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76" r:id="rId2"/>
    <p:sldId id="312" r:id="rId3"/>
    <p:sldId id="313" r:id="rId4"/>
    <p:sldId id="323" r:id="rId5"/>
    <p:sldId id="320" r:id="rId6"/>
    <p:sldId id="337" r:id="rId7"/>
    <p:sldId id="343" r:id="rId8"/>
    <p:sldId id="317" r:id="rId9"/>
    <p:sldId id="338" r:id="rId10"/>
    <p:sldId id="315" r:id="rId11"/>
    <p:sldId id="328" r:id="rId12"/>
    <p:sldId id="342" r:id="rId13"/>
    <p:sldId id="316" r:id="rId14"/>
    <p:sldId id="339" r:id="rId15"/>
    <p:sldId id="324" r:id="rId16"/>
    <p:sldId id="329" r:id="rId17"/>
    <p:sldId id="330" r:id="rId18"/>
    <p:sldId id="325" r:id="rId19"/>
    <p:sldId id="326" r:id="rId20"/>
    <p:sldId id="291" r:id="rId21"/>
    <p:sldId id="292" r:id="rId22"/>
    <p:sldId id="327" r:id="rId23"/>
    <p:sldId id="340" r:id="rId24"/>
    <p:sldId id="336" r:id="rId25"/>
    <p:sldId id="331" r:id="rId26"/>
    <p:sldId id="333" r:id="rId27"/>
    <p:sldId id="332" r:id="rId28"/>
    <p:sldId id="334" r:id="rId29"/>
    <p:sldId id="34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25" autoAdjust="0"/>
    <p:restoredTop sz="81895" autoAdjust="0"/>
  </p:normalViewPr>
  <p:slideViewPr>
    <p:cSldViewPr snapToGrid="0">
      <p:cViewPr varScale="1">
        <p:scale>
          <a:sx n="90" d="100"/>
          <a:sy n="90" d="100"/>
        </p:scale>
        <p:origin x="1568" y="20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88408-B691-4BD2-9811-0B126C5DCEBD}" type="datetimeFigureOut">
              <a:rPr lang="en-US" smtClean="0"/>
              <a:t>6/26/18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98929-11AE-40AC-BA52-60FDD7B74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71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4DC0FE-ED0A-4456-B60F-817B6635E798}" type="slidenum">
              <a:rPr lang="en-NZ" smtClean="0"/>
              <a:pPr>
                <a:defRPr/>
              </a:pPr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46184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Population trajectories for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Black-footed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Albatross (BFAL) over the next 60 years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response the three levels of estimated mortality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pelagic longlining in the North Pacific.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98929-11AE-40AC-BA52-60FDD7B746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99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spatial distribution of reported annual effort by five-degree square averaged across years 1960–1969, 1970–1979, 1980–1989,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1990–1998, from pelagic longline fleets operating south of 30S. Longline data are only that reported to the IOTC, ICCAT, SPC, IATTC, CCSBT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domestic New Zealand, Australian and South African fishery agencies. The circles represent levels of effort with diameter increasing according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the hook ranges: 1–10 000; 10 000–250 000; 250 000–1 000 000; 1 000 000–4 000 000; &gt;4 000 000.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98929-11AE-40AC-BA52-60FDD7B746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06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Fig. 2. Average annual reported pelagic fishing effort for the period 1970–1998 within the area of 30–50S and 60W to 20E, grouped into categories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&lt;10,000 hooks (no shading), 10,000–250,000 hooks (light grey), 250,000–1,000,000 hooks (dark grey) and &gt;1,000,000 hooks (black shading)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distribution of Tristan albatrosses during the 2001 breeding season. Gough Island (unfilled circle) is located at 40S 10W, Tristan da Cunha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(unfilled square) is located at 37S 12W, and the approximate limits of the Tristan 200 nm EEZ (dashed oval) are indicated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98929-11AE-40AC-BA52-60FDD7B746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88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Fig. 2. Spatial distribution of black-footed albatross females tracked during their summertime (July–September,1997–1999) post-breeding dispersal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 southern California. four satellite-tracked black-footed albatross females off southern California (July–September 1997–1999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Fig. 3. Spatial distribution of summertime (July–September) fishing effort by the Japanese EPO longline fishery.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coarse temporal (monthly) and spatial (11) resolution of the fisheries data, and the dynamic nature of the fishing effort inhibited a fine-scale analysis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albatross overlap with longline fisheries.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98929-11AE-40AC-BA52-60FDD7B746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63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7. Distribution of uplinks (red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dots) from satellite-tracked wandering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albatrosses (males and females combined)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breeding at Bird Island, South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Georgia between May and July 1999 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relation to tuna longline fishery effort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(blue symbols; there were no data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2000). The position of 1000 m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isobath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98929-11AE-40AC-BA52-60FDD7B746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96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Spatial distribution of: (a) observed trawl effort (two hours) for walleye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pollock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flatfish (see Results for dominant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species), and all trawl fisheries (pelagic and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nonpelagic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); (b) longline effort (1000 s hooks) for sablefish, Pacific cod, and all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longline fisheries; and (c) all pot fisheries (primarily Pacific cod and sablefish) in Alaska, May–November 2002 and 2003. Effort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summarized within 50 km by 50 km grid cells for trawl and longline fisheries and 100 km by 100 km grid cells for pot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fisheries.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98929-11AE-40AC-BA52-60FDD7B746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327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Fig. 1 – Overlap between black-footed and Laysan albatross 75% density contours of tracking hours and the spatial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distribution of observed or reported longline fishing effort (1000s of hooks) in the North Pacific during July–October (years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sources vary with fisheries, see Section 2). Most notably, sablefish effort in the Central and Western Aleutian Islands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 displayed. Fishing effort for tunas and billfishes east of 150W is underrepresented (see Section 2). The North Pacific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subarctic transition domain is located at about 40–45N during the study months (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Polovina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al., 2001).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98929-11AE-40AC-BA52-60FDD7B746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8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76AF58-361B-4F85-B3A5-B832C4D4EDA9}" type="slidenum">
              <a:rPr lang="en-GB"/>
              <a:pPr/>
              <a:t>20</a:t>
            </a:fld>
            <a:endParaRPr lang="en-GB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When</a:t>
            </a:r>
            <a:r>
              <a:rPr lang="en-GB" baseline="0" dirty="0" smtClean="0"/>
              <a:t> associating with fishing vessels, reduced (or different) searching effort.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5666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Impacts on marine megafauna from fisheries interactions can be direct and indirect, and positive and negative.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seabird, direct negative effects of mortality and injury.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Also indirect negative effects on ecological patterns (energetics, food quality, behavior patterns)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also indirect positive effects on food consumption rates, as birds frequently feed in association with the target catch and the discards of fishing vessels.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Project over 4 years. Spatially and temporally variable distribution patterns of both birds and boats.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Fishing effort concentrated spatially and temporally. </a:t>
            </a:r>
          </a:p>
          <a:p>
            <a:r>
              <a:rPr lang="en-US" baseline="0" dirty="0" smtClean="0"/>
              <a:t>A lot of foraging effort independent of fishing activity.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4DC0FE-ED0A-4456-B60F-817B6635E798}" type="slidenum">
              <a:rPr lang="en-NZ" smtClean="0"/>
              <a:pPr>
                <a:defRPr/>
              </a:pPr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57877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94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2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69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9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41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6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270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66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70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8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9F887-5DD8-4D5B-93BD-4C3BBC5AE10C}" type="datetimeFigureOut">
              <a:rPr lang="en-US" smtClean="0"/>
              <a:t>6/26/18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1106A-0E90-4A27-814C-6891C2895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48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1.jpeg"/><Relationship Id="rId5" Type="http://schemas.openxmlformats.org/officeDocument/2006/relationships/image" Target="../media/image2.jpeg"/><Relationship Id="rId6" Type="http://schemas.openxmlformats.org/officeDocument/2006/relationships/image" Target="../media/image3.jpe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jp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hyperlink" Target="http://mmi.oregonstate.edu/gemm-lab" TargetMode="External"/><Relationship Id="rId8" Type="http://schemas.openxmlformats.org/officeDocument/2006/relationships/hyperlink" Target="http://blogs.oregonstate.edu/gemmlab/" TargetMode="External"/><Relationship Id="rId9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4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45.png"/><Relationship Id="rId5" Type="http://schemas.openxmlformats.org/officeDocument/2006/relationships/image" Target="../media/image46.jpe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4" Type="http://schemas.openxmlformats.org/officeDocument/2006/relationships/image" Target="../media/image56.jpeg"/><Relationship Id="rId5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H:\Personal\resumes, jobs, teaching\jobs\OSU\talk\Pilot whale mom cal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866" y="5085184"/>
            <a:ext cx="2453370" cy="162871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:\Personal\resumes, jobs, teaching\jobs\OSU\talk\humpbac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365" y="4149080"/>
            <a:ext cx="2043815" cy="136292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SC_0386"/>
          <p:cNvPicPr>
            <a:picLocks noChangeAspect="1" noChangeArrowheads="1"/>
          </p:cNvPicPr>
          <p:nvPr/>
        </p:nvPicPr>
        <p:blipFill rotWithShape="1">
          <a:blip r:embed="rId6"/>
          <a:srcRect t="3319" r="21722" b="22091"/>
          <a:stretch/>
        </p:blipFill>
        <p:spPr bwMode="auto">
          <a:xfrm>
            <a:off x="8113504" y="2872856"/>
            <a:ext cx="2457733" cy="155627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77915" y="382578"/>
            <a:ext cx="57490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sz="2400" dirty="0"/>
              <a:t>Leigh Torres, PhD.</a:t>
            </a:r>
          </a:p>
          <a:p>
            <a:pPr algn="ctr"/>
            <a:r>
              <a:rPr lang="en-NZ" sz="2400" dirty="0"/>
              <a:t>Assistant Professor</a:t>
            </a:r>
          </a:p>
          <a:p>
            <a:pPr algn="ctr"/>
            <a:r>
              <a:rPr lang="en-NZ" sz="2400" dirty="0"/>
              <a:t>Marine Mammal </a:t>
            </a:r>
            <a:r>
              <a:rPr lang="en-NZ" sz="2400" dirty="0" smtClean="0"/>
              <a:t>Institute, Oregon Sea Grant</a:t>
            </a:r>
            <a:endParaRPr lang="en-NZ" sz="2400" dirty="0"/>
          </a:p>
          <a:p>
            <a:pPr algn="ctr"/>
            <a:r>
              <a:rPr lang="en-NZ" sz="2400" dirty="0"/>
              <a:t>Oregon State </a:t>
            </a:r>
            <a:r>
              <a:rPr lang="en-NZ" sz="2400" dirty="0" smtClean="0"/>
              <a:t>University</a:t>
            </a:r>
            <a:endParaRPr lang="en-NZ" sz="2400" dirty="0"/>
          </a:p>
        </p:txBody>
      </p:sp>
      <p:pic>
        <p:nvPicPr>
          <p:cNvPr id="15363" name="Picture 3" descr="H:\Personal\resumes, jobs, teaching\jobs\OSU\talk\fur seal octopus battl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364" y="1556793"/>
            <a:ext cx="2277988" cy="151904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dult wandering albatross feeds chick_015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06146" y="188640"/>
            <a:ext cx="2365090" cy="157672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13" y="2061744"/>
            <a:ext cx="3787617" cy="19394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168" y="4429126"/>
            <a:ext cx="1768745" cy="18620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310" y="4606418"/>
            <a:ext cx="1518227" cy="15182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947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72"/>
    </mc:Choice>
    <mc:Fallback xmlns="">
      <p:transition spd="slow" advTm="4967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 descr="H:\Personal\resumes, jobs, teaching\jobs\OSU\talk\bullers chic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6"/>
          <a:stretch/>
        </p:blipFill>
        <p:spPr bwMode="auto">
          <a:xfrm>
            <a:off x="7838247" y="3849701"/>
            <a:ext cx="1732230" cy="207951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H:\Personal\resumes, jobs, teaching\jobs\OSU\talk\DSC_00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415" y="2991607"/>
            <a:ext cx="2252720" cy="149744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:\Personal\resumes, jobs, teaching\jobs\OSU\talk\big bul sea lio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2" r="16858"/>
          <a:stretch/>
        </p:blipFill>
        <p:spPr bwMode="auto">
          <a:xfrm>
            <a:off x="7838248" y="1559343"/>
            <a:ext cx="1748413" cy="184243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H:\Personal\resumes, jobs, teaching\jobs\OSU\talk\trawler and bird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3" t="7735" r="8584" b="10505"/>
          <a:stretch/>
        </p:blipFill>
        <p:spPr bwMode="auto">
          <a:xfrm>
            <a:off x="9297287" y="689383"/>
            <a:ext cx="2227849" cy="151216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:\Personal\resumes, jobs, teaching\jobs\OSU\talk\Spinners fly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3" t="23496" r="29901" b="30889"/>
          <a:stretch/>
        </p:blipFill>
        <p:spPr bwMode="auto">
          <a:xfrm>
            <a:off x="9145257" y="5157193"/>
            <a:ext cx="2379878" cy="156736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8188" y="4461765"/>
            <a:ext cx="6262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400" dirty="0" smtClean="0"/>
              <a:t>Website: </a:t>
            </a:r>
            <a:r>
              <a:rPr lang="en-NZ" sz="2400" dirty="0" smtClean="0">
                <a:hlinkClick r:id="rId7"/>
              </a:rPr>
              <a:t>http</a:t>
            </a:r>
            <a:r>
              <a:rPr lang="en-NZ" sz="2400" dirty="0">
                <a:hlinkClick r:id="rId7"/>
              </a:rPr>
              <a:t>://mmi.oregonstate.edu/gemm-lab</a:t>
            </a:r>
            <a:endParaRPr lang="en-NZ" sz="2400" dirty="0"/>
          </a:p>
          <a:p>
            <a:r>
              <a:rPr lang="en-US" sz="2400" dirty="0"/>
              <a:t>Blog: </a:t>
            </a:r>
            <a:r>
              <a:rPr lang="en-US" sz="2400" dirty="0">
                <a:hlinkClick r:id="rId8"/>
              </a:rPr>
              <a:t>http://blogs.oregonstate.edu/gemmlab</a:t>
            </a:r>
            <a:r>
              <a:rPr lang="en-US" sz="2400" dirty="0" smtClean="0">
                <a:hlinkClick r:id="rId8"/>
              </a:rPr>
              <a:t>/</a:t>
            </a:r>
            <a:endParaRPr lang="en-US" sz="2400" dirty="0" smtClean="0"/>
          </a:p>
          <a:p>
            <a:r>
              <a:rPr lang="en-US" sz="2400" dirty="0" smtClean="0"/>
              <a:t>Twitter: @</a:t>
            </a:r>
            <a:r>
              <a:rPr lang="en-US" sz="2400" dirty="0" err="1" smtClean="0"/>
              <a:t>GemmLabOSU</a:t>
            </a:r>
            <a:endParaRPr lang="en-US" sz="24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86" y="257783"/>
            <a:ext cx="3787617" cy="19394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8188" y="2649372"/>
            <a:ext cx="632795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Mission:</a:t>
            </a:r>
          </a:p>
          <a:p>
            <a:r>
              <a:rPr lang="en-US" sz="2800" i="1" dirty="0" smtClean="0"/>
              <a:t>Advance </a:t>
            </a:r>
            <a:r>
              <a:rPr lang="en-US" sz="2800" i="1" dirty="0"/>
              <a:t>marine science and conservation </a:t>
            </a:r>
            <a:endParaRPr lang="en-US" sz="2800" i="1" dirty="0" smtClean="0"/>
          </a:p>
          <a:p>
            <a:r>
              <a:rPr lang="en-US" sz="2800" i="1" dirty="0" smtClean="0"/>
              <a:t>through </a:t>
            </a:r>
            <a:r>
              <a:rPr lang="en-US" sz="2800" i="1" dirty="0"/>
              <a:t>innovative and engaged </a:t>
            </a:r>
            <a:r>
              <a:rPr lang="en-US" sz="2800" i="1" dirty="0" smtClean="0"/>
              <a:t>research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1225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11"/>
    </mc:Choice>
    <mc:Fallback xmlns="">
      <p:transition spd="slow" advTm="1881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65"/>
          <a:stretch/>
        </p:blipFill>
        <p:spPr>
          <a:xfrm>
            <a:off x="5757100" y="115614"/>
            <a:ext cx="5634321" cy="34915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4" descr="only mullet in Florida B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53" y="3301485"/>
            <a:ext cx="5006003" cy="332030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786" y="3301485"/>
            <a:ext cx="5156532" cy="342541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51" y="199696"/>
            <a:ext cx="4938247" cy="33290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866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555" y="652900"/>
            <a:ext cx="8200542" cy="546702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150321" y="133284"/>
            <a:ext cx="4015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a typeface="Gungsuh" panose="02030600000101010101" pitchFamily="18" charset="-127"/>
              </a:rPr>
              <a:t>“I am not a seabird ecologist”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2781" y="6235830"/>
            <a:ext cx="4685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 am a spatial marine ecologist.</a:t>
            </a:r>
          </a:p>
        </p:txBody>
      </p:sp>
    </p:spTree>
    <p:extLst>
      <p:ext uri="{BB962C8B-B14F-4D97-AF65-F5344CB8AC3E}">
        <p14:creationId xmlns:p14="http://schemas.microsoft.com/office/powerpoint/2010/main" val="257489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0" t="10204" r="13211" b="489"/>
          <a:stretch/>
        </p:blipFill>
        <p:spPr>
          <a:xfrm>
            <a:off x="316625" y="3344804"/>
            <a:ext cx="4360478" cy="34008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271" y="148289"/>
            <a:ext cx="4587200" cy="305813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98" b="17056"/>
          <a:stretch/>
        </p:blipFill>
        <p:spPr>
          <a:xfrm>
            <a:off x="7325710" y="148289"/>
            <a:ext cx="4720087" cy="323414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876" y="3492275"/>
            <a:ext cx="4879994" cy="325332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785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844" y="3510983"/>
            <a:ext cx="4859855" cy="323990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558" y="3062211"/>
            <a:ext cx="5533013" cy="36886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1" b="22566"/>
          <a:stretch/>
        </p:blipFill>
        <p:spPr>
          <a:xfrm>
            <a:off x="6216513" y="97200"/>
            <a:ext cx="5791511" cy="34137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1" t="21061" b="9394"/>
          <a:stretch/>
        </p:blipFill>
        <p:spPr>
          <a:xfrm>
            <a:off x="114300" y="97200"/>
            <a:ext cx="6204089" cy="3638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2982668"/>
            <a:ext cx="2826164" cy="376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8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9936" y="394854"/>
            <a:ext cx="8857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Seabird bycatch in fisheries a serious issue for many species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9936" y="1031108"/>
            <a:ext cx="5996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Birds attracted to </a:t>
            </a:r>
            <a:r>
              <a:rPr lang="en-US" sz="2400" dirty="0" smtClean="0"/>
              <a:t>boats (overlap in habitat)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Major impacts on populations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Caught on longline hooks and trawl warps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Injury and death (drowning)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Impacts on health and ecology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402" y="2494296"/>
            <a:ext cx="6946245" cy="39598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5018" y="4212883"/>
            <a:ext cx="4462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Black-footed albatross population </a:t>
            </a:r>
          </a:p>
          <a:p>
            <a:r>
              <a:rPr lang="en-US" sz="2400" dirty="0" smtClean="0"/>
              <a:t>trajectories in response to three </a:t>
            </a:r>
          </a:p>
          <a:p>
            <a:r>
              <a:rPr lang="en-US" sz="2400" dirty="0" smtClean="0"/>
              <a:t>levels of mortality in North Pacific </a:t>
            </a:r>
          </a:p>
          <a:p>
            <a:r>
              <a:rPr lang="en-US" sz="2400" dirty="0" smtClean="0"/>
              <a:t>longline fleet.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0555" y="6224155"/>
            <a:ext cx="4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26274" y="6438945"/>
            <a:ext cx="9370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Lewison</a:t>
            </a:r>
            <a:r>
              <a:rPr lang="en-US" sz="1200" dirty="0"/>
              <a:t>, R.L. &amp; Crowder, L.B. (2003) Estimating fishery bycatch and effects on a vulnerable seabird population. </a:t>
            </a:r>
            <a:r>
              <a:rPr lang="en-US" sz="1200" i="1" dirty="0"/>
              <a:t>Ecological Applications,</a:t>
            </a:r>
            <a:r>
              <a:rPr lang="en-US" sz="1200" dirty="0"/>
              <a:t> </a:t>
            </a:r>
            <a:r>
              <a:rPr lang="en-US" sz="1200" b="1" dirty="0"/>
              <a:t>13,</a:t>
            </a:r>
            <a:r>
              <a:rPr lang="en-US" sz="1200" dirty="0"/>
              <a:t> 743-753.</a:t>
            </a:r>
          </a:p>
        </p:txBody>
      </p:sp>
    </p:spTree>
    <p:extLst>
      <p:ext uri="{BB962C8B-B14F-4D97-AF65-F5344CB8AC3E}">
        <p14:creationId xmlns:p14="http://schemas.microsoft.com/office/powerpoint/2010/main" val="3665852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0" y="349482"/>
            <a:ext cx="3272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White-capped albatross</a:t>
            </a:r>
          </a:p>
          <a:p>
            <a:r>
              <a:rPr lang="en-US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a</a:t>
            </a:r>
            <a:r>
              <a:rPr lang="en-US" dirty="0" smtClean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nd fisheries overlap</a:t>
            </a:r>
          </a:p>
        </p:txBody>
      </p:sp>
      <p:pic>
        <p:nvPicPr>
          <p:cNvPr id="5" name="Picture 4" descr="albatross and trawl1030"/>
          <p:cNvPicPr>
            <a:picLocks noChangeAspect="1" noChangeArrowheads="1"/>
          </p:cNvPicPr>
          <p:nvPr/>
        </p:nvPicPr>
        <p:blipFill>
          <a:blip r:embed="rId2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83"/>
          <a:stretch>
            <a:fillRect/>
          </a:stretch>
        </p:blipFill>
        <p:spPr bwMode="auto">
          <a:xfrm>
            <a:off x="560599" y="499598"/>
            <a:ext cx="6949383" cy="329463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many albatross and trawl0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1" y="499598"/>
            <a:ext cx="3800476" cy="565514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0599" y="4256688"/>
            <a:ext cx="533056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Albatross-fisheries interactions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Where?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When?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Who?</a:t>
            </a:r>
          </a:p>
        </p:txBody>
      </p:sp>
      <p:sp>
        <p:nvSpPr>
          <p:cNvPr id="6" name="Right Brace 5"/>
          <p:cNvSpPr/>
          <p:nvPr/>
        </p:nvSpPr>
        <p:spPr>
          <a:xfrm>
            <a:off x="2511972" y="4866290"/>
            <a:ext cx="367862" cy="1288448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175453" y="5095015"/>
            <a:ext cx="36372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Need to know to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inform management efforts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87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304" y="326437"/>
            <a:ext cx="112460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Understanding albatross-fisheries interactions has suffered from poor data</a:t>
            </a:r>
          </a:p>
          <a:p>
            <a:endParaRPr lang="en-US" sz="3200" dirty="0"/>
          </a:p>
          <a:p>
            <a:r>
              <a:rPr lang="en-US" sz="3200" u="sng" dirty="0" smtClean="0"/>
              <a:t>Fisheries: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No data </a:t>
            </a:r>
            <a:r>
              <a:rPr lang="en-US" sz="3200" dirty="0" smtClean="0">
                <a:sym typeface="Wingdings" panose="05000000000000000000" pitchFamily="2" charset="2"/>
              </a:rPr>
              <a:t> High seas</a:t>
            </a:r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Low spatial resolution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Low temporal resolution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Aggregated data</a:t>
            </a:r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18304" y="4712252"/>
            <a:ext cx="40691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 smtClean="0"/>
              <a:t>Albatross: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Lack of tracking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Low resolution data</a:t>
            </a:r>
          </a:p>
        </p:txBody>
      </p:sp>
      <p:pic>
        <p:nvPicPr>
          <p:cNvPr id="7" name="Picture 8" descr="IMG_0759"/>
          <p:cNvPicPr>
            <a:picLocks noChangeAspect="1" noChangeArrowheads="1"/>
          </p:cNvPicPr>
          <p:nvPr/>
        </p:nvPicPr>
        <p:blipFill rotWithShape="1">
          <a:blip r:embed="rId2"/>
          <a:srcRect l="353" t="8924" r="14003" b="12909"/>
          <a:stretch/>
        </p:blipFill>
        <p:spPr bwMode="auto">
          <a:xfrm>
            <a:off x="5520195" y="1203494"/>
            <a:ext cx="6272412" cy="4293588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5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981" y="594313"/>
            <a:ext cx="8004206" cy="57704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278" y="6519189"/>
            <a:ext cx="10979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Tuck, </a:t>
            </a:r>
            <a:r>
              <a:rPr lang="en-US" sz="1200" dirty="0" err="1"/>
              <a:t>Polacheck</a:t>
            </a:r>
            <a:r>
              <a:rPr lang="en-US" sz="1200" dirty="0"/>
              <a:t>, and Bulman, </a:t>
            </a:r>
            <a:r>
              <a:rPr lang="en-US" sz="1200" dirty="0" smtClean="0"/>
              <a:t>2003. </a:t>
            </a:r>
            <a:r>
              <a:rPr lang="en-US" sz="1200" dirty="0" err="1" smtClean="0"/>
              <a:t>Spatio</a:t>
            </a:r>
            <a:r>
              <a:rPr lang="en-US" sz="1200" dirty="0" smtClean="0"/>
              <a:t>-temporal </a:t>
            </a:r>
            <a:r>
              <a:rPr lang="en-US" sz="1200" dirty="0"/>
              <a:t>trends of longline fishing effort in the </a:t>
            </a:r>
            <a:r>
              <a:rPr lang="en-US" sz="1200" dirty="0" smtClean="0"/>
              <a:t>Southern Ocean </a:t>
            </a:r>
            <a:r>
              <a:rPr lang="en-US" sz="1200" dirty="0"/>
              <a:t>and implications for seabird </a:t>
            </a:r>
            <a:r>
              <a:rPr lang="en-US" sz="1200" dirty="0" smtClean="0"/>
              <a:t>bycatch. Biological Conservation.</a:t>
            </a:r>
            <a:endParaRPr lang="en-US" sz="1200" dirty="0" smtClean="0">
              <a:latin typeface="Georgia" panose="020405020504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7016" y="71093"/>
            <a:ext cx="10025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Pelagic longline fishing effort by five-degree squares across decades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2594" y="2771921"/>
            <a:ext cx="23150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Georgia" panose="02040502050405020303" pitchFamily="18" charset="0"/>
              </a:rPr>
              <a:t>Low </a:t>
            </a:r>
          </a:p>
          <a:p>
            <a:r>
              <a:rPr lang="en-US" sz="3200" dirty="0">
                <a:latin typeface="Georgia" panose="02040502050405020303" pitchFamily="18" charset="0"/>
              </a:rPr>
              <a:t>r</a:t>
            </a:r>
            <a:r>
              <a:rPr lang="en-US" sz="3200" dirty="0" smtClean="0">
                <a:latin typeface="Georgia" panose="02040502050405020303" pitchFamily="18" charset="0"/>
              </a:rPr>
              <a:t>esolution</a:t>
            </a:r>
          </a:p>
          <a:p>
            <a:r>
              <a:rPr lang="en-US" sz="3200" dirty="0">
                <a:latin typeface="Georgia" panose="02040502050405020303" pitchFamily="18" charset="0"/>
              </a:rPr>
              <a:t>f</a:t>
            </a:r>
            <a:r>
              <a:rPr lang="en-US" sz="3200" dirty="0" smtClean="0">
                <a:latin typeface="Georgia" panose="02040502050405020303" pitchFamily="18" charset="0"/>
              </a:rPr>
              <a:t>ishing data</a:t>
            </a:r>
          </a:p>
        </p:txBody>
      </p:sp>
    </p:spTree>
    <p:extLst>
      <p:ext uri="{BB962C8B-B14F-4D97-AF65-F5344CB8AC3E}">
        <p14:creationId xmlns:p14="http://schemas.microsoft.com/office/powerpoint/2010/main" val="420486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278" y="1121980"/>
            <a:ext cx="7632674" cy="4722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7048" y="198862"/>
            <a:ext cx="112743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Spatial distribution of Tristan albatross in 2001, and pelagic fishing effort from 1970-1998</a:t>
            </a:r>
          </a:p>
          <a:p>
            <a:r>
              <a:rPr lang="en-US" sz="2400" dirty="0" smtClean="0"/>
              <a:t>by hooks per  5 degree square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71284" y="2239283"/>
            <a:ext cx="2740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Low resolution </a:t>
            </a:r>
          </a:p>
          <a:p>
            <a:r>
              <a:rPr lang="en-US" sz="2400" dirty="0" smtClean="0"/>
              <a:t>and aggregated data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82604" y="6256573"/>
            <a:ext cx="11199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Cuthbert, R., G. Hilton, P. Ryan, and G. N. Tuck. "At-Sea Distribution of Breeding Tristan Albatrosses </a:t>
            </a:r>
            <a:r>
              <a:rPr lang="en-US" sz="1200" dirty="0" err="1"/>
              <a:t>Diomedea</a:t>
            </a:r>
            <a:r>
              <a:rPr lang="en-US" sz="1200" dirty="0"/>
              <a:t> </a:t>
            </a:r>
            <a:r>
              <a:rPr lang="en-US" sz="1200" dirty="0" err="1"/>
              <a:t>Dabbenena</a:t>
            </a:r>
            <a:r>
              <a:rPr lang="en-US" sz="1200" dirty="0"/>
              <a:t> and Potential Interactions with Pelagic Longline </a:t>
            </a:r>
            <a:r>
              <a:rPr lang="en-US" sz="1200" dirty="0" smtClean="0"/>
              <a:t>Fishing</a:t>
            </a:r>
          </a:p>
          <a:p>
            <a:r>
              <a:rPr lang="en-US" sz="1200" dirty="0" smtClean="0"/>
              <a:t> </a:t>
            </a:r>
            <a:r>
              <a:rPr lang="en-US" sz="1200" dirty="0"/>
              <a:t>in the South Atlantic Ocean." </a:t>
            </a:r>
            <a:r>
              <a:rPr lang="en-US" sz="1200" i="1" dirty="0"/>
              <a:t>Biological Conservation</a:t>
            </a:r>
            <a:r>
              <a:rPr lang="en-US" sz="1200" dirty="0"/>
              <a:t> 121, no. 3 (Feb 2005): 345-55.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71284" y="4040179"/>
            <a:ext cx="3062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Overlap vs interaction?</a:t>
            </a:r>
          </a:p>
          <a:p>
            <a:r>
              <a:rPr lang="en-US" sz="2400" dirty="0" smtClean="0"/>
              <a:t>(same space use)</a:t>
            </a:r>
          </a:p>
        </p:txBody>
      </p:sp>
    </p:spTree>
    <p:extLst>
      <p:ext uri="{BB962C8B-B14F-4D97-AF65-F5344CB8AC3E}">
        <p14:creationId xmlns:p14="http://schemas.microsoft.com/office/powerpoint/2010/main" val="165602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092" y="1524000"/>
            <a:ext cx="8308532" cy="40980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619" y="6319345"/>
            <a:ext cx="11206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Phillips, R. A., J. R. D. Silk, J. P. </a:t>
            </a:r>
            <a:r>
              <a:rPr lang="en-US" sz="1200" dirty="0" err="1"/>
              <a:t>Croxall</a:t>
            </a:r>
            <a:r>
              <a:rPr lang="en-US" sz="1200" dirty="0"/>
              <a:t>, and V. </a:t>
            </a:r>
            <a:r>
              <a:rPr lang="en-US" sz="1200" dirty="0" err="1"/>
              <a:t>Afanasyev</a:t>
            </a:r>
            <a:r>
              <a:rPr lang="en-US" sz="1200" dirty="0"/>
              <a:t>. "Year-Round Distribution of White-Chinned Petrels from South Georgia: Relationships with Oceanography and Fisheries." </a:t>
            </a:r>
            <a:endParaRPr lang="en-US" sz="1200" dirty="0" smtClean="0"/>
          </a:p>
          <a:p>
            <a:r>
              <a:rPr lang="en-US" sz="1200" i="1" dirty="0" smtClean="0"/>
              <a:t>Biological </a:t>
            </a:r>
            <a:r>
              <a:rPr lang="en-US" sz="1200" i="1" dirty="0"/>
              <a:t>Conservation</a:t>
            </a:r>
            <a:r>
              <a:rPr lang="en-US" sz="1200" dirty="0"/>
              <a:t> 129 (2006): 336-47.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230086" y="304801"/>
            <a:ext cx="95858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Kernel density contours of </a:t>
            </a:r>
            <a:r>
              <a:rPr lang="en-US" sz="2000" dirty="0" smtClean="0"/>
              <a:t>white-chinned </a:t>
            </a:r>
            <a:r>
              <a:rPr lang="en-US" sz="2000" dirty="0"/>
              <a:t>petrels in </a:t>
            </a:r>
            <a:r>
              <a:rPr lang="en-US" sz="2000" dirty="0">
                <a:solidFill>
                  <a:srgbClr val="FF0000"/>
                </a:solidFill>
              </a:rPr>
              <a:t>2003</a:t>
            </a:r>
            <a:r>
              <a:rPr lang="en-US" sz="2000" dirty="0"/>
              <a:t> overlaid on </a:t>
            </a:r>
            <a:r>
              <a:rPr lang="en-US" sz="2000" dirty="0" smtClean="0"/>
              <a:t>longline </a:t>
            </a:r>
            <a:r>
              <a:rPr lang="en-US" sz="2000" dirty="0"/>
              <a:t>fishing effort</a:t>
            </a:r>
          </a:p>
          <a:p>
            <a:r>
              <a:rPr lang="en-US" sz="2000" dirty="0"/>
              <a:t>(number of hooks set per year) in </a:t>
            </a:r>
            <a:r>
              <a:rPr lang="en-US" sz="2000" dirty="0">
                <a:solidFill>
                  <a:srgbClr val="FF0000"/>
                </a:solidFill>
              </a:rPr>
              <a:t>5 · 5 squares </a:t>
            </a:r>
            <a:r>
              <a:rPr lang="en-US" sz="2000" dirty="0"/>
              <a:t>in the region in </a:t>
            </a:r>
            <a:r>
              <a:rPr lang="en-US" sz="2000" dirty="0">
                <a:solidFill>
                  <a:srgbClr val="FF0000"/>
                </a:solidFill>
              </a:rPr>
              <a:t>1998/1999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5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571" y="11793"/>
            <a:ext cx="5531799" cy="34223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428" y="3232909"/>
            <a:ext cx="5532293" cy="35421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99419" y="5390066"/>
            <a:ext cx="28440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Hyrenbach, K.D. &amp; Dotson, R.C. (2003) </a:t>
            </a:r>
            <a:endParaRPr lang="en-US" sz="1200" dirty="0" smtClean="0"/>
          </a:p>
          <a:p>
            <a:r>
              <a:rPr lang="en-US" sz="1200" dirty="0" smtClean="0"/>
              <a:t>Assessing </a:t>
            </a:r>
            <a:r>
              <a:rPr lang="en-US" sz="1200" dirty="0"/>
              <a:t>the susceptibility of female </a:t>
            </a:r>
            <a:endParaRPr lang="en-US" sz="1200" dirty="0" smtClean="0"/>
          </a:p>
          <a:p>
            <a:r>
              <a:rPr lang="en-US" sz="1200" dirty="0" smtClean="0"/>
              <a:t>black-footed </a:t>
            </a:r>
            <a:r>
              <a:rPr lang="en-US" sz="1200" dirty="0"/>
              <a:t>albatross </a:t>
            </a:r>
            <a:endParaRPr lang="en-US" sz="1200" dirty="0" smtClean="0"/>
          </a:p>
          <a:p>
            <a:r>
              <a:rPr lang="en-US" sz="1200" dirty="0" smtClean="0"/>
              <a:t>(</a:t>
            </a:r>
            <a:r>
              <a:rPr lang="en-US" sz="1200" i="1" dirty="0" err="1"/>
              <a:t>Phoebastria</a:t>
            </a:r>
            <a:r>
              <a:rPr lang="en-US" sz="1200" i="1" dirty="0"/>
              <a:t> </a:t>
            </a:r>
            <a:r>
              <a:rPr lang="en-US" sz="1200" i="1" dirty="0" err="1"/>
              <a:t>nigripes</a:t>
            </a:r>
            <a:r>
              <a:rPr lang="en-US" sz="1200" dirty="0"/>
              <a:t>) to </a:t>
            </a:r>
            <a:r>
              <a:rPr lang="en-US" sz="1200" dirty="0" smtClean="0"/>
              <a:t>longline </a:t>
            </a:r>
            <a:r>
              <a:rPr lang="en-US" sz="1200" dirty="0"/>
              <a:t>fisheries </a:t>
            </a:r>
            <a:endParaRPr lang="en-US" sz="1200" dirty="0" smtClean="0"/>
          </a:p>
          <a:p>
            <a:r>
              <a:rPr lang="en-US" sz="1200" dirty="0" smtClean="0"/>
              <a:t>during </a:t>
            </a:r>
            <a:r>
              <a:rPr lang="en-US" sz="1200" dirty="0"/>
              <a:t>their post-breeding dispersal: </a:t>
            </a:r>
            <a:endParaRPr lang="en-US" sz="1200" dirty="0" smtClean="0"/>
          </a:p>
          <a:p>
            <a:r>
              <a:rPr lang="en-US" sz="1200" dirty="0" smtClean="0"/>
              <a:t>an </a:t>
            </a:r>
            <a:r>
              <a:rPr lang="en-US" sz="1200" dirty="0"/>
              <a:t>integrated approach. </a:t>
            </a:r>
            <a:endParaRPr lang="en-US" sz="1200" dirty="0" smtClean="0"/>
          </a:p>
          <a:p>
            <a:r>
              <a:rPr lang="en-US" sz="1200" i="1" dirty="0" smtClean="0"/>
              <a:t>Biological </a:t>
            </a:r>
            <a:r>
              <a:rPr lang="en-US" sz="1200" i="1" dirty="0"/>
              <a:t>Conservation,</a:t>
            </a:r>
            <a:r>
              <a:rPr lang="en-US" sz="1200" dirty="0"/>
              <a:t> </a:t>
            </a:r>
            <a:r>
              <a:rPr lang="en-US" sz="1200" b="1" dirty="0"/>
              <a:t>112,</a:t>
            </a:r>
            <a:r>
              <a:rPr lang="en-US" sz="1200" dirty="0"/>
              <a:t> 391-404.</a:t>
            </a:r>
            <a:endParaRPr lang="en-US" sz="1200" dirty="0" smtClean="0"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912147"/>
            <a:ext cx="33679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Spatial distribution of satellite </a:t>
            </a:r>
          </a:p>
          <a:p>
            <a:r>
              <a:rPr lang="en-US" sz="2000" dirty="0"/>
              <a:t>t</a:t>
            </a:r>
            <a:r>
              <a:rPr lang="en-US" sz="2000" dirty="0" smtClean="0"/>
              <a:t>racked black-footed </a:t>
            </a:r>
          </a:p>
          <a:p>
            <a:r>
              <a:rPr lang="en-US" sz="2000" dirty="0" smtClean="0"/>
              <a:t>albatross tracked </a:t>
            </a:r>
            <a:r>
              <a:rPr lang="en-US" sz="2000" dirty="0"/>
              <a:t>during </a:t>
            </a:r>
            <a:endParaRPr lang="en-US" sz="2000" dirty="0" smtClean="0"/>
          </a:p>
          <a:p>
            <a:r>
              <a:rPr lang="en-US" sz="2000" dirty="0" smtClean="0"/>
              <a:t>July–September, </a:t>
            </a:r>
            <a:r>
              <a:rPr lang="en-US" sz="2000" dirty="0" smtClean="0">
                <a:solidFill>
                  <a:srgbClr val="FF0000"/>
                </a:solidFill>
              </a:rPr>
              <a:t>1997–1999</a:t>
            </a:r>
            <a:r>
              <a:rPr lang="en-US" sz="2000" dirty="0" smtClean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" y="4186975"/>
            <a:ext cx="34992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Spatial distribution of Japanese </a:t>
            </a:r>
            <a:endParaRPr lang="en-US" sz="2000" dirty="0" smtClean="0"/>
          </a:p>
          <a:p>
            <a:r>
              <a:rPr lang="en-US" sz="2000" dirty="0" smtClean="0"/>
              <a:t>EPO </a:t>
            </a:r>
            <a:r>
              <a:rPr lang="en-US" sz="2000" dirty="0"/>
              <a:t>longline fishery </a:t>
            </a:r>
            <a:endParaRPr lang="en-US" sz="2000" dirty="0" smtClean="0"/>
          </a:p>
          <a:p>
            <a:r>
              <a:rPr lang="en-US" sz="2000" dirty="0" smtClean="0"/>
              <a:t>(</a:t>
            </a:r>
            <a:r>
              <a:rPr lang="en-US" sz="2000" dirty="0"/>
              <a:t>July–September</a:t>
            </a:r>
            <a:r>
              <a:rPr lang="en-US" sz="2000" dirty="0" smtClean="0"/>
              <a:t>) </a:t>
            </a:r>
            <a:r>
              <a:rPr lang="en-US" sz="2000" dirty="0" smtClean="0">
                <a:solidFill>
                  <a:srgbClr val="FF0000"/>
                </a:solidFill>
              </a:rPr>
              <a:t>1981-1987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14409" y="2817410"/>
            <a:ext cx="22140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eorgia" panose="02040502050405020303" pitchFamily="18" charset="0"/>
              </a:rPr>
              <a:t>Disconnect in </a:t>
            </a:r>
          </a:p>
          <a:p>
            <a:r>
              <a:rPr lang="en-US" sz="2400" dirty="0" smtClean="0">
                <a:latin typeface="Georgia" panose="02040502050405020303" pitchFamily="18" charset="0"/>
              </a:rPr>
              <a:t>space and time</a:t>
            </a:r>
          </a:p>
        </p:txBody>
      </p:sp>
    </p:spTree>
    <p:extLst>
      <p:ext uri="{BB962C8B-B14F-4D97-AF65-F5344CB8AC3E}">
        <p14:creationId xmlns:p14="http://schemas.microsoft.com/office/powerpoint/2010/main" val="328035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1/16/Territorial_waters_-_World.svg/800px-Territorial_waters_-_World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889" y="1001485"/>
            <a:ext cx="9122228" cy="456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34886" y="413657"/>
            <a:ext cx="9202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Exclusive Economic Zones (EEZ): within 200 nm of coast for each country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45463" y="6076182"/>
            <a:ext cx="11781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About 60 </a:t>
            </a:r>
            <a:r>
              <a:rPr lang="en-US" sz="2400" dirty="0"/>
              <a:t>percent of the world’s </a:t>
            </a:r>
            <a:r>
              <a:rPr lang="en-US" sz="2400" dirty="0" smtClean="0"/>
              <a:t>oceans outside EEZs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unmonitored, unregulated, unknown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89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772" y="752515"/>
            <a:ext cx="4931867" cy="5355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109" y="6200267"/>
            <a:ext cx="11778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Xavier, J.C., </a:t>
            </a:r>
            <a:r>
              <a:rPr lang="en-US" sz="1400" dirty="0" err="1"/>
              <a:t>Trathan</a:t>
            </a:r>
            <a:r>
              <a:rPr lang="en-US" sz="1400" dirty="0"/>
              <a:t>, P.N., </a:t>
            </a:r>
            <a:r>
              <a:rPr lang="en-US" sz="1400" dirty="0" err="1"/>
              <a:t>Croxall</a:t>
            </a:r>
            <a:r>
              <a:rPr lang="en-US" sz="1400" dirty="0"/>
              <a:t>, J.P., Wood, A.G., Podesta, G. &amp; </a:t>
            </a:r>
            <a:r>
              <a:rPr lang="en-US" sz="1400" dirty="0" err="1"/>
              <a:t>Rodhouse</a:t>
            </a:r>
            <a:r>
              <a:rPr lang="en-US" sz="1400" dirty="0"/>
              <a:t>, P.G. (2004) </a:t>
            </a:r>
            <a:endParaRPr lang="en-US" sz="1400" dirty="0" smtClean="0"/>
          </a:p>
          <a:p>
            <a:r>
              <a:rPr lang="en-US" sz="1400" dirty="0" smtClean="0"/>
              <a:t>Foraging </a:t>
            </a:r>
            <a:r>
              <a:rPr lang="en-US" sz="1400" dirty="0"/>
              <a:t>ecology and interactions with fisheries of wandering albatrosses (</a:t>
            </a:r>
            <a:r>
              <a:rPr lang="en-US" sz="1400" dirty="0" err="1"/>
              <a:t>Diomedea</a:t>
            </a:r>
            <a:r>
              <a:rPr lang="en-US" sz="1400" dirty="0"/>
              <a:t> </a:t>
            </a:r>
            <a:r>
              <a:rPr lang="en-US" sz="1400" dirty="0" err="1"/>
              <a:t>exulans</a:t>
            </a:r>
            <a:r>
              <a:rPr lang="en-US" sz="1400" dirty="0"/>
              <a:t>) breeding at South Georgia. </a:t>
            </a:r>
            <a:r>
              <a:rPr lang="en-US" sz="1400" i="1" dirty="0"/>
              <a:t>Fisheries Oceanography,</a:t>
            </a:r>
            <a:r>
              <a:rPr lang="en-US" sz="1400" dirty="0"/>
              <a:t> </a:t>
            </a:r>
            <a:r>
              <a:rPr lang="en-US" sz="1400" b="1" dirty="0"/>
              <a:t>13,</a:t>
            </a:r>
            <a:r>
              <a:rPr lang="en-US" sz="1400" dirty="0"/>
              <a:t> 324-344.</a:t>
            </a:r>
            <a:endParaRPr lang="en-US" sz="1400" dirty="0" smtClean="0">
              <a:latin typeface="Georgia" panose="020405020504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7048" y="198862"/>
            <a:ext cx="11498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Spatial distribution of wandering albatross and tuna longline fishing effort </a:t>
            </a:r>
            <a:r>
              <a:rPr lang="en-US" sz="2400" dirty="0"/>
              <a:t>(May-July 1999)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6746" y="2476289"/>
            <a:ext cx="31657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Low resolution </a:t>
            </a:r>
          </a:p>
          <a:p>
            <a:r>
              <a:rPr lang="en-US" sz="2800" dirty="0" smtClean="0"/>
              <a:t>and aggregated data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222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638" y="956821"/>
            <a:ext cx="6284035" cy="49913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0433" y="2498373"/>
            <a:ext cx="41324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Within US EEZ data still </a:t>
            </a:r>
          </a:p>
          <a:p>
            <a:r>
              <a:rPr lang="en-US" sz="2800" dirty="0" smtClean="0"/>
              <a:t>large scale and aggregated.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207" y="6186412"/>
            <a:ext cx="10022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Suryan, R.M., Dietrich, K.S., Melvin, E.F., </a:t>
            </a:r>
            <a:r>
              <a:rPr lang="en-US" sz="1200" dirty="0" err="1"/>
              <a:t>Balogh</a:t>
            </a:r>
            <a:r>
              <a:rPr lang="en-US" sz="1200" dirty="0"/>
              <a:t>, G.R., Sato, F. &amp; Ozaki, K. (2007) Migratory routes of short-tailed albatrosses: </a:t>
            </a:r>
            <a:endParaRPr lang="en-US" sz="1200" dirty="0" smtClean="0"/>
          </a:p>
          <a:p>
            <a:r>
              <a:rPr lang="en-US" sz="1200" dirty="0" smtClean="0"/>
              <a:t>Use </a:t>
            </a:r>
            <a:r>
              <a:rPr lang="en-US" sz="1200" dirty="0"/>
              <a:t>of exclusive economic zones of North Pacific Rim countries and spatial overlap with commercial fisheries in Alaska. </a:t>
            </a:r>
            <a:r>
              <a:rPr lang="en-US" sz="1200" i="1" dirty="0"/>
              <a:t>Biological Conservation,</a:t>
            </a:r>
            <a:r>
              <a:rPr lang="en-US" sz="1200" dirty="0"/>
              <a:t> </a:t>
            </a:r>
            <a:r>
              <a:rPr lang="en-US" sz="1200" b="1" dirty="0"/>
              <a:t>137,</a:t>
            </a:r>
            <a:r>
              <a:rPr lang="en-US" sz="1200" dirty="0"/>
              <a:t> 450-460.</a:t>
            </a:r>
            <a:endParaRPr lang="en-US" sz="1200" dirty="0" smtClean="0">
              <a:latin typeface="Georgia" panose="020405020504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474" y="256885"/>
            <a:ext cx="1203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Longline </a:t>
            </a:r>
            <a:r>
              <a:rPr lang="en-US" sz="2400" dirty="0"/>
              <a:t>effort (1000 s hooks) </a:t>
            </a:r>
            <a:r>
              <a:rPr lang="en-US" sz="2400" dirty="0" smtClean="0"/>
              <a:t>for all longline fisheries, May-Nov 2002 and 2003, 50 X 50 km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5522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271" y="1117857"/>
            <a:ext cx="8705850" cy="4905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8392" y="6164778"/>
            <a:ext cx="9814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Fischer, K.N., Suryan, R.M., Roby, D.D. &amp; </a:t>
            </a:r>
            <a:r>
              <a:rPr lang="en-US" sz="1200" dirty="0" err="1"/>
              <a:t>Balogh</a:t>
            </a:r>
            <a:r>
              <a:rPr lang="en-US" sz="1200" dirty="0"/>
              <a:t>, G.R. (2009) Post-breeding season distribution of black-footed and </a:t>
            </a:r>
            <a:endParaRPr lang="en-US" sz="1200" dirty="0" smtClean="0"/>
          </a:p>
          <a:p>
            <a:r>
              <a:rPr lang="en-US" sz="1200" dirty="0" smtClean="0"/>
              <a:t>Laysan </a:t>
            </a:r>
            <a:r>
              <a:rPr lang="en-US" sz="1200" dirty="0"/>
              <a:t>albatrosses satellite-tagged in Alaska: Inter-specific differences in spatial overlap with North Pacific fisheries. </a:t>
            </a:r>
            <a:r>
              <a:rPr lang="en-US" sz="1200" i="1" dirty="0"/>
              <a:t>Biological Conservation,</a:t>
            </a:r>
            <a:r>
              <a:rPr lang="en-US" sz="1200" dirty="0"/>
              <a:t> </a:t>
            </a:r>
            <a:r>
              <a:rPr lang="en-US" sz="1200" b="1" dirty="0"/>
              <a:t>142,</a:t>
            </a:r>
            <a:r>
              <a:rPr lang="en-US" sz="1200" dirty="0"/>
              <a:t> 751-760.</a:t>
            </a:r>
            <a:endParaRPr lang="en-US" sz="1200" dirty="0" smtClean="0">
              <a:latin typeface="Georgia" panose="020405020504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393" y="145315"/>
            <a:ext cx="120976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Overlap between black-footed and Laysan albatross </a:t>
            </a:r>
            <a:r>
              <a:rPr lang="en-US" sz="2400" dirty="0" smtClean="0"/>
              <a:t>and </a:t>
            </a:r>
            <a:r>
              <a:rPr lang="en-US" sz="2400" dirty="0"/>
              <a:t>longline fishing effort (1000s of hooks) </a:t>
            </a:r>
            <a:endParaRPr lang="en-US" sz="2400" dirty="0" smtClean="0"/>
          </a:p>
          <a:p>
            <a:r>
              <a:rPr lang="en-US" sz="2400" dirty="0" smtClean="0"/>
              <a:t>during July–October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548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692" y="0"/>
            <a:ext cx="5401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341" y="6138041"/>
            <a:ext cx="6547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Torres, Leigh G., D. R. Thompson, S. </a:t>
            </a:r>
            <a:r>
              <a:rPr lang="en-US" sz="1200" dirty="0" err="1"/>
              <a:t>Bearhop</a:t>
            </a:r>
            <a:r>
              <a:rPr lang="en-US" sz="1200" dirty="0"/>
              <a:t>, S.C. </a:t>
            </a:r>
            <a:r>
              <a:rPr lang="en-US" sz="1200" dirty="0" err="1"/>
              <a:t>Votier</a:t>
            </a:r>
            <a:r>
              <a:rPr lang="en-US" sz="1200" dirty="0"/>
              <a:t>, G. A. Taylor, P. M. </a:t>
            </a:r>
            <a:r>
              <a:rPr lang="en-US" sz="1200" dirty="0" err="1"/>
              <a:t>Sagar</a:t>
            </a:r>
            <a:r>
              <a:rPr lang="en-US" sz="1200" dirty="0"/>
              <a:t>, and B. C. Robertson. </a:t>
            </a:r>
            <a:endParaRPr lang="en-US" sz="1200" dirty="0" smtClean="0"/>
          </a:p>
          <a:p>
            <a:r>
              <a:rPr lang="en-US" sz="1200" dirty="0" smtClean="0"/>
              <a:t>"</a:t>
            </a:r>
            <a:r>
              <a:rPr lang="en-US" sz="1200" dirty="0"/>
              <a:t>White-Capped Albatrosses Alter Fine-Scale Foraging Behavior Patterns When Associated with Fishing </a:t>
            </a:r>
            <a:endParaRPr lang="en-US" sz="1200" dirty="0" smtClean="0"/>
          </a:p>
          <a:p>
            <a:r>
              <a:rPr lang="en-US" sz="1200" dirty="0" smtClean="0"/>
              <a:t>Vessels</a:t>
            </a:r>
            <a:r>
              <a:rPr lang="en-US" sz="1200" dirty="0"/>
              <a:t>." </a:t>
            </a:r>
            <a:r>
              <a:rPr lang="en-US" sz="1200" i="1" dirty="0"/>
              <a:t>Marine Ecology Progress Series</a:t>
            </a:r>
            <a:r>
              <a:rPr lang="en-US" sz="1200" dirty="0"/>
              <a:t> 428 (2011): 289-301.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27" y="2155860"/>
            <a:ext cx="4361228" cy="35421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8829" y="274064"/>
            <a:ext cx="58308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NZ EEZ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High resolution 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albatross tracking data and fishing effort data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317173" y="1399628"/>
            <a:ext cx="1866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GPS and VMS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008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366" y="235520"/>
            <a:ext cx="8066568" cy="57448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341" y="6138041"/>
            <a:ext cx="6547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Torres, Leigh G., D. R. Thompson, S. </a:t>
            </a:r>
            <a:r>
              <a:rPr lang="en-US" sz="1200" dirty="0" err="1"/>
              <a:t>Bearhop</a:t>
            </a:r>
            <a:r>
              <a:rPr lang="en-US" sz="1200" dirty="0"/>
              <a:t>, S.C. </a:t>
            </a:r>
            <a:r>
              <a:rPr lang="en-US" sz="1200" dirty="0" err="1"/>
              <a:t>Votier</a:t>
            </a:r>
            <a:r>
              <a:rPr lang="en-US" sz="1200" dirty="0"/>
              <a:t>, G. A. Taylor, P. M. </a:t>
            </a:r>
            <a:r>
              <a:rPr lang="en-US" sz="1200" dirty="0" err="1"/>
              <a:t>Sagar</a:t>
            </a:r>
            <a:r>
              <a:rPr lang="en-US" sz="1200" dirty="0"/>
              <a:t>, and B. C. Robertson. </a:t>
            </a:r>
            <a:endParaRPr lang="en-US" sz="1200" dirty="0" smtClean="0"/>
          </a:p>
          <a:p>
            <a:r>
              <a:rPr lang="en-US" sz="1200" dirty="0" smtClean="0"/>
              <a:t>"</a:t>
            </a:r>
            <a:r>
              <a:rPr lang="en-US" sz="1200" dirty="0"/>
              <a:t>White-Capped Albatrosses Alter Fine-Scale Foraging Behavior Patterns When Associated with Fishing </a:t>
            </a:r>
            <a:endParaRPr lang="en-US" sz="1200" dirty="0" smtClean="0"/>
          </a:p>
          <a:p>
            <a:r>
              <a:rPr lang="en-US" sz="1200" dirty="0" smtClean="0"/>
              <a:t>Vessels</a:t>
            </a:r>
            <a:r>
              <a:rPr lang="en-US" sz="1200" dirty="0"/>
              <a:t>." </a:t>
            </a:r>
            <a:r>
              <a:rPr lang="en-US" sz="1200" i="1" dirty="0"/>
              <a:t>Marine Ecology Progress Series</a:t>
            </a:r>
            <a:r>
              <a:rPr lang="en-US" sz="1200" dirty="0"/>
              <a:t> 428 (2011): 289-301.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8980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7" name="Picture 9" descr="fine scale overlap between FT54319and vessel 339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336507"/>
            <a:ext cx="4221163" cy="5978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1847851" y="1345747"/>
            <a:ext cx="157562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NZ" dirty="0" smtClean="0"/>
              <a:t>Albatross </a:t>
            </a:r>
          </a:p>
          <a:p>
            <a:r>
              <a:rPr lang="en-NZ" dirty="0" smtClean="0"/>
              <a:t>follows vessel </a:t>
            </a:r>
            <a:endParaRPr lang="en-NZ" dirty="0"/>
          </a:p>
          <a:p>
            <a:r>
              <a:rPr lang="en-NZ" dirty="0"/>
              <a:t>for 4:50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510732" y="2880117"/>
            <a:ext cx="54521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Georgia" panose="02040502050405020303" pitchFamily="18" charset="0"/>
              </a:rPr>
              <a:t>Albatross fly </a:t>
            </a:r>
          </a:p>
          <a:p>
            <a:pPr algn="ctr"/>
            <a:r>
              <a:rPr lang="en-US" sz="2800" dirty="0" smtClean="0">
                <a:latin typeface="Georgia" panose="02040502050405020303" pitchFamily="18" charset="0"/>
              </a:rPr>
              <a:t>straighter and slower </a:t>
            </a:r>
          </a:p>
          <a:p>
            <a:pPr algn="ctr"/>
            <a:r>
              <a:rPr lang="en-US" sz="2800" dirty="0" smtClean="0">
                <a:latin typeface="Georgia" panose="02040502050405020303" pitchFamily="18" charset="0"/>
              </a:rPr>
              <a:t>when feeding near fishing vessels</a:t>
            </a:r>
          </a:p>
        </p:txBody>
      </p:sp>
    </p:spTree>
    <p:extLst>
      <p:ext uri="{BB962C8B-B14F-4D97-AF65-F5344CB8AC3E}">
        <p14:creationId xmlns:p14="http://schemas.microsoft.com/office/powerpoint/2010/main" val="306104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H:\Personal\resumes, jobs, teaching\jobs\OSU\talk\GPS tracks 09 with VMS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5" r="25901"/>
          <a:stretch/>
        </p:blipFill>
        <p:spPr bwMode="auto">
          <a:xfrm>
            <a:off x="7371233" y="289487"/>
            <a:ext cx="4598672" cy="656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6635" y="6322763"/>
            <a:ext cx="7331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Torres, L. G., P. M. </a:t>
            </a:r>
            <a:r>
              <a:rPr lang="en-US" sz="1200" dirty="0" err="1"/>
              <a:t>Sagar</a:t>
            </a:r>
            <a:r>
              <a:rPr lang="en-US" sz="1200" dirty="0"/>
              <a:t>, D. R. Thompson, and R. A. Phillips. "Scale-Dependence of Seabird-Fishery </a:t>
            </a:r>
            <a:endParaRPr lang="en-US" sz="1200" dirty="0" smtClean="0"/>
          </a:p>
          <a:p>
            <a:r>
              <a:rPr lang="en-US" sz="1200" dirty="0" smtClean="0"/>
              <a:t>Data </a:t>
            </a:r>
            <a:r>
              <a:rPr lang="en-US" sz="1200" dirty="0"/>
              <a:t>Analysis and Management: Reply to </a:t>
            </a:r>
            <a:r>
              <a:rPr lang="en-US" sz="1200" dirty="0" err="1"/>
              <a:t>Croxall</a:t>
            </a:r>
            <a:r>
              <a:rPr lang="en-US" sz="1200" dirty="0"/>
              <a:t> Et Al. (2013)." </a:t>
            </a:r>
            <a:r>
              <a:rPr lang="en-US" sz="1200" i="1" dirty="0"/>
              <a:t>Marine Ecology Progress Series</a:t>
            </a:r>
            <a:r>
              <a:rPr lang="en-US" sz="1200" dirty="0"/>
              <a:t> 493 (2013): 301-04.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1146449" y="1616801"/>
            <a:ext cx="42556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4 years of tracking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4 years of fisheries effort data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58829" y="274064"/>
            <a:ext cx="58308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NZ EEZ </a:t>
            </a:r>
            <a:r>
              <a:rPr lang="en-US" sz="2400" dirty="0" smtClean="0">
                <a:sym typeface="Wingdings" panose="05000000000000000000" pitchFamily="2" charset="2"/>
              </a:rPr>
              <a:t> High resolution </a:t>
            </a:r>
          </a:p>
          <a:p>
            <a:r>
              <a:rPr lang="en-US" sz="2400" dirty="0" smtClean="0">
                <a:sym typeface="Wingdings" panose="05000000000000000000" pitchFamily="2" charset="2"/>
              </a:rPr>
              <a:t>albatross tracking data and fishing effort data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01" y="2591676"/>
            <a:ext cx="4649514" cy="30996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247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350"/>
    </mc:Choice>
    <mc:Fallback xmlns="">
      <p:transition spd="slow" advTm="85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5" y="638131"/>
            <a:ext cx="8838752" cy="53364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6635" y="6322763"/>
            <a:ext cx="7331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Torres, L. G., P. M. </a:t>
            </a:r>
            <a:r>
              <a:rPr lang="en-US" sz="1200" dirty="0" err="1"/>
              <a:t>Sagar</a:t>
            </a:r>
            <a:r>
              <a:rPr lang="en-US" sz="1200" dirty="0"/>
              <a:t>, D. R. Thompson, and R. A. Phillips. "Scale-Dependence of Seabird-Fishery </a:t>
            </a:r>
            <a:endParaRPr lang="en-US" sz="1200" dirty="0" smtClean="0"/>
          </a:p>
          <a:p>
            <a:r>
              <a:rPr lang="en-US" sz="1200" dirty="0" smtClean="0"/>
              <a:t>Data </a:t>
            </a:r>
            <a:r>
              <a:rPr lang="en-US" sz="1200" dirty="0"/>
              <a:t>Analysis and Management: Reply to </a:t>
            </a:r>
            <a:r>
              <a:rPr lang="en-US" sz="1200" dirty="0" err="1"/>
              <a:t>Croxall</a:t>
            </a:r>
            <a:r>
              <a:rPr lang="en-US" sz="1200" dirty="0"/>
              <a:t> Et Al. (2013)." </a:t>
            </a:r>
            <a:r>
              <a:rPr lang="en-US" sz="1200" i="1" dirty="0"/>
              <a:t>Marine Ecology Progress Series</a:t>
            </a:r>
            <a:r>
              <a:rPr lang="en-US" sz="1200" dirty="0"/>
              <a:t> 493 (2013): 301-04.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78372" y="176466"/>
            <a:ext cx="11192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Annual variation in fishing and albatross distribution </a:t>
            </a:r>
            <a:r>
              <a:rPr lang="en-US" sz="2400" dirty="0" smtClean="0">
                <a:sym typeface="Wingdings" panose="05000000000000000000" pitchFamily="2" charset="2"/>
              </a:rPr>
              <a:t> changes in where overlap occurs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514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1/16/Territorial_waters_-_World.svg/800px-Territorial_waters_-_World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889" y="1001485"/>
            <a:ext cx="9122228" cy="456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34886" y="413657"/>
            <a:ext cx="9202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Exclusive Economic Zones (EEZ): within 200 nm of coast for each country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45463" y="6076182"/>
            <a:ext cx="11781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About 60 </a:t>
            </a:r>
            <a:r>
              <a:rPr lang="en-US" sz="2400" dirty="0"/>
              <a:t>percent of the world’s </a:t>
            </a:r>
            <a:r>
              <a:rPr lang="en-US" sz="2400" dirty="0" smtClean="0"/>
              <a:t>oceans outside EEZs </a:t>
            </a:r>
            <a:r>
              <a:rPr lang="en-US" sz="2400" dirty="0" smtClean="0">
                <a:sym typeface="Wingdings" panose="05000000000000000000" pitchFamily="2" charset="2"/>
              </a:rPr>
              <a:t> unmonitored, unregulated, unknown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478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0" y="6099463"/>
            <a:ext cx="5769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Georgia" panose="02040502050405020303" pitchFamily="18" charset="0"/>
              </a:rPr>
              <a:t>http://globalfishingwatch.org/</a:t>
            </a:r>
            <a:endParaRPr lang="en-US" sz="3200" dirty="0" smtClean="0"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5800725"/>
            <a:ext cx="2819400" cy="10572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3"/>
            <a:ext cx="12192000" cy="56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8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270"/>
            <a:ext cx="12192000" cy="609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3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09"/>
          <a:stretch/>
        </p:blipFill>
        <p:spPr>
          <a:xfrm>
            <a:off x="4566202" y="0"/>
            <a:ext cx="2549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3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270"/>
            <a:ext cx="12192000" cy="609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7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45"/>
          <a:stretch/>
        </p:blipFill>
        <p:spPr>
          <a:xfrm>
            <a:off x="3930869" y="0"/>
            <a:ext cx="4267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7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38684" y="1232331"/>
            <a:ext cx="20563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Where?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When?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Who?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3425" y="3116355"/>
            <a:ext cx="7926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That we need to know to inform management efforts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7812" y="497474"/>
            <a:ext cx="9989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Seabird tracking data + High resolution fishing effort data =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7" r="4983"/>
          <a:stretch/>
        </p:blipFill>
        <p:spPr>
          <a:xfrm rot="16200000">
            <a:off x="9314795" y="3812629"/>
            <a:ext cx="2575034" cy="28745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0" r="15460"/>
          <a:stretch/>
        </p:blipFill>
        <p:spPr>
          <a:xfrm>
            <a:off x="6281259" y="3953939"/>
            <a:ext cx="2803599" cy="258727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47" y="3974510"/>
            <a:ext cx="3819197" cy="254613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9" r="20396"/>
          <a:stretch/>
        </p:blipFill>
        <p:spPr>
          <a:xfrm>
            <a:off x="4120062" y="3953939"/>
            <a:ext cx="2112579" cy="258727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5200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|22.7|13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3619</TotalTime>
  <Words>1817</Words>
  <Application>Microsoft Macintosh PowerPoint</Application>
  <PresentationFormat>Widescreen</PresentationFormat>
  <Paragraphs>183</Paragraphs>
  <Slides>29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Calibri</vt:lpstr>
      <vt:lpstr>Calibri Light</vt:lpstr>
      <vt:lpstr>Georgia</vt:lpstr>
      <vt:lpstr>Gungsuh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Oregon State University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Torres, Leigh</dc:creator>
  <cp:lastModifiedBy>Rachael Orben</cp:lastModifiedBy>
  <cp:revision>130</cp:revision>
  <dcterms:created xsi:type="dcterms:W3CDTF">2014-09-12T18:33:35Z</dcterms:created>
  <dcterms:modified xsi:type="dcterms:W3CDTF">2018-06-26T23:31:58Z</dcterms:modified>
</cp:coreProperties>
</file>