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wdp" ContentType="image/vnd.ms-photo"/>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sldIdLst>
    <p:sldId id="259" r:id="rId2"/>
    <p:sldId id="262" r:id="rId3"/>
    <p:sldId id="258" r:id="rId4"/>
    <p:sldId id="261" r:id="rId5"/>
    <p:sldId id="282" r:id="rId6"/>
    <p:sldId id="260" r:id="rId7"/>
    <p:sldId id="263" r:id="rId8"/>
    <p:sldId id="289" r:id="rId9"/>
    <p:sldId id="293" r:id="rId10"/>
    <p:sldId id="306" r:id="rId11"/>
    <p:sldId id="296" r:id="rId12"/>
    <p:sldId id="297" r:id="rId13"/>
    <p:sldId id="264" r:id="rId14"/>
    <p:sldId id="265" r:id="rId15"/>
    <p:sldId id="266" r:id="rId16"/>
    <p:sldId id="298" r:id="rId17"/>
    <p:sldId id="299" r:id="rId18"/>
    <p:sldId id="267" r:id="rId19"/>
    <p:sldId id="268" r:id="rId20"/>
    <p:sldId id="269" r:id="rId21"/>
    <p:sldId id="300" r:id="rId22"/>
    <p:sldId id="273" r:id="rId23"/>
    <p:sldId id="302" r:id="rId24"/>
    <p:sldId id="276" r:id="rId25"/>
    <p:sldId id="301" r:id="rId26"/>
    <p:sldId id="278" r:id="rId27"/>
    <p:sldId id="303" r:id="rId28"/>
    <p:sldId id="312" r:id="rId29"/>
    <p:sldId id="310" r:id="rId30"/>
    <p:sldId id="292" r:id="rId31"/>
    <p:sldId id="309" r:id="rId32"/>
    <p:sldId id="305" r:id="rId33"/>
    <p:sldId id="277" r:id="rId34"/>
    <p:sldId id="288" r:id="rId35"/>
    <p:sldId id="308" r:id="rId36"/>
    <p:sldId id="307" r:id="rId37"/>
    <p:sldId id="311" r:id="rId38"/>
    <p:sldId id="313"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anda Gladics" initials="AG" lastIdx="28"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C4E44"/>
    <a:srgbClr val="5182B9"/>
    <a:srgbClr val="D2D9A7"/>
    <a:srgbClr val="F99C9D"/>
    <a:srgbClr val="2C7CB7"/>
    <a:srgbClr val="DF4026"/>
    <a:srgbClr val="F9BA6A"/>
    <a:srgbClr val="BBDED7"/>
    <a:srgbClr val="51167C"/>
    <a:srgbClr val="AAA9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89"/>
    <p:restoredTop sz="87009"/>
  </p:normalViewPr>
  <p:slideViewPr>
    <p:cSldViewPr snapToGrid="0" snapToObjects="1">
      <p:cViewPr>
        <p:scale>
          <a:sx n="95" d="100"/>
          <a:sy n="95" d="100"/>
        </p:scale>
        <p:origin x="1080" y="264"/>
      </p:cViewPr>
      <p:guideLst/>
    </p:cSldViewPr>
  </p:slideViewPr>
  <p:outlineViewPr>
    <p:cViewPr>
      <p:scale>
        <a:sx n="33" d="100"/>
        <a:sy n="33" d="100"/>
      </p:scale>
      <p:origin x="0" y="-3384"/>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commentAuthors" Target="commentAuthor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Users/rachaelorben/Dropbox/Projects/Conferences/Presentations/twitterconferences/2017_BOUTC1/STALcoun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766346403339"/>
          <c:y val="0.180852512170809"/>
          <c:w val="0.793046158836541"/>
          <c:h val="0.699105830877785"/>
        </c:manualLayout>
      </c:layout>
      <c:lineChart>
        <c:grouping val="standard"/>
        <c:varyColors val="0"/>
        <c:ser>
          <c:idx val="0"/>
          <c:order val="0"/>
          <c:spPr>
            <a:ln w="50800" cap="rnd">
              <a:solidFill>
                <a:srgbClr val="7030A0"/>
              </a:solidFill>
              <a:round/>
            </a:ln>
            <a:effectLst/>
          </c:spPr>
          <c:marker>
            <c:symbol val="none"/>
          </c:marker>
          <c:cat>
            <c:numRef>
              <c:f>Sheet1!$A$1:$A$53</c:f>
              <c:numCache>
                <c:formatCode>General</c:formatCode>
                <c:ptCount val="53"/>
                <c:pt idx="0">
                  <c:v>1885.0</c:v>
                </c:pt>
                <c:pt idx="1">
                  <c:v>1900.0</c:v>
                </c:pt>
                <c:pt idx="2">
                  <c:v>1930.0</c:v>
                </c:pt>
                <c:pt idx="3">
                  <c:v>1954.0</c:v>
                </c:pt>
                <c:pt idx="4">
                  <c:v>1955.0</c:v>
                </c:pt>
                <c:pt idx="5">
                  <c:v>1956.0</c:v>
                </c:pt>
                <c:pt idx="6">
                  <c:v>1957.0</c:v>
                </c:pt>
                <c:pt idx="7">
                  <c:v>1958.0</c:v>
                </c:pt>
                <c:pt idx="8">
                  <c:v>1959.0</c:v>
                </c:pt>
                <c:pt idx="9">
                  <c:v>1960.0</c:v>
                </c:pt>
                <c:pt idx="10">
                  <c:v>1961.0</c:v>
                </c:pt>
                <c:pt idx="11">
                  <c:v>1962.0</c:v>
                </c:pt>
                <c:pt idx="12">
                  <c:v>1963.0</c:v>
                </c:pt>
                <c:pt idx="13">
                  <c:v>1964.0</c:v>
                </c:pt>
                <c:pt idx="14">
                  <c:v>1965.0</c:v>
                </c:pt>
                <c:pt idx="15">
                  <c:v>1966.0</c:v>
                </c:pt>
                <c:pt idx="16">
                  <c:v>1967.0</c:v>
                </c:pt>
                <c:pt idx="17">
                  <c:v>1968.0</c:v>
                </c:pt>
                <c:pt idx="18">
                  <c:v>1969.0</c:v>
                </c:pt>
                <c:pt idx="19">
                  <c:v>1979.0</c:v>
                </c:pt>
                <c:pt idx="20">
                  <c:v>1980.0</c:v>
                </c:pt>
                <c:pt idx="21">
                  <c:v>1981.0</c:v>
                </c:pt>
                <c:pt idx="22">
                  <c:v>1982.0</c:v>
                </c:pt>
                <c:pt idx="23">
                  <c:v>1983.0</c:v>
                </c:pt>
                <c:pt idx="24">
                  <c:v>1984.0</c:v>
                </c:pt>
                <c:pt idx="25">
                  <c:v>1985.0</c:v>
                </c:pt>
                <c:pt idx="26">
                  <c:v>1986.0</c:v>
                </c:pt>
                <c:pt idx="27">
                  <c:v>1987.0</c:v>
                </c:pt>
                <c:pt idx="28">
                  <c:v>1988.0</c:v>
                </c:pt>
                <c:pt idx="29">
                  <c:v>1989.0</c:v>
                </c:pt>
                <c:pt idx="30">
                  <c:v>1990.0</c:v>
                </c:pt>
                <c:pt idx="31">
                  <c:v>1991.0</c:v>
                </c:pt>
                <c:pt idx="32">
                  <c:v>1992.0</c:v>
                </c:pt>
                <c:pt idx="33">
                  <c:v>1993.0</c:v>
                </c:pt>
                <c:pt idx="34">
                  <c:v>1994.0</c:v>
                </c:pt>
                <c:pt idx="35">
                  <c:v>1995.0</c:v>
                </c:pt>
                <c:pt idx="36">
                  <c:v>1996.0</c:v>
                </c:pt>
                <c:pt idx="37">
                  <c:v>1997.0</c:v>
                </c:pt>
                <c:pt idx="38">
                  <c:v>1998.0</c:v>
                </c:pt>
                <c:pt idx="39">
                  <c:v>1999.0</c:v>
                </c:pt>
                <c:pt idx="40">
                  <c:v>2000.0</c:v>
                </c:pt>
                <c:pt idx="41">
                  <c:v>2001.0</c:v>
                </c:pt>
                <c:pt idx="42">
                  <c:v>2002.0</c:v>
                </c:pt>
                <c:pt idx="43">
                  <c:v>2003.0</c:v>
                </c:pt>
                <c:pt idx="44">
                  <c:v>2004.0</c:v>
                </c:pt>
                <c:pt idx="45">
                  <c:v>2005.0</c:v>
                </c:pt>
                <c:pt idx="46">
                  <c:v>2006.0</c:v>
                </c:pt>
                <c:pt idx="47">
                  <c:v>2007.0</c:v>
                </c:pt>
                <c:pt idx="48">
                  <c:v>2009.0</c:v>
                </c:pt>
                <c:pt idx="49">
                  <c:v>2010.0</c:v>
                </c:pt>
                <c:pt idx="50">
                  <c:v>2011.0</c:v>
                </c:pt>
                <c:pt idx="51">
                  <c:v>2012.0</c:v>
                </c:pt>
                <c:pt idx="52">
                  <c:v>2013.0</c:v>
                </c:pt>
              </c:numCache>
            </c:numRef>
          </c:cat>
          <c:val>
            <c:numRef>
              <c:f>Sheet1!$B$1:$B$53</c:f>
              <c:numCache>
                <c:formatCode>General</c:formatCode>
                <c:ptCount val="53"/>
                <c:pt idx="0" formatCode="#,##0">
                  <c:v>2.5E6</c:v>
                </c:pt>
                <c:pt idx="1">
                  <c:v>50000.0</c:v>
                </c:pt>
                <c:pt idx="2">
                  <c:v>1500.0</c:v>
                </c:pt>
                <c:pt idx="3">
                  <c:v>7.0</c:v>
                </c:pt>
                <c:pt idx="4">
                  <c:v>12.0</c:v>
                </c:pt>
                <c:pt idx="5">
                  <c:v>12.0</c:v>
                </c:pt>
                <c:pt idx="6">
                  <c:v>13.0</c:v>
                </c:pt>
                <c:pt idx="7">
                  <c:v>10.0</c:v>
                </c:pt>
                <c:pt idx="8">
                  <c:v>10.0</c:v>
                </c:pt>
                <c:pt idx="9">
                  <c:v>19.0</c:v>
                </c:pt>
                <c:pt idx="10">
                  <c:v>24.0</c:v>
                </c:pt>
                <c:pt idx="11">
                  <c:v>23.0</c:v>
                </c:pt>
                <c:pt idx="12">
                  <c:v>26.0</c:v>
                </c:pt>
                <c:pt idx="13">
                  <c:v>28.0</c:v>
                </c:pt>
                <c:pt idx="19">
                  <c:v>50.0</c:v>
                </c:pt>
                <c:pt idx="20">
                  <c:v>54.0</c:v>
                </c:pt>
                <c:pt idx="21">
                  <c:v>63.0</c:v>
                </c:pt>
                <c:pt idx="22">
                  <c:v>67.0</c:v>
                </c:pt>
                <c:pt idx="23">
                  <c:v>65.0</c:v>
                </c:pt>
                <c:pt idx="24">
                  <c:v>73.0</c:v>
                </c:pt>
                <c:pt idx="25">
                  <c:v>76.0</c:v>
                </c:pt>
                <c:pt idx="26">
                  <c:v>77.0</c:v>
                </c:pt>
                <c:pt idx="27">
                  <c:v>84.0</c:v>
                </c:pt>
                <c:pt idx="28">
                  <c:v>89.0</c:v>
                </c:pt>
                <c:pt idx="29">
                  <c:v>94.0</c:v>
                </c:pt>
                <c:pt idx="30">
                  <c:v>108.0</c:v>
                </c:pt>
                <c:pt idx="31">
                  <c:v>115.0</c:v>
                </c:pt>
                <c:pt idx="32">
                  <c:v>139.0</c:v>
                </c:pt>
                <c:pt idx="33">
                  <c:v>146.0</c:v>
                </c:pt>
                <c:pt idx="34">
                  <c:v>153.0</c:v>
                </c:pt>
                <c:pt idx="35">
                  <c:v>158.0</c:v>
                </c:pt>
                <c:pt idx="36">
                  <c:v>176.0</c:v>
                </c:pt>
                <c:pt idx="37">
                  <c:v>194.0</c:v>
                </c:pt>
                <c:pt idx="38">
                  <c:v>213.0</c:v>
                </c:pt>
                <c:pt idx="39">
                  <c:v>220.0</c:v>
                </c:pt>
                <c:pt idx="40">
                  <c:v>238.0</c:v>
                </c:pt>
                <c:pt idx="41">
                  <c:v>251.0</c:v>
                </c:pt>
                <c:pt idx="42">
                  <c:v>267.0</c:v>
                </c:pt>
                <c:pt idx="43">
                  <c:v>277.0</c:v>
                </c:pt>
                <c:pt idx="44">
                  <c:v>302.0</c:v>
                </c:pt>
                <c:pt idx="45">
                  <c:v>326.0</c:v>
                </c:pt>
                <c:pt idx="46">
                  <c:v>341.0</c:v>
                </c:pt>
                <c:pt idx="47">
                  <c:v>382.0</c:v>
                </c:pt>
                <c:pt idx="48">
                  <c:v>418.0</c:v>
                </c:pt>
                <c:pt idx="49">
                  <c:v>446.0</c:v>
                </c:pt>
                <c:pt idx="50">
                  <c:v>481.0</c:v>
                </c:pt>
                <c:pt idx="51">
                  <c:v>512.0</c:v>
                </c:pt>
                <c:pt idx="52">
                  <c:v>538.0</c:v>
                </c:pt>
              </c:numCache>
            </c:numRef>
          </c:val>
          <c:smooth val="0"/>
        </c:ser>
        <c:dLbls>
          <c:showLegendKey val="0"/>
          <c:showVal val="0"/>
          <c:showCatName val="0"/>
          <c:showSerName val="0"/>
          <c:showPercent val="0"/>
          <c:showBubbleSize val="0"/>
        </c:dLbls>
        <c:smooth val="0"/>
        <c:axId val="1852450944"/>
        <c:axId val="1852279584"/>
      </c:lineChart>
      <c:catAx>
        <c:axId val="1852450944"/>
        <c:scaling>
          <c:orientation val="minMax"/>
        </c:scaling>
        <c:delete val="0"/>
        <c:axPos val="b"/>
        <c:numFmt formatCode="0" sourceLinked="0"/>
        <c:majorTickMark val="out"/>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1852279584"/>
        <c:crosses val="autoZero"/>
        <c:auto val="1"/>
        <c:lblAlgn val="ctr"/>
        <c:lblOffset val="100"/>
        <c:tickLblSkip val="5"/>
        <c:tickMarkSkip val="5"/>
        <c:noMultiLvlLbl val="0"/>
      </c:catAx>
      <c:valAx>
        <c:axId val="1852279584"/>
        <c:scaling>
          <c:logBase val="10.0"/>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2000" b="1" baseline="0" dirty="0" smtClean="0">
                    <a:solidFill>
                      <a:srgbClr val="FF0000"/>
                    </a:solidFill>
                  </a:rPr>
                  <a:t>log</a:t>
                </a:r>
                <a:r>
                  <a:rPr lang="en-US" sz="2000" baseline="0" dirty="0" smtClean="0">
                    <a:solidFill>
                      <a:schemeClr val="bg1"/>
                    </a:solidFill>
                  </a:rPr>
                  <a:t> (number of pairs)</a:t>
                </a:r>
                <a:endParaRPr lang="en-US" sz="2000" dirty="0">
                  <a:solidFill>
                    <a:schemeClr val="bg1"/>
                  </a:solidFill>
                </a:endParaRP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en-US"/>
          </a:p>
        </c:txPr>
        <c:crossAx val="1852450944"/>
        <c:crossesAt val="1.0"/>
        <c:crossBetween val="between"/>
      </c:valAx>
      <c:spPr>
        <a:noFill/>
        <a:ln w="25400">
          <a:noFill/>
        </a:ln>
        <a:effectLst/>
      </c:spPr>
    </c:plotArea>
    <c:plotVisOnly val="1"/>
    <c:dispBlanksAs val="gap"/>
    <c:showDLblsOverMax val="0"/>
  </c:chart>
  <c:spPr>
    <a:solidFill>
      <a:schemeClr val="tx1">
        <a:alpha val="25000"/>
      </a:schemeClr>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37FBCA-03B5-C544-9F6F-E01A822B5145}" type="datetimeFigureOut">
              <a:rPr lang="en-US" smtClean="0"/>
              <a:t>6/26/18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C071CE-9A92-AC45-B1A9-02BDC6C678B9}" type="slidenum">
              <a:rPr lang="en-US" smtClean="0"/>
              <a:t>‹#›</a:t>
            </a:fld>
            <a:endParaRPr lang="en-US"/>
          </a:p>
        </p:txBody>
      </p:sp>
    </p:spTree>
    <p:extLst>
      <p:ext uri="{BB962C8B-B14F-4D97-AF65-F5344CB8AC3E}">
        <p14:creationId xmlns:p14="http://schemas.microsoft.com/office/powerpoint/2010/main" val="380782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8913934-F820-1947-B4E5-486042C5EDF6}" type="slidenum">
              <a:rPr lang="en-US" smtClean="0"/>
              <a:t>1</a:t>
            </a:fld>
            <a:endParaRPr lang="en-US"/>
          </a:p>
        </p:txBody>
      </p:sp>
    </p:spTree>
    <p:extLst>
      <p:ext uri="{BB962C8B-B14F-4D97-AF65-F5344CB8AC3E}">
        <p14:creationId xmlns:p14="http://schemas.microsoft.com/office/powerpoint/2010/main" val="1496388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42988E-ACB4-4B36-96C1-3EF0C9C3805F}" type="slidenum">
              <a:rPr lang="en-US" smtClean="0"/>
              <a:pPr/>
              <a:t>4</a:t>
            </a:fld>
            <a:endParaRPr lang="en-US"/>
          </a:p>
        </p:txBody>
      </p:sp>
    </p:spTree>
    <p:extLst>
      <p:ext uri="{BB962C8B-B14F-4D97-AF65-F5344CB8AC3E}">
        <p14:creationId xmlns:p14="http://schemas.microsoft.com/office/powerpoint/2010/main" val="913411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Wisdom</a:t>
            </a:r>
            <a:r>
              <a:rPr lang="en-US" baseline="0" dirty="0" smtClean="0"/>
              <a:t> is 67 years old!</a:t>
            </a:r>
            <a:endParaRPr lang="en-US" dirty="0"/>
          </a:p>
        </p:txBody>
      </p:sp>
      <p:sp>
        <p:nvSpPr>
          <p:cNvPr id="4" name="Slide Number Placeholder 3"/>
          <p:cNvSpPr>
            <a:spLocks noGrp="1"/>
          </p:cNvSpPr>
          <p:nvPr>
            <p:ph type="sldNum" sz="quarter" idx="10"/>
          </p:nvPr>
        </p:nvSpPr>
        <p:spPr/>
        <p:txBody>
          <a:bodyPr/>
          <a:lstStyle/>
          <a:p>
            <a:fld id="{5DC071CE-9A92-AC45-B1A9-02BDC6C678B9}" type="slidenum">
              <a:rPr lang="en-US" smtClean="0"/>
              <a:t>5</a:t>
            </a:fld>
            <a:endParaRPr lang="en-US"/>
          </a:p>
        </p:txBody>
      </p:sp>
    </p:spTree>
    <p:extLst>
      <p:ext uri="{BB962C8B-B14F-4D97-AF65-F5344CB8AC3E}">
        <p14:creationId xmlns:p14="http://schemas.microsoft.com/office/powerpoint/2010/main" val="15603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C071CE-9A92-AC45-B1A9-02BDC6C678B9}" type="slidenum">
              <a:rPr lang="en-US" smtClean="0"/>
              <a:t>9</a:t>
            </a:fld>
            <a:endParaRPr lang="en-US"/>
          </a:p>
        </p:txBody>
      </p:sp>
    </p:spTree>
    <p:extLst>
      <p:ext uri="{BB962C8B-B14F-4D97-AF65-F5344CB8AC3E}">
        <p14:creationId xmlns:p14="http://schemas.microsoft.com/office/powerpoint/2010/main" val="1742511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C071CE-9A92-AC45-B1A9-02BDC6C678B9}" type="slidenum">
              <a:rPr lang="en-US" smtClean="0"/>
              <a:t>10</a:t>
            </a:fld>
            <a:endParaRPr lang="en-US"/>
          </a:p>
        </p:txBody>
      </p:sp>
    </p:spTree>
    <p:extLst>
      <p:ext uri="{BB962C8B-B14F-4D97-AF65-F5344CB8AC3E}">
        <p14:creationId xmlns:p14="http://schemas.microsoft.com/office/powerpoint/2010/main" val="1393101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B639F13-1B10-ED48-830B-2BFF75C25B42}" type="slidenum">
              <a:rPr lang="en-US" smtClean="0"/>
              <a:t>13</a:t>
            </a:fld>
            <a:endParaRPr lang="en-US"/>
          </a:p>
        </p:txBody>
      </p:sp>
    </p:spTree>
    <p:extLst>
      <p:ext uri="{BB962C8B-B14F-4D97-AF65-F5344CB8AC3E}">
        <p14:creationId xmlns:p14="http://schemas.microsoft.com/office/powerpoint/2010/main" val="1770600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At the beginning of the 20th century, the species declined in population numbers to near extinction, primarily as a result of hunting at the breeding colonies in Japan. Albatross were killed for their feathers and various other body parts. The down feathers were used for quilts and pillows, and wing and tail feathers were used for writing quills; their bodies were processed into fertilizer and rendered into fat, and their eggs were collected for food. </a:t>
            </a:r>
            <a:endParaRPr lang="en-US" dirty="0" smtClean="0"/>
          </a:p>
          <a:p>
            <a:endParaRPr lang="en-US" dirty="0" smtClean="0"/>
          </a:p>
          <a:p>
            <a:r>
              <a:rPr lang="en-US" sz="1200" b="0" i="0" kern="1200" dirty="0" smtClean="0">
                <a:solidFill>
                  <a:schemeClr val="tx1"/>
                </a:solidFill>
                <a:effectLst/>
                <a:latin typeface="+mn-lt"/>
                <a:ea typeface="+mn-ea"/>
                <a:cs typeface="+mn-cs"/>
              </a:rPr>
              <a:t>The </a:t>
            </a:r>
            <a:r>
              <a:rPr lang="en-US" sz="1200" b="1" i="0" kern="1200" dirty="0" smtClean="0">
                <a:solidFill>
                  <a:schemeClr val="tx1"/>
                </a:solidFill>
                <a:effectLst/>
                <a:latin typeface="+mn-lt"/>
                <a:ea typeface="+mn-ea"/>
                <a:cs typeface="+mn-cs"/>
              </a:rPr>
              <a:t>feather trade</a:t>
            </a:r>
            <a:r>
              <a:rPr lang="en-US" sz="1200" b="0" i="0" kern="1200" dirty="0" smtClean="0">
                <a:solidFill>
                  <a:schemeClr val="tx1"/>
                </a:solidFill>
                <a:effectLst/>
                <a:latin typeface="+mn-lt"/>
                <a:ea typeface="+mn-ea"/>
                <a:cs typeface="+mn-cs"/>
              </a:rPr>
              <a:t> almost put an end to Laysan Albatrosses right at the start of the 20th century. In 1902, Japanese feather hunters began a wholesale destruction of Hawaiian seabird colonies to supply Western hat-makers. By the time feather hunting was banned in 1922, only an estimated 18,000 Laysan Albatross pairs were left in the world.</a:t>
            </a:r>
            <a:endParaRPr lang="en-US" dirty="0"/>
          </a:p>
        </p:txBody>
      </p:sp>
      <p:sp>
        <p:nvSpPr>
          <p:cNvPr id="4" name="Slide Number Placeholder 3"/>
          <p:cNvSpPr>
            <a:spLocks noGrp="1"/>
          </p:cNvSpPr>
          <p:nvPr>
            <p:ph type="sldNum" sz="quarter" idx="10"/>
          </p:nvPr>
        </p:nvSpPr>
        <p:spPr/>
        <p:txBody>
          <a:bodyPr/>
          <a:lstStyle/>
          <a:p>
            <a:fld id="{DB639F13-1B10-ED48-830B-2BFF75C25B42}" type="slidenum">
              <a:rPr lang="en-US" smtClean="0"/>
              <a:t>14</a:t>
            </a:fld>
            <a:endParaRPr lang="en-US"/>
          </a:p>
        </p:txBody>
      </p:sp>
    </p:spTree>
    <p:extLst>
      <p:ext uri="{BB962C8B-B14F-4D97-AF65-F5344CB8AC3E}">
        <p14:creationId xmlns:p14="http://schemas.microsoft.com/office/powerpoint/2010/main" val="668155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1950 </a:t>
            </a:r>
            <a:r>
              <a:rPr lang="mr-IN"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breeding short-tailed albatross were reported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1954, 25 birds (including at least six pairs) were present on Torishima.</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DB639F13-1B10-ED48-830B-2BFF75C25B42}" type="slidenum">
              <a:rPr lang="en-US" smtClean="0"/>
              <a:t>15</a:t>
            </a:fld>
            <a:endParaRPr lang="en-US"/>
          </a:p>
        </p:txBody>
      </p:sp>
    </p:spTree>
    <p:extLst>
      <p:ext uri="{BB962C8B-B14F-4D97-AF65-F5344CB8AC3E}">
        <p14:creationId xmlns:p14="http://schemas.microsoft.com/office/powerpoint/2010/main" val="1889174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Every 2 years, beginning with 2016-2017, up to 6 short-tailed albatrosses are allowed in the BSAI and GOA </a:t>
            </a:r>
            <a:r>
              <a:rPr lang="en-US" sz="1200" b="0" i="0" kern="1200" dirty="0" err="1" smtClean="0">
                <a:solidFill>
                  <a:schemeClr val="tx1"/>
                </a:solidFill>
                <a:effectLst/>
                <a:latin typeface="+mn-lt"/>
                <a:ea typeface="+mn-ea"/>
                <a:cs typeface="+mn-cs"/>
              </a:rPr>
              <a:t>groundfish</a:t>
            </a:r>
            <a:r>
              <a:rPr lang="en-US" sz="1200" b="0" i="0" kern="1200" dirty="0" smtClean="0">
                <a:solidFill>
                  <a:schemeClr val="tx1"/>
                </a:solidFill>
                <a:effectLst/>
                <a:latin typeface="+mn-lt"/>
                <a:ea typeface="+mn-ea"/>
                <a:cs typeface="+mn-cs"/>
              </a:rPr>
              <a:t> hook-and-line or trawl fisheries. Up to 2 short-tailed albatrosses are allowed in the Pacific halibut fishery off Alaska. If either take limit were to be exceeded, NMFS would immediately re-initiate consultation with USFWS to consider possible modifications of the reasonable and prudent measures established to minimize the impacts of the incidental take.</a:t>
            </a:r>
            <a:endParaRPr lang="en-US" dirty="0"/>
          </a:p>
        </p:txBody>
      </p:sp>
      <p:sp>
        <p:nvSpPr>
          <p:cNvPr id="4" name="Slide Number Placeholder 3"/>
          <p:cNvSpPr>
            <a:spLocks noGrp="1"/>
          </p:cNvSpPr>
          <p:nvPr>
            <p:ph type="sldNum" sz="quarter" idx="10"/>
          </p:nvPr>
        </p:nvSpPr>
        <p:spPr/>
        <p:txBody>
          <a:bodyPr/>
          <a:lstStyle/>
          <a:p>
            <a:fld id="{5DC071CE-9A92-AC45-B1A9-02BDC6C678B9}" type="slidenum">
              <a:rPr lang="en-US" smtClean="0"/>
              <a:t>17</a:t>
            </a:fld>
            <a:endParaRPr lang="en-US"/>
          </a:p>
        </p:txBody>
      </p:sp>
    </p:spTree>
    <p:extLst>
      <p:ext uri="{BB962C8B-B14F-4D97-AF65-F5344CB8AC3E}">
        <p14:creationId xmlns:p14="http://schemas.microsoft.com/office/powerpoint/2010/main" val="362513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Transloctions: </a:t>
            </a:r>
            <a:r>
              <a:rPr lang="en-US" dirty="0" smtClean="0"/>
              <a:t>2008-2012;</a:t>
            </a:r>
            <a:r>
              <a:rPr lang="en-US" baseline="0" dirty="0" smtClean="0"/>
              <a:t> </a:t>
            </a:r>
            <a:r>
              <a:rPr lang="en-US" dirty="0" smtClean="0"/>
              <a:t>5</a:t>
            </a:r>
            <a:r>
              <a:rPr lang="en-US" baseline="0" dirty="0" smtClean="0"/>
              <a:t> years 10-15 chicks per year</a:t>
            </a:r>
            <a:endParaRPr lang="en-US" dirty="0"/>
          </a:p>
        </p:txBody>
      </p:sp>
      <p:sp>
        <p:nvSpPr>
          <p:cNvPr id="4" name="Slide Number Placeholder 3"/>
          <p:cNvSpPr>
            <a:spLocks noGrp="1"/>
          </p:cNvSpPr>
          <p:nvPr>
            <p:ph type="sldNum" sz="quarter" idx="10"/>
          </p:nvPr>
        </p:nvSpPr>
        <p:spPr/>
        <p:txBody>
          <a:bodyPr/>
          <a:lstStyle/>
          <a:p>
            <a:fld id="{5DC071CE-9A92-AC45-B1A9-02BDC6C678B9}" type="slidenum">
              <a:rPr lang="en-US" smtClean="0"/>
              <a:t>18</a:t>
            </a:fld>
            <a:endParaRPr lang="en-US"/>
          </a:p>
        </p:txBody>
      </p:sp>
    </p:spTree>
    <p:extLst>
      <p:ext uri="{BB962C8B-B14F-4D97-AF65-F5344CB8AC3E}">
        <p14:creationId xmlns:p14="http://schemas.microsoft.com/office/powerpoint/2010/main" val="1780407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70 chicks</a:t>
            </a:r>
          </a:p>
          <a:p>
            <a:r>
              <a:rPr lang="en-US" dirty="0" smtClean="0"/>
              <a:t>14/year</a:t>
            </a:r>
          </a:p>
          <a:p>
            <a:r>
              <a:rPr lang="en-US" dirty="0" smtClean="0"/>
              <a:t>2008-2012</a:t>
            </a:r>
          </a:p>
          <a:p>
            <a:r>
              <a:rPr lang="en-US" dirty="0" smtClean="0"/>
              <a:t>1mo</a:t>
            </a:r>
            <a:r>
              <a:rPr lang="en-US" baseline="0" dirty="0" smtClean="0"/>
              <a:t> old</a:t>
            </a:r>
            <a:endParaRPr lang="en-US" dirty="0"/>
          </a:p>
        </p:txBody>
      </p:sp>
      <p:sp>
        <p:nvSpPr>
          <p:cNvPr id="4" name="Slide Number Placeholder 3"/>
          <p:cNvSpPr>
            <a:spLocks noGrp="1"/>
          </p:cNvSpPr>
          <p:nvPr>
            <p:ph type="sldNum" sz="quarter" idx="10"/>
          </p:nvPr>
        </p:nvSpPr>
        <p:spPr/>
        <p:txBody>
          <a:bodyPr/>
          <a:lstStyle/>
          <a:p>
            <a:fld id="{DB639F13-1B10-ED48-830B-2BFF75C25B42}" type="slidenum">
              <a:rPr lang="en-US" smtClean="0"/>
              <a:t>19</a:t>
            </a:fld>
            <a:endParaRPr lang="en-US"/>
          </a:p>
        </p:txBody>
      </p:sp>
    </p:spTree>
    <p:extLst>
      <p:ext uri="{BB962C8B-B14F-4D97-AF65-F5344CB8AC3E}">
        <p14:creationId xmlns:p14="http://schemas.microsoft.com/office/powerpoint/2010/main" val="238853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B0AACF55-C523-4656-823C-ECBB52876054}" type="slidenum">
              <a:rPr lang="en-US"/>
              <a:pPr/>
              <a:t>20</a:t>
            </a:fld>
            <a:endParaRPr lang="en-US"/>
          </a:p>
        </p:txBody>
      </p:sp>
      <p:sp>
        <p:nvSpPr>
          <p:cNvPr id="152579" name="Rectangle 2"/>
          <p:cNvSpPr>
            <a:spLocks noGrp="1" noRot="1" noChangeAspect="1"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019769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dirty="0" smtClean="0">
                <a:ea typeface="ＭＳ Ｐゴシック" pitchFamily="34" charset="-128"/>
              </a:rPr>
              <a:t>Shows what a streamer line can do. In this case we are in the Being Sea and two streamer lines displace thousands of short-tailed shearwaters and fulmars for the entire aerial extent of the tori lines – around 90 m.</a:t>
            </a:r>
          </a:p>
          <a:p>
            <a:pPr eaLnBrk="1" hangingPunct="1">
              <a:spcBef>
                <a:spcPct val="0"/>
              </a:spcBef>
            </a:pPr>
            <a:endParaRPr lang="en-US" altLang="en-US" dirty="0" smtClean="0">
              <a:ea typeface="ＭＳ Ｐゴシック" pitchFamily="34" charset="-128"/>
            </a:endParaRPr>
          </a:p>
          <a:p>
            <a:pPr eaLnBrk="1" hangingPunct="1">
              <a:spcBef>
                <a:spcPct val="0"/>
              </a:spcBef>
            </a:pPr>
            <a:r>
              <a:rPr lang="en-US" altLang="en-US" dirty="0" smtClean="0">
                <a:ea typeface="ＭＳ Ｐゴシック" pitchFamily="34" charset="-128"/>
              </a:rPr>
              <a:t>Notice how he orange streamers stand out.</a:t>
            </a: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ea typeface="ＭＳ Ｐゴシック" pitchFamily="34" charset="-128"/>
              </a:defRPr>
            </a:lvl1pPr>
            <a:lvl2pPr marL="742950" indent="-285750" eaLnBrk="0" hangingPunct="0">
              <a:spcBef>
                <a:spcPct val="30000"/>
              </a:spcBef>
              <a:defRPr sz="1200">
                <a:solidFill>
                  <a:schemeClr val="tx1"/>
                </a:solidFill>
                <a:latin typeface="Calibri" pitchFamily="34" charset="0"/>
                <a:ea typeface="ＭＳ Ｐゴシック" pitchFamily="34" charset="-128"/>
              </a:defRPr>
            </a:lvl2pPr>
            <a:lvl3pPr marL="1143000" indent="-228600" eaLnBrk="0" hangingPunct="0">
              <a:spcBef>
                <a:spcPct val="30000"/>
              </a:spcBef>
              <a:defRPr sz="1200">
                <a:solidFill>
                  <a:schemeClr val="tx1"/>
                </a:solidFill>
                <a:latin typeface="Calibri" pitchFamily="34" charset="0"/>
                <a:ea typeface="ＭＳ Ｐゴシック" pitchFamily="34" charset="-128"/>
              </a:defRPr>
            </a:lvl3pPr>
            <a:lvl4pPr marL="1600200" indent="-228600" eaLnBrk="0" hangingPunct="0">
              <a:spcBef>
                <a:spcPct val="30000"/>
              </a:spcBef>
              <a:defRPr sz="1200">
                <a:solidFill>
                  <a:schemeClr val="tx1"/>
                </a:solidFill>
                <a:latin typeface="Calibri" pitchFamily="34" charset="0"/>
                <a:ea typeface="ＭＳ Ｐゴシック" pitchFamily="34" charset="-128"/>
              </a:defRPr>
            </a:lvl4pPr>
            <a:lvl5pPr marL="2057400" indent="-228600" eaLnBrk="0" hangingPunct="0">
              <a:spcBef>
                <a:spcPct val="30000"/>
              </a:spcBef>
              <a:defRPr sz="1200">
                <a:solidFill>
                  <a:schemeClr val="tx1"/>
                </a:solidFill>
                <a:latin typeface="Calibri" pitchFamily="34" charset="0"/>
                <a:ea typeface="ＭＳ Ｐゴシック" pitchFamily="34" charset="-128"/>
              </a:defRPr>
            </a:lvl5pPr>
            <a:lvl6pPr marL="2514600" indent="-228600" defTabSz="4572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4572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4572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4572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spcBef>
                <a:spcPct val="0"/>
              </a:spcBef>
            </a:pPr>
            <a:fld id="{999DB87F-DD55-4F05-B4D2-6C53C6E767F4}" type="slidenum">
              <a:rPr lang="en-US" altLang="en-US" smtClean="0">
                <a:latin typeface="Arial" pitchFamily="34" charset="0"/>
              </a:rPr>
              <a:pPr eaLnBrk="1" hangingPunct="1">
                <a:spcBef>
                  <a:spcPct val="0"/>
                </a:spcBef>
              </a:pPr>
              <a:t>27</a:t>
            </a:fld>
            <a:endParaRPr lang="en-US" altLang="en-US" dirty="0" smtClean="0">
              <a:latin typeface="Arial" pitchFamily="34" charset="0"/>
            </a:endParaRPr>
          </a:p>
        </p:txBody>
      </p:sp>
    </p:spTree>
    <p:extLst>
      <p:ext uri="{BB962C8B-B14F-4D97-AF65-F5344CB8AC3E}">
        <p14:creationId xmlns:p14="http://schemas.microsoft.com/office/powerpoint/2010/main" val="722518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C071CE-9A92-AC45-B1A9-02BDC6C678B9}" type="slidenum">
              <a:rPr lang="en-US" smtClean="0"/>
              <a:t>29</a:t>
            </a:fld>
            <a:endParaRPr lang="en-US"/>
          </a:p>
        </p:txBody>
      </p:sp>
    </p:spTree>
    <p:extLst>
      <p:ext uri="{BB962C8B-B14F-4D97-AF65-F5344CB8AC3E}">
        <p14:creationId xmlns:p14="http://schemas.microsoft.com/office/powerpoint/2010/main" val="6341468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F742F81-2425-4FE9-A880-3D87C6500368}" type="slidenum">
              <a:rPr lang="en-US" smtClean="0">
                <a:solidFill>
                  <a:prstClr val="black"/>
                </a:solidFill>
              </a:rPr>
              <a:pPr>
                <a:defRPr/>
              </a:pPr>
              <a:t>33</a:t>
            </a:fld>
            <a:endParaRPr lang="en-US">
              <a:solidFill>
                <a:prstClr val="black"/>
              </a:solidFill>
            </a:endParaRPr>
          </a:p>
        </p:txBody>
      </p:sp>
    </p:spTree>
    <p:extLst>
      <p:ext uri="{BB962C8B-B14F-4D97-AF65-F5344CB8AC3E}">
        <p14:creationId xmlns:p14="http://schemas.microsoft.com/office/powerpoint/2010/main" val="156429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C071CE-9A92-AC45-B1A9-02BDC6C678B9}" type="slidenum">
              <a:rPr lang="en-US" smtClean="0"/>
              <a:t>34</a:t>
            </a:fld>
            <a:endParaRPr lang="en-US"/>
          </a:p>
        </p:txBody>
      </p:sp>
    </p:spTree>
    <p:extLst>
      <p:ext uri="{BB962C8B-B14F-4D97-AF65-F5344CB8AC3E}">
        <p14:creationId xmlns:p14="http://schemas.microsoft.com/office/powerpoint/2010/main" val="6704224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C071CE-9A92-AC45-B1A9-02BDC6C678B9}" type="slidenum">
              <a:rPr lang="en-US" smtClean="0"/>
              <a:t>36</a:t>
            </a:fld>
            <a:endParaRPr lang="en-US"/>
          </a:p>
        </p:txBody>
      </p:sp>
    </p:spTree>
    <p:extLst>
      <p:ext uri="{BB962C8B-B14F-4D97-AF65-F5344CB8AC3E}">
        <p14:creationId xmlns:p14="http://schemas.microsoft.com/office/powerpoint/2010/main" val="1246249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EA862E-6DCD-C048-9DAA-2F1A6F3FB238}" type="datetimeFigureOut">
              <a:rPr lang="en-US" smtClean="0"/>
              <a:t>6/26/18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304937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EA862E-6DCD-C048-9DAA-2F1A6F3FB238}" type="datetimeFigureOut">
              <a:rPr lang="en-US" smtClean="0"/>
              <a:t>6/26/18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1180832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EA862E-6DCD-C048-9DAA-2F1A6F3FB238}" type="datetimeFigureOut">
              <a:rPr lang="en-US" smtClean="0"/>
              <a:t>6/26/18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1359327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EA862E-6DCD-C048-9DAA-2F1A6F3FB238}" type="datetimeFigureOut">
              <a:rPr lang="en-US" smtClean="0"/>
              <a:t>6/26/18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1294491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EA862E-6DCD-C048-9DAA-2F1A6F3FB238}" type="datetimeFigureOut">
              <a:rPr lang="en-US" smtClean="0"/>
              <a:t>6/26/18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355829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EA862E-6DCD-C048-9DAA-2F1A6F3FB238}" type="datetimeFigureOut">
              <a:rPr lang="en-US" smtClean="0"/>
              <a:t>6/26/18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1831109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EA862E-6DCD-C048-9DAA-2F1A6F3FB238}" type="datetimeFigureOut">
              <a:rPr lang="en-US" smtClean="0"/>
              <a:t>6/26/18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2020217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EA862E-6DCD-C048-9DAA-2F1A6F3FB238}" type="datetimeFigureOut">
              <a:rPr lang="en-US" smtClean="0"/>
              <a:t>6/26/18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2081634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EA862E-6DCD-C048-9DAA-2F1A6F3FB238}" type="datetimeFigureOut">
              <a:rPr lang="en-US" smtClean="0"/>
              <a:t>6/26/18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1381687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EA862E-6DCD-C048-9DAA-2F1A6F3FB238}" type="datetimeFigureOut">
              <a:rPr lang="en-US" smtClean="0"/>
              <a:t>6/26/18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1286683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EA862E-6DCD-C048-9DAA-2F1A6F3FB238}" type="datetimeFigureOut">
              <a:rPr lang="en-US" smtClean="0"/>
              <a:t>6/26/18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91C60-0AF0-7E41-8237-7B41EB3C9353}" type="slidenum">
              <a:rPr lang="en-US" smtClean="0"/>
              <a:t>‹#›</a:t>
            </a:fld>
            <a:endParaRPr lang="en-US"/>
          </a:p>
        </p:txBody>
      </p:sp>
    </p:spTree>
    <p:extLst>
      <p:ext uri="{BB962C8B-B14F-4D97-AF65-F5344CB8AC3E}">
        <p14:creationId xmlns:p14="http://schemas.microsoft.com/office/powerpoint/2010/main" val="13428450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EA862E-6DCD-C048-9DAA-2F1A6F3FB238}" type="datetimeFigureOut">
              <a:rPr lang="en-US" smtClean="0"/>
              <a:t>6/26/18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191C60-0AF0-7E41-8237-7B41EB3C9353}" type="slidenum">
              <a:rPr lang="en-US" smtClean="0"/>
              <a:t>‹#›</a:t>
            </a:fld>
            <a:endParaRPr lang="en-US"/>
          </a:p>
        </p:txBody>
      </p:sp>
    </p:spTree>
    <p:extLst>
      <p:ext uri="{BB962C8B-B14F-4D97-AF65-F5344CB8AC3E}">
        <p14:creationId xmlns:p14="http://schemas.microsoft.com/office/powerpoint/2010/main" val="15338072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microsoft.com/office/2007/relationships/hdphoto" Target="../media/hdphoto1.wdp"/><Relationship Id="rId12" Type="http://schemas.openxmlformats.org/officeDocument/2006/relationships/image" Target="../media/image12.tiff"/><Relationship Id="rId13" Type="http://schemas.openxmlformats.org/officeDocument/2006/relationships/image" Target="../media/image13.tiff"/><Relationship Id="rId14" Type="http://schemas.openxmlformats.org/officeDocument/2006/relationships/image" Target="../media/image14.png"/><Relationship Id="rId15" Type="http://schemas.openxmlformats.org/officeDocument/2006/relationships/image" Target="../media/image15.tiff"/><Relationship Id="rId1" Type="http://schemas.openxmlformats.org/officeDocument/2006/relationships/slideLayout" Target="../slideLayouts/slideLayout1.xml"/><Relationship Id="rId2" Type="http://schemas.openxmlformats.org/officeDocument/2006/relationships/image" Target="../media/image3.tiff"/><Relationship Id="rId3" Type="http://schemas.openxmlformats.org/officeDocument/2006/relationships/image" Target="../media/image4.jpeg"/><Relationship Id="rId4" Type="http://schemas.openxmlformats.org/officeDocument/2006/relationships/image" Target="../media/image5.png"/><Relationship Id="rId5" Type="http://schemas.openxmlformats.org/officeDocument/2006/relationships/image" Target="../media/image6.jpe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tiff"/><Relationship Id="rId9" Type="http://schemas.openxmlformats.org/officeDocument/2006/relationships/image" Target="../media/image10.tiff"/><Relationship Id="rId10"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 Id="rId3" Type="http://schemas.openxmlformats.org/officeDocument/2006/relationships/image" Target="../media/image30.tiff"/></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32.tiff"/><Relationship Id="rId5" Type="http://schemas.openxmlformats.org/officeDocument/2006/relationships/image" Target="../media/image33.tiff"/><Relationship Id="rId6" Type="http://schemas.openxmlformats.org/officeDocument/2006/relationships/image" Target="../media/image34.tiff"/><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35.tiff"/><Relationship Id="rId4" Type="http://schemas.openxmlformats.org/officeDocument/2006/relationships/image" Target="../media/image36.tiff"/><Relationship Id="rId5" Type="http://schemas.openxmlformats.org/officeDocument/2006/relationships/image" Target="../media/image37.tiff"/><Relationship Id="rId6" Type="http://schemas.openxmlformats.org/officeDocument/2006/relationships/image" Target="../media/image38.emf"/><Relationship Id="rId7" Type="http://schemas.openxmlformats.org/officeDocument/2006/relationships/image" Target="../media/image39.e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41.gif"/><Relationship Id="rId4" Type="http://schemas.openxmlformats.org/officeDocument/2006/relationships/image" Target="../media/image42.tiff"/><Relationship Id="rId5" Type="http://schemas.openxmlformats.org/officeDocument/2006/relationships/image" Target="../media/image43.tiff"/><Relationship Id="rId1" Type="http://schemas.openxmlformats.org/officeDocument/2006/relationships/slideLayout" Target="../slideLayouts/slideLayout2.xml"/><Relationship Id="rId2" Type="http://schemas.openxmlformats.org/officeDocument/2006/relationships/image" Target="../media/image40.gif"/></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4" Type="http://schemas.microsoft.com/office/2007/relationships/hdphoto" Target="../media/hdphoto2.wdp"/><Relationship Id="rId5" Type="http://schemas.openxmlformats.org/officeDocument/2006/relationships/image" Target="../media/image46.jpeg"/><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48.emf"/><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image" Target="../media/image49.jpeg"/><Relationship Id="rId4" Type="http://schemas.openxmlformats.org/officeDocument/2006/relationships/image" Target="../media/image50.png"/><Relationship Id="rId5" Type="http://schemas.microsoft.com/office/2007/relationships/hdphoto" Target="../media/hdphoto3.wdp"/><Relationship Id="rId6" Type="http://schemas.openxmlformats.org/officeDocument/2006/relationships/image" Target="../media/image51.tif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45.png"/><Relationship Id="rId5"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tiff"/></Relationships>
</file>

<file path=ppt/slides/_rels/slide17.xml.rels><?xml version="1.0" encoding="UTF-8" standalone="yes"?>
<Relationships xmlns="http://schemas.openxmlformats.org/package/2006/relationships"><Relationship Id="rId3" Type="http://schemas.openxmlformats.org/officeDocument/2006/relationships/image" Target="../media/image53.emf"/><Relationship Id="rId4" Type="http://schemas.openxmlformats.org/officeDocument/2006/relationships/image" Target="../media/image54.emf"/><Relationship Id="rId5" Type="http://schemas.openxmlformats.org/officeDocument/2006/relationships/image" Target="../media/image55.emf"/><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8.xml.rels><?xml version="1.0" encoding="UTF-8" standalone="yes"?>
<Relationships xmlns="http://schemas.openxmlformats.org/package/2006/relationships"><Relationship Id="rId3" Type="http://schemas.openxmlformats.org/officeDocument/2006/relationships/image" Target="../media/image56.jpeg"/><Relationship Id="rId4" Type="http://schemas.openxmlformats.org/officeDocument/2006/relationships/image" Target="../media/image57.png"/><Relationship Id="rId5" Type="http://schemas.openxmlformats.org/officeDocument/2006/relationships/image" Target="../media/image58.emf"/><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jpeg"/><Relationship Id="rId5" Type="http://schemas.openxmlformats.org/officeDocument/2006/relationships/image" Target="../media/image61.jpe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62.jpeg"/></Relationships>
</file>

<file path=ppt/slides/_rels/slide21.xml.rels><?xml version="1.0" encoding="UTF-8" standalone="yes"?>
<Relationships xmlns="http://schemas.openxmlformats.org/package/2006/relationships"><Relationship Id="rId3" Type="http://schemas.microsoft.com/office/2007/relationships/hdphoto" Target="../media/hdphoto4.wdp"/><Relationship Id="rId4" Type="http://schemas.openxmlformats.org/officeDocument/2006/relationships/image" Target="../media/image64.tiff"/><Relationship Id="rId5" Type="http://schemas.openxmlformats.org/officeDocument/2006/relationships/image" Target="../media/image65.jpeg"/><Relationship Id="rId1" Type="http://schemas.openxmlformats.org/officeDocument/2006/relationships/slideLayout" Target="../slideLayouts/slideLayout2.xml"/><Relationship Id="rId2" Type="http://schemas.openxmlformats.org/officeDocument/2006/relationships/image" Target="../media/image63.jpe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image" Target="../media/image66.tiff"/></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4" Type="http://schemas.microsoft.com/office/2007/relationships/hdphoto" Target="../media/hdphoto2.wdp"/><Relationship Id="rId1" Type="http://schemas.openxmlformats.org/officeDocument/2006/relationships/slideLayout" Target="../slideLayouts/slideLayout2.xml"/><Relationship Id="rId2" Type="http://schemas.openxmlformats.org/officeDocument/2006/relationships/image" Target="../media/image67.tiff"/></Relationships>
</file>

<file path=ppt/slides/_rels/slide24.xml.rels><?xml version="1.0" encoding="UTF-8" standalone="yes"?>
<Relationships xmlns="http://schemas.openxmlformats.org/package/2006/relationships"><Relationship Id="rId3" Type="http://schemas.microsoft.com/office/2007/relationships/hdphoto" Target="../media/hdphoto5.wdp"/><Relationship Id="rId4" Type="http://schemas.openxmlformats.org/officeDocument/2006/relationships/image" Target="../media/image69.tiff"/><Relationship Id="rId5" Type="http://schemas.openxmlformats.org/officeDocument/2006/relationships/image" Target="../media/image70.tiff"/><Relationship Id="rId6" Type="http://schemas.openxmlformats.org/officeDocument/2006/relationships/image" Target="../media/image71.tiff"/><Relationship Id="rId7" Type="http://schemas.openxmlformats.org/officeDocument/2006/relationships/image" Target="../media/image72.png"/><Relationship Id="rId8" Type="http://schemas.microsoft.com/office/2007/relationships/hdphoto" Target="../media/hdphoto6.wdp"/><Relationship Id="rId9" Type="http://schemas.openxmlformats.org/officeDocument/2006/relationships/image" Target="../media/image73.tiff"/><Relationship Id="rId1" Type="http://schemas.openxmlformats.org/officeDocument/2006/relationships/slideLayout" Target="../slideLayouts/slideLayout2.xml"/><Relationship Id="rId2" Type="http://schemas.openxmlformats.org/officeDocument/2006/relationships/image" Target="../media/image68.png"/></Relationships>
</file>

<file path=ppt/slides/_rels/slide25.xml.rels><?xml version="1.0" encoding="UTF-8" standalone="yes"?>
<Relationships xmlns="http://schemas.openxmlformats.org/package/2006/relationships"><Relationship Id="rId3" Type="http://schemas.openxmlformats.org/officeDocument/2006/relationships/image" Target="../media/image75.tiff"/><Relationship Id="rId4" Type="http://schemas.openxmlformats.org/officeDocument/2006/relationships/image" Target="../media/image76.tiff"/><Relationship Id="rId5" Type="http://schemas.openxmlformats.org/officeDocument/2006/relationships/image" Target="../media/image77.jpeg"/><Relationship Id="rId6" Type="http://schemas.openxmlformats.org/officeDocument/2006/relationships/image" Target="../media/image78.jpeg"/><Relationship Id="rId1" Type="http://schemas.openxmlformats.org/officeDocument/2006/relationships/slideLayout" Target="../slideLayouts/slideLayout2.xml"/><Relationship Id="rId2" Type="http://schemas.openxmlformats.org/officeDocument/2006/relationships/image" Target="../media/image74.tiff"/></Relationships>
</file>

<file path=ppt/slides/_rels/slide26.xml.rels><?xml version="1.0" encoding="UTF-8" standalone="yes"?>
<Relationships xmlns="http://schemas.openxmlformats.org/package/2006/relationships"><Relationship Id="rId3" Type="http://schemas.openxmlformats.org/officeDocument/2006/relationships/image" Target="../media/image80.jpeg"/><Relationship Id="rId4" Type="http://schemas.openxmlformats.org/officeDocument/2006/relationships/image" Target="../media/image81.tiff"/><Relationship Id="rId1" Type="http://schemas.openxmlformats.org/officeDocument/2006/relationships/slideLayout" Target="../slideLayouts/slideLayout2.xml"/><Relationship Id="rId2" Type="http://schemas.openxmlformats.org/officeDocument/2006/relationships/image" Target="../media/image79.tif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8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tiff"/><Relationship Id="rId3" Type="http://schemas.openxmlformats.org/officeDocument/2006/relationships/image" Target="../media/image81.tiff"/></Relationships>
</file>

<file path=ppt/slides/_rels/slide29.xml.rels><?xml version="1.0" encoding="UTF-8" standalone="yes"?>
<Relationships xmlns="http://schemas.openxmlformats.org/package/2006/relationships"><Relationship Id="rId11" Type="http://schemas.openxmlformats.org/officeDocument/2006/relationships/image" Target="../media/image89.tiff"/><Relationship Id="rId12" Type="http://schemas.openxmlformats.org/officeDocument/2006/relationships/image" Target="../media/image90.tiff"/><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3.tiff"/><Relationship Id="rId4" Type="http://schemas.openxmlformats.org/officeDocument/2006/relationships/image" Target="../media/image84.tiff"/><Relationship Id="rId5" Type="http://schemas.openxmlformats.org/officeDocument/2006/relationships/image" Target="../media/image85.jpeg"/><Relationship Id="rId6" Type="http://schemas.openxmlformats.org/officeDocument/2006/relationships/image" Target="../media/image63.jpeg"/><Relationship Id="rId7" Type="http://schemas.microsoft.com/office/2007/relationships/hdphoto" Target="../media/hdphoto4.wdp"/><Relationship Id="rId8" Type="http://schemas.openxmlformats.org/officeDocument/2006/relationships/image" Target="../media/image86.tiff"/><Relationship Id="rId9" Type="http://schemas.openxmlformats.org/officeDocument/2006/relationships/image" Target="../media/image87.tiff"/><Relationship Id="rId10" Type="http://schemas.openxmlformats.org/officeDocument/2006/relationships/image" Target="../media/image88.tif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1.jpeg"/><Relationship Id="rId3" Type="http://schemas.openxmlformats.org/officeDocument/2006/relationships/image" Target="../media/image92.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tiff"/><Relationship Id="rId3" Type="http://schemas.openxmlformats.org/officeDocument/2006/relationships/image" Target="../media/image94.tiff"/></Relationships>
</file>

<file path=ppt/slides/_rels/slide32.xml.rels><?xml version="1.0" encoding="UTF-8" standalone="yes"?>
<Relationships xmlns="http://schemas.openxmlformats.org/package/2006/relationships"><Relationship Id="rId3" Type="http://schemas.openxmlformats.org/officeDocument/2006/relationships/image" Target="../media/image96.jpeg"/><Relationship Id="rId4" Type="http://schemas.openxmlformats.org/officeDocument/2006/relationships/image" Target="../media/image97.tiff"/><Relationship Id="rId5" Type="http://schemas.openxmlformats.org/officeDocument/2006/relationships/image" Target="../media/image81.tiff"/><Relationship Id="rId1" Type="http://schemas.openxmlformats.org/officeDocument/2006/relationships/slideLayout" Target="../slideLayouts/slideLayout2.xml"/><Relationship Id="rId2" Type="http://schemas.openxmlformats.org/officeDocument/2006/relationships/image" Target="../media/image95.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99.tif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0.tiff"/></Relationships>
</file>

<file path=ppt/slides/_rels/slide36.xml.rels><?xml version="1.0" encoding="UTF-8" standalone="yes"?>
<Relationships xmlns="http://schemas.openxmlformats.org/package/2006/relationships"><Relationship Id="rId3" Type="http://schemas.openxmlformats.org/officeDocument/2006/relationships/image" Target="../media/image101.tiff"/><Relationship Id="rId4" Type="http://schemas.openxmlformats.org/officeDocument/2006/relationships/image" Target="../media/image102.tiff"/><Relationship Id="rId5" Type="http://schemas.openxmlformats.org/officeDocument/2006/relationships/image" Target="../media/image103.tiff"/><Relationship Id="rId6" Type="http://schemas.openxmlformats.org/officeDocument/2006/relationships/image" Target="../media/image97.tiff"/><Relationship Id="rId7" Type="http://schemas.openxmlformats.org/officeDocument/2006/relationships/image" Target="../media/image104.tiff"/><Relationship Id="rId8" Type="http://schemas.openxmlformats.org/officeDocument/2006/relationships/image" Target="../media/image105.png"/><Relationship Id="rId9" Type="http://schemas.openxmlformats.org/officeDocument/2006/relationships/image" Target="../media/image76.tiff"/><Relationship Id="rId10" Type="http://schemas.openxmlformats.org/officeDocument/2006/relationships/image" Target="../media/image77.jpeg"/><Relationship Id="rId11" Type="http://schemas.openxmlformats.org/officeDocument/2006/relationships/image" Target="../media/image106.tiff"/><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7.tif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8.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6686" y="38169"/>
            <a:ext cx="8651149" cy="6488362"/>
          </a:xfrm>
          <a:prstGeom prst="rect">
            <a:avLst/>
          </a:prstGeom>
        </p:spPr>
      </p:pic>
      <p:sp>
        <p:nvSpPr>
          <p:cNvPr id="7" name="TextBox 6"/>
          <p:cNvSpPr txBox="1"/>
          <p:nvPr/>
        </p:nvSpPr>
        <p:spPr>
          <a:xfrm>
            <a:off x="8215720" y="38169"/>
            <a:ext cx="2844165" cy="4278094"/>
          </a:xfrm>
          <a:prstGeom prst="rect">
            <a:avLst/>
          </a:prstGeom>
          <a:solidFill>
            <a:schemeClr val="bg1"/>
          </a:solidFill>
        </p:spPr>
        <p:txBody>
          <a:bodyPr wrap="square" rtlCol="0">
            <a:spAutoFit/>
          </a:bodyPr>
          <a:lstStyle/>
          <a:p>
            <a:pPr algn="ctr"/>
            <a:r>
              <a:rPr lang="en-US" sz="3600" dirty="0">
                <a:solidFill>
                  <a:schemeClr val="tx2"/>
                </a:solidFill>
              </a:rPr>
              <a:t>Where do seabirds go</a:t>
            </a:r>
            <a:r>
              <a:rPr lang="en-US" sz="3600" dirty="0" smtClean="0">
                <a:solidFill>
                  <a:schemeClr val="tx2"/>
                </a:solidFill>
              </a:rPr>
              <a:t>?</a:t>
            </a:r>
          </a:p>
          <a:p>
            <a:pPr algn="ctr"/>
            <a:endParaRPr lang="en-US" sz="3600" dirty="0">
              <a:solidFill>
                <a:schemeClr val="tx2"/>
              </a:solidFill>
            </a:endParaRPr>
          </a:p>
          <a:p>
            <a:pPr algn="ctr"/>
            <a:r>
              <a:rPr lang="en-US" sz="3600" dirty="0">
                <a:solidFill>
                  <a:schemeClr val="tx2"/>
                </a:solidFill>
              </a:rPr>
              <a:t>Tracking seabirds for </a:t>
            </a:r>
            <a:r>
              <a:rPr lang="en-US" sz="3600" dirty="0" smtClean="0">
                <a:solidFill>
                  <a:schemeClr val="tx2"/>
                </a:solidFill>
              </a:rPr>
              <a:t>conservation</a:t>
            </a:r>
          </a:p>
          <a:p>
            <a:pPr algn="ctr"/>
            <a:endParaRPr lang="en-US" sz="3200" dirty="0">
              <a:solidFill>
                <a:schemeClr val="tx2"/>
              </a:solidFill>
            </a:endParaRPr>
          </a:p>
          <a:p>
            <a:pPr algn="ctr"/>
            <a:r>
              <a:rPr lang="en-US" sz="2400" dirty="0"/>
              <a:t>Rachael Orben PhD</a:t>
            </a:r>
          </a:p>
        </p:txBody>
      </p:sp>
      <p:sp>
        <p:nvSpPr>
          <p:cNvPr id="5" name="TextBox 4"/>
          <p:cNvSpPr txBox="1"/>
          <p:nvPr/>
        </p:nvSpPr>
        <p:spPr>
          <a:xfrm>
            <a:off x="4861561" y="6488668"/>
            <a:ext cx="4548489" cy="338554"/>
          </a:xfrm>
          <a:prstGeom prst="rect">
            <a:avLst/>
          </a:prstGeom>
          <a:noFill/>
        </p:spPr>
        <p:txBody>
          <a:bodyPr wrap="none" rtlCol="0">
            <a:spAutoFit/>
          </a:bodyPr>
          <a:lstStyle/>
          <a:p>
            <a:r>
              <a:rPr lang="en-US" sz="1600" dirty="0"/>
              <a:t>Measuring a red-legged kittiwake, St. George, Alaska</a:t>
            </a:r>
          </a:p>
        </p:txBody>
      </p:sp>
      <p:pic>
        <p:nvPicPr>
          <p:cNvPr id="10242" name="Picture 2" descr="https://tse4.mm.bing.net/th?id=OIP.d13iM5F_yr1MMQHwppMm3wHaGA&amp;pid=Api"/>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410050" y="4925095"/>
            <a:ext cx="692861" cy="56130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977717" y="5117068"/>
            <a:ext cx="1717137" cy="369332"/>
          </a:xfrm>
          <a:prstGeom prst="rect">
            <a:avLst/>
          </a:prstGeom>
          <a:noFill/>
        </p:spPr>
        <p:txBody>
          <a:bodyPr wrap="none" rtlCol="0">
            <a:spAutoFit/>
          </a:bodyPr>
          <a:lstStyle/>
          <a:p>
            <a:r>
              <a:rPr lang="en-US" dirty="0" smtClean="0"/>
              <a:t>@</a:t>
            </a:r>
            <a:r>
              <a:rPr lang="en-US" dirty="0" err="1" smtClean="0"/>
              <a:t>RachaelOrben</a:t>
            </a:r>
            <a:endParaRPr lang="en-US" dirty="0"/>
          </a:p>
        </p:txBody>
      </p:sp>
    </p:spTree>
    <p:extLst>
      <p:ext uri="{BB962C8B-B14F-4D97-AF65-F5344CB8AC3E}">
        <p14:creationId xmlns:p14="http://schemas.microsoft.com/office/powerpoint/2010/main" val="5470859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504386" y="476867"/>
            <a:ext cx="3048000" cy="2280047"/>
          </a:xfrm>
          <a:prstGeom prst="rect">
            <a:avLst/>
          </a:prstGeom>
        </p:spPr>
      </p:pic>
      <p:pic>
        <p:nvPicPr>
          <p:cNvPr id="4" name="Picture 3" descr="Box Turtles (1).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85472" y="1220727"/>
            <a:ext cx="1536143" cy="2275721"/>
          </a:xfrm>
          <a:prstGeom prst="rect">
            <a:avLst/>
          </a:prstGeom>
        </p:spPr>
      </p:pic>
      <p:pic>
        <p:nvPicPr>
          <p:cNvPr id="8" name="Picture 7"/>
          <p:cNvPicPr>
            <a:picLocks noChangeAspect="1"/>
          </p:cNvPicPr>
          <p:nvPr/>
        </p:nvPicPr>
        <p:blipFill>
          <a:blip r:embed="rId4"/>
          <a:stretch>
            <a:fillRect/>
          </a:stretch>
        </p:blipFill>
        <p:spPr>
          <a:xfrm>
            <a:off x="2513185" y="1330137"/>
            <a:ext cx="1683402" cy="841701"/>
          </a:xfrm>
          <a:prstGeom prst="rect">
            <a:avLst/>
          </a:prstGeom>
        </p:spPr>
      </p:pic>
      <p:pic>
        <p:nvPicPr>
          <p:cNvPr id="12" name="Picture 11" descr="jesseandrachael.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133923" y="3574363"/>
            <a:ext cx="1671648" cy="1864470"/>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099241" y="5418373"/>
            <a:ext cx="2034682" cy="1398227"/>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991045" y="482132"/>
            <a:ext cx="2008629" cy="1437104"/>
          </a:xfrm>
          <a:prstGeom prst="rect">
            <a:avLst/>
          </a:prstGeom>
        </p:spPr>
      </p:pic>
      <p:sp>
        <p:nvSpPr>
          <p:cNvPr id="16" name="Down Arrow 15"/>
          <p:cNvSpPr/>
          <p:nvPr/>
        </p:nvSpPr>
        <p:spPr>
          <a:xfrm rot="1800000" flipH="1" flipV="1">
            <a:off x="5676917" y="2474020"/>
            <a:ext cx="491783" cy="897460"/>
          </a:xfrm>
          <a:prstGeom prst="downArrow">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6259543" y="1896939"/>
            <a:ext cx="1578330" cy="1966056"/>
          </a:xfrm>
          <a:prstGeom prst="rect">
            <a:avLst/>
          </a:prstGeom>
        </p:spPr>
      </p:pic>
      <p:sp>
        <p:nvSpPr>
          <p:cNvPr id="22" name="Down Arrow 21"/>
          <p:cNvSpPr/>
          <p:nvPr/>
        </p:nvSpPr>
        <p:spPr>
          <a:xfrm>
            <a:off x="7346089" y="4108359"/>
            <a:ext cx="491784" cy="897460"/>
          </a:xfrm>
          <a:prstGeom prst="downArrow">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9"/>
          <a:stretch>
            <a:fillRect/>
          </a:stretch>
        </p:blipFill>
        <p:spPr>
          <a:xfrm>
            <a:off x="6112863" y="5250903"/>
            <a:ext cx="3184634" cy="1270275"/>
          </a:xfrm>
          <a:prstGeom prst="rect">
            <a:avLst/>
          </a:prstGeom>
        </p:spPr>
      </p:pic>
      <p:pic>
        <p:nvPicPr>
          <p:cNvPr id="24" name="Picture 23"/>
          <p:cNvPicPr>
            <a:picLocks noChangeAspect="1"/>
          </p:cNvPicPr>
          <p:nvPr/>
        </p:nvPicPr>
        <p:blipFill>
          <a:blip r:embed="rId10">
            <a:extLst>
              <a:ext uri="{BEBA8EAE-BF5A-486C-A8C5-ECC9F3942E4B}">
                <a14:imgProps xmlns:a14="http://schemas.microsoft.com/office/drawing/2010/main">
                  <a14:imgLayer r:embed="rId11">
                    <a14:imgEffect>
                      <a14:backgroundRemoval t="9778" b="89778" l="1778" r="97333">
                        <a14:foregroundMark x1="56889" y1="57333" x2="56889" y2="57333"/>
                        <a14:foregroundMark x1="17333" y1="65778" x2="17333" y2="65778"/>
                        <a14:foregroundMark x1="17333" y1="53778" x2="17333" y2="53778"/>
                        <a14:foregroundMark x1="33333" y1="54667" x2="33333" y2="54667"/>
                        <a14:foregroundMark x1="66667" y1="57333" x2="66667" y2="57333"/>
                      </a14:backgroundRemoval>
                    </a14:imgEffect>
                  </a14:imgLayer>
                </a14:imgProps>
              </a:ext>
            </a:extLst>
          </a:blip>
          <a:stretch>
            <a:fillRect/>
          </a:stretch>
        </p:blipFill>
        <p:spPr>
          <a:xfrm>
            <a:off x="7705181" y="3954164"/>
            <a:ext cx="1946069" cy="1946069"/>
          </a:xfrm>
          <a:prstGeom prst="rect">
            <a:avLst/>
          </a:prstGeom>
        </p:spPr>
      </p:pic>
      <p:pic>
        <p:nvPicPr>
          <p:cNvPr id="26" name="Picture 2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816017" y="2232980"/>
            <a:ext cx="1279788" cy="2042569"/>
          </a:xfrm>
          <a:prstGeom prst="rect">
            <a:avLst/>
          </a:prstGeom>
        </p:spPr>
      </p:pic>
      <p:sp>
        <p:nvSpPr>
          <p:cNvPr id="28" name="TextBox 27"/>
          <p:cNvSpPr txBox="1"/>
          <p:nvPr/>
        </p:nvSpPr>
        <p:spPr>
          <a:xfrm>
            <a:off x="5922807" y="139700"/>
            <a:ext cx="1486946" cy="369332"/>
          </a:xfrm>
          <a:prstGeom prst="rect">
            <a:avLst/>
          </a:prstGeom>
          <a:noFill/>
        </p:spPr>
        <p:txBody>
          <a:bodyPr wrap="none" rtlCol="0">
            <a:spAutoFit/>
          </a:bodyPr>
          <a:lstStyle/>
          <a:p>
            <a:r>
              <a:rPr lang="en-US" dirty="0"/>
              <a:t>Field Biologist</a:t>
            </a:r>
          </a:p>
        </p:txBody>
      </p:sp>
      <p:pic>
        <p:nvPicPr>
          <p:cNvPr id="29" name="Picture 28"/>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768219" y="5633822"/>
            <a:ext cx="1201528" cy="901146"/>
          </a:xfrm>
          <a:prstGeom prst="rect">
            <a:avLst/>
          </a:prstGeom>
        </p:spPr>
      </p:pic>
      <p:pic>
        <p:nvPicPr>
          <p:cNvPr id="11" name="Picture 10"/>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1820830" y="3982057"/>
            <a:ext cx="1821149" cy="1821149"/>
          </a:xfrm>
          <a:prstGeom prst="rect">
            <a:avLst/>
          </a:prstGeom>
        </p:spPr>
      </p:pic>
      <p:sp>
        <p:nvSpPr>
          <p:cNvPr id="15" name="Down Arrow 14"/>
          <p:cNvSpPr/>
          <p:nvPr/>
        </p:nvSpPr>
        <p:spPr>
          <a:xfrm rot="20618832">
            <a:off x="1366858" y="3585794"/>
            <a:ext cx="491784" cy="897460"/>
          </a:xfrm>
          <a:prstGeom prst="downArrow">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itle 1"/>
          <p:cNvSpPr txBox="1">
            <a:spLocks/>
          </p:cNvSpPr>
          <p:nvPr/>
        </p:nvSpPr>
        <p:spPr>
          <a:xfrm>
            <a:off x="509380" y="316621"/>
            <a:ext cx="4007610" cy="860387"/>
          </a:xfrm>
          <a:prstGeom prst="rect">
            <a:avLst/>
          </a:prstGeom>
        </p:spPr>
        <p:txBody>
          <a:bodyPr vert="horz" lIns="91440" tIns="45720" rIns="91440" bIns="45720" rtlCol="0" anchor="ct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t>The path to becoming a seabird biologist</a:t>
            </a:r>
          </a:p>
        </p:txBody>
      </p:sp>
      <p:sp>
        <p:nvSpPr>
          <p:cNvPr id="25" name="Down Arrow 24"/>
          <p:cNvSpPr/>
          <p:nvPr/>
        </p:nvSpPr>
        <p:spPr>
          <a:xfrm rot="16200000">
            <a:off x="9288713" y="5772569"/>
            <a:ext cx="491784" cy="384486"/>
          </a:xfrm>
          <a:prstGeom prst="downArrow">
            <a:avLst/>
          </a:prstGeom>
          <a:solidFill>
            <a:srgbClr val="00B0F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10010342" y="4988227"/>
            <a:ext cx="1824012" cy="1824012"/>
          </a:xfrm>
          <a:prstGeom prst="rect">
            <a:avLst/>
          </a:prstGeom>
        </p:spPr>
      </p:pic>
    </p:spTree>
    <p:extLst>
      <p:ext uri="{BB962C8B-B14F-4D97-AF65-F5344CB8AC3E}">
        <p14:creationId xmlns:p14="http://schemas.microsoft.com/office/powerpoint/2010/main" val="14886439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524000" y="0"/>
            <a:ext cx="9144000" cy="2201334"/>
          </a:xfrm>
          <a:prstGeom prst="rect">
            <a:avLst/>
          </a:prstGeom>
        </p:spPr>
      </p:pic>
      <p:pic>
        <p:nvPicPr>
          <p:cNvPr id="5" name="Picture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14557" y="2374091"/>
            <a:ext cx="1467555" cy="2386189"/>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71044" y="2424287"/>
            <a:ext cx="1566735" cy="2350104"/>
          </a:xfrm>
          <a:prstGeom prst="rect">
            <a:avLst/>
          </a:prstGeom>
        </p:spPr>
      </p:pic>
      <p:pic>
        <p:nvPicPr>
          <p:cNvPr id="7" name="Picture 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76713" y="4746169"/>
            <a:ext cx="2760678" cy="1827825"/>
          </a:xfrm>
          <a:prstGeom prst="rect">
            <a:avLst/>
          </a:prstGeom>
        </p:spPr>
      </p:pic>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466858" y="4840114"/>
            <a:ext cx="2201142" cy="1679222"/>
          </a:xfrm>
          <a:prstGeom prst="rect">
            <a:avLst/>
          </a:prstGeom>
        </p:spPr>
      </p:pic>
      <p:pic>
        <p:nvPicPr>
          <p:cNvPr id="9" name="Picture 8"/>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385348" y="3426332"/>
            <a:ext cx="1829209" cy="1319836"/>
          </a:xfrm>
          <a:prstGeom prst="rect">
            <a:avLst/>
          </a:prstGeom>
        </p:spPr>
      </p:pic>
      <p:sp>
        <p:nvSpPr>
          <p:cNvPr id="10" name="TextBox 9"/>
          <p:cNvSpPr txBox="1"/>
          <p:nvPr/>
        </p:nvSpPr>
        <p:spPr>
          <a:xfrm>
            <a:off x="1524001" y="2057561"/>
            <a:ext cx="4261155" cy="4688463"/>
          </a:xfrm>
          <a:prstGeom prst="rect">
            <a:avLst/>
          </a:prstGeom>
          <a:noFill/>
        </p:spPr>
        <p:txBody>
          <a:bodyPr wrap="square" rtlCol="0">
            <a:spAutoFit/>
          </a:bodyPr>
          <a:lstStyle/>
          <a:p>
            <a:pPr>
              <a:lnSpc>
                <a:spcPct val="150000"/>
              </a:lnSpc>
            </a:pPr>
            <a:r>
              <a:rPr lang="en-US" sz="2400" dirty="0"/>
              <a:t>Conservation</a:t>
            </a:r>
          </a:p>
          <a:p>
            <a:pPr>
              <a:lnSpc>
                <a:spcPct val="150000"/>
              </a:lnSpc>
            </a:pPr>
            <a:r>
              <a:rPr lang="en-US" sz="1600" dirty="0"/>
              <a:t>    -Seabird Fisheries Interactions</a:t>
            </a:r>
          </a:p>
          <a:p>
            <a:pPr>
              <a:lnSpc>
                <a:spcPct val="150000"/>
              </a:lnSpc>
            </a:pPr>
            <a:r>
              <a:rPr lang="en-US" sz="2400" dirty="0"/>
              <a:t>Foraging &amp; Reproductive Ecology</a:t>
            </a:r>
          </a:p>
          <a:p>
            <a:pPr>
              <a:lnSpc>
                <a:spcPct val="150000"/>
              </a:lnSpc>
            </a:pPr>
            <a:r>
              <a:rPr lang="en-US" sz="1600" dirty="0"/>
              <a:t>     -</a:t>
            </a:r>
            <a:r>
              <a:rPr lang="en-US" sz="1600" dirty="0" err="1"/>
              <a:t>Yaquina</a:t>
            </a:r>
            <a:r>
              <a:rPr lang="en-US" sz="1600" dirty="0"/>
              <a:t> Head Common </a:t>
            </a:r>
            <a:r>
              <a:rPr lang="en-US" sz="1600" dirty="0" err="1"/>
              <a:t>Murre</a:t>
            </a:r>
            <a:r>
              <a:rPr lang="en-US" sz="1600" dirty="0"/>
              <a:t> Monitoring</a:t>
            </a:r>
          </a:p>
          <a:p>
            <a:pPr>
              <a:lnSpc>
                <a:spcPct val="150000"/>
              </a:lnSpc>
            </a:pPr>
            <a:r>
              <a:rPr lang="en-US" sz="2400" dirty="0"/>
              <a:t>Predator-Prey Dynamics</a:t>
            </a:r>
          </a:p>
          <a:p>
            <a:pPr>
              <a:lnSpc>
                <a:spcPct val="150000"/>
              </a:lnSpc>
            </a:pPr>
            <a:r>
              <a:rPr lang="en-US" sz="1600" dirty="0"/>
              <a:t>    -Top down &amp; bottom up population regulation</a:t>
            </a:r>
          </a:p>
          <a:p>
            <a:pPr>
              <a:lnSpc>
                <a:spcPct val="150000"/>
              </a:lnSpc>
            </a:pPr>
            <a:r>
              <a:rPr lang="en-US" sz="2400" dirty="0" smtClean="0"/>
              <a:t>Migration Ecology</a:t>
            </a:r>
            <a:endParaRPr lang="en-US" sz="2400" dirty="0"/>
          </a:p>
          <a:p>
            <a:pPr>
              <a:lnSpc>
                <a:spcPct val="150000"/>
              </a:lnSpc>
            </a:pPr>
            <a:r>
              <a:rPr lang="en-US" sz="1600" dirty="0"/>
              <a:t>    </a:t>
            </a:r>
            <a:r>
              <a:rPr lang="en-US" sz="1600" dirty="0" smtClean="0"/>
              <a:t>-Carry-over effects</a:t>
            </a:r>
            <a:endParaRPr lang="en-US" sz="1600" dirty="0"/>
          </a:p>
          <a:p>
            <a:pPr>
              <a:lnSpc>
                <a:spcPct val="150000"/>
              </a:lnSpc>
            </a:pPr>
            <a:r>
              <a:rPr lang="en-US" sz="2400" dirty="0"/>
              <a:t>Spatial Ecology</a:t>
            </a:r>
            <a:r>
              <a:rPr lang="en-US" sz="1600" dirty="0"/>
              <a:t> </a:t>
            </a:r>
          </a:p>
          <a:p>
            <a:pPr>
              <a:lnSpc>
                <a:spcPct val="150000"/>
              </a:lnSpc>
            </a:pPr>
            <a:r>
              <a:rPr lang="en-US" sz="1600" dirty="0"/>
              <a:t>    -Identifying biological hotspots</a:t>
            </a:r>
            <a:endParaRPr lang="en-US" sz="2400" dirty="0"/>
          </a:p>
        </p:txBody>
      </p:sp>
      <p:pic>
        <p:nvPicPr>
          <p:cNvPr id="11" name="Picture 1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7507113" y="2416424"/>
            <a:ext cx="1552221" cy="1023257"/>
          </a:xfrm>
          <a:prstGeom prst="rect">
            <a:avLst/>
          </a:prstGeom>
        </p:spPr>
      </p:pic>
      <p:sp>
        <p:nvSpPr>
          <p:cNvPr id="12" name="Rectangle 11"/>
          <p:cNvSpPr/>
          <p:nvPr/>
        </p:nvSpPr>
        <p:spPr>
          <a:xfrm>
            <a:off x="5700484" y="6519337"/>
            <a:ext cx="5249334" cy="307777"/>
          </a:xfrm>
          <a:prstGeom prst="rect">
            <a:avLst/>
          </a:prstGeom>
        </p:spPr>
        <p:txBody>
          <a:bodyPr wrap="square">
            <a:spAutoFit/>
          </a:bodyPr>
          <a:lstStyle/>
          <a:p>
            <a:r>
              <a:rPr lang="en-US" sz="1400" dirty="0"/>
              <a:t>http://</a:t>
            </a:r>
            <a:r>
              <a:rPr lang="en-US" sz="1200" dirty="0" err="1"/>
              <a:t>hmsc.oregonstate.edu</a:t>
            </a:r>
            <a:r>
              <a:rPr lang="en-US" sz="1400" dirty="0"/>
              <a:t>/research-labs/seabird-oceanography-lab</a:t>
            </a:r>
          </a:p>
        </p:txBody>
      </p:sp>
    </p:spTree>
    <p:extLst>
      <p:ext uri="{BB962C8B-B14F-4D97-AF65-F5344CB8AC3E}">
        <p14:creationId xmlns:p14="http://schemas.microsoft.com/office/powerpoint/2010/main" val="4272038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64130" y="29429"/>
            <a:ext cx="10263739" cy="6842493"/>
          </a:xfrm>
          <a:prstGeom prst="rect">
            <a:avLst/>
          </a:prstGeom>
        </p:spPr>
      </p:pic>
      <p:sp>
        <p:nvSpPr>
          <p:cNvPr id="2" name="Title 1"/>
          <p:cNvSpPr>
            <a:spLocks noGrp="1"/>
          </p:cNvSpPr>
          <p:nvPr>
            <p:ph type="title"/>
          </p:nvPr>
        </p:nvSpPr>
        <p:spPr>
          <a:xfrm>
            <a:off x="964129" y="8458"/>
            <a:ext cx="9703871" cy="753543"/>
          </a:xfrm>
        </p:spPr>
        <p:txBody>
          <a:bodyPr>
            <a:normAutofit/>
          </a:bodyPr>
          <a:lstStyle/>
          <a:p>
            <a:r>
              <a:rPr lang="en-US" dirty="0" smtClean="0"/>
              <a:t>Seabirds</a:t>
            </a:r>
            <a:endParaRPr lang="en-US" dirty="0"/>
          </a:p>
        </p:txBody>
      </p:sp>
      <p:pic>
        <p:nvPicPr>
          <p:cNvPr id="3" name="Picture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28562" y="735330"/>
            <a:ext cx="3276600" cy="2457450"/>
          </a:xfrm>
          <a:prstGeom prst="rect">
            <a:avLst/>
          </a:prstGeom>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673260" y="210588"/>
            <a:ext cx="2616398" cy="2514600"/>
          </a:xfrm>
          <a:prstGeom prst="rect">
            <a:avLst/>
          </a:prstGeom>
        </p:spPr>
      </p:pic>
      <p:sp>
        <p:nvSpPr>
          <p:cNvPr id="7" name="TextBox 6"/>
          <p:cNvSpPr txBox="1"/>
          <p:nvPr/>
        </p:nvSpPr>
        <p:spPr>
          <a:xfrm>
            <a:off x="964130" y="6353476"/>
            <a:ext cx="3839550" cy="369332"/>
          </a:xfrm>
          <a:prstGeom prst="rect">
            <a:avLst/>
          </a:prstGeom>
          <a:solidFill>
            <a:srgbClr val="808080">
              <a:alpha val="77000"/>
            </a:srgbClr>
          </a:solidFill>
        </p:spPr>
        <p:txBody>
          <a:bodyPr wrap="none" rtlCol="0">
            <a:spAutoFit/>
          </a:bodyPr>
          <a:lstStyle/>
          <a:p>
            <a:r>
              <a:rPr lang="en-US" dirty="0"/>
              <a:t>Wandering Albatross, Campbell Is., NZ</a:t>
            </a:r>
          </a:p>
        </p:txBody>
      </p:sp>
      <p:sp>
        <p:nvSpPr>
          <p:cNvPr id="8" name="TextBox 7"/>
          <p:cNvSpPr txBox="1"/>
          <p:nvPr/>
        </p:nvSpPr>
        <p:spPr>
          <a:xfrm>
            <a:off x="1128562" y="3086940"/>
            <a:ext cx="3276600" cy="369332"/>
          </a:xfrm>
          <a:prstGeom prst="rect">
            <a:avLst/>
          </a:prstGeom>
          <a:solidFill>
            <a:srgbClr val="808080">
              <a:alpha val="77000"/>
            </a:srgbClr>
          </a:solidFill>
        </p:spPr>
        <p:txBody>
          <a:bodyPr wrap="square" rtlCol="0">
            <a:spAutoFit/>
          </a:bodyPr>
          <a:lstStyle/>
          <a:p>
            <a:r>
              <a:rPr lang="en-US" dirty="0"/>
              <a:t>King Penguins, Falkland Is.</a:t>
            </a:r>
          </a:p>
        </p:txBody>
      </p:sp>
      <p:sp>
        <p:nvSpPr>
          <p:cNvPr id="9" name="TextBox 8"/>
          <p:cNvSpPr txBox="1"/>
          <p:nvPr/>
        </p:nvSpPr>
        <p:spPr>
          <a:xfrm>
            <a:off x="5672892" y="2647258"/>
            <a:ext cx="2616767" cy="381000"/>
          </a:xfrm>
          <a:prstGeom prst="rect">
            <a:avLst/>
          </a:prstGeom>
          <a:solidFill>
            <a:srgbClr val="808080">
              <a:alpha val="77000"/>
            </a:srgbClr>
          </a:solidFill>
        </p:spPr>
        <p:txBody>
          <a:bodyPr wrap="square" rtlCol="0">
            <a:spAutoFit/>
          </a:bodyPr>
          <a:lstStyle/>
          <a:p>
            <a:r>
              <a:rPr lang="en-US" dirty="0"/>
              <a:t>Thick-billed </a:t>
            </a:r>
            <a:r>
              <a:rPr lang="en-US" dirty="0" err="1"/>
              <a:t>murres</a:t>
            </a:r>
            <a:r>
              <a:rPr lang="en-US" dirty="0"/>
              <a:t>, AK</a:t>
            </a:r>
          </a:p>
        </p:txBody>
      </p:sp>
      <p:pic>
        <p:nvPicPr>
          <p:cNvPr id="11" name="Picture 10"/>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493098" y="210588"/>
            <a:ext cx="2448520" cy="2692267"/>
          </a:xfrm>
          <a:prstGeom prst="rect">
            <a:avLst/>
          </a:prstGeom>
        </p:spPr>
      </p:pic>
      <p:sp>
        <p:nvSpPr>
          <p:cNvPr id="10" name="TextBox 9"/>
          <p:cNvSpPr txBox="1"/>
          <p:nvPr/>
        </p:nvSpPr>
        <p:spPr>
          <a:xfrm>
            <a:off x="8493099" y="2811780"/>
            <a:ext cx="2461153" cy="381000"/>
          </a:xfrm>
          <a:prstGeom prst="rect">
            <a:avLst/>
          </a:prstGeom>
          <a:solidFill>
            <a:srgbClr val="808080">
              <a:alpha val="77000"/>
            </a:srgbClr>
          </a:solidFill>
        </p:spPr>
        <p:txBody>
          <a:bodyPr wrap="square" rtlCol="0">
            <a:spAutoFit/>
          </a:bodyPr>
          <a:lstStyle/>
          <a:p>
            <a:r>
              <a:rPr lang="en-US"/>
              <a:t>Western Gull, OR</a:t>
            </a:r>
            <a:endParaRPr lang="en-US" dirty="0"/>
          </a:p>
        </p:txBody>
      </p:sp>
    </p:spTree>
    <p:extLst>
      <p:ext uri="{BB962C8B-B14F-4D97-AF65-F5344CB8AC3E}">
        <p14:creationId xmlns:p14="http://schemas.microsoft.com/office/powerpoint/2010/main" val="961675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6" descr="D4951C2FA16F478D.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0" y="-94708"/>
            <a:ext cx="12146839" cy="695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0" name="Title 7"/>
          <p:cNvSpPr>
            <a:spLocks noGrp="1"/>
          </p:cNvSpPr>
          <p:nvPr>
            <p:ph type="title"/>
          </p:nvPr>
        </p:nvSpPr>
        <p:spPr>
          <a:xfrm>
            <a:off x="371061" y="86710"/>
            <a:ext cx="10918570" cy="1325563"/>
          </a:xfrm>
        </p:spPr>
        <p:txBody>
          <a:bodyPr/>
          <a:lstStyle/>
          <a:p>
            <a:r>
              <a:rPr lang="en-US" dirty="0">
                <a:solidFill>
                  <a:srgbClr val="FFFFFF"/>
                </a:solidFill>
                <a:latin typeface="Calibri" charset="0"/>
              </a:rPr>
              <a:t>Life History</a:t>
            </a:r>
          </a:p>
        </p:txBody>
      </p:sp>
      <p:sp>
        <p:nvSpPr>
          <p:cNvPr id="22531" name="Content Placeholder 8"/>
          <p:cNvSpPr>
            <a:spLocks noGrp="1"/>
          </p:cNvSpPr>
          <p:nvPr>
            <p:ph idx="1"/>
          </p:nvPr>
        </p:nvSpPr>
        <p:spPr>
          <a:xfrm>
            <a:off x="7827439" y="556986"/>
            <a:ext cx="3775013" cy="5029200"/>
          </a:xfrm>
        </p:spPr>
        <p:txBody>
          <a:bodyPr/>
          <a:lstStyle/>
          <a:p>
            <a:pPr eaLnBrk="1" hangingPunct="1"/>
            <a:r>
              <a:rPr lang="en-US" sz="2400" b="1" dirty="0">
                <a:solidFill>
                  <a:schemeClr val="bg1"/>
                </a:solidFill>
                <a:latin typeface="Calibri" charset="0"/>
              </a:rPr>
              <a:t>Long-lived (to 60+ years) </a:t>
            </a:r>
          </a:p>
          <a:p>
            <a:pPr eaLnBrk="1" hangingPunct="1"/>
            <a:r>
              <a:rPr lang="en-US" sz="2400" b="1" dirty="0">
                <a:solidFill>
                  <a:schemeClr val="bg1"/>
                </a:solidFill>
                <a:latin typeface="Calibri" charset="0"/>
              </a:rPr>
              <a:t>On land only to breed</a:t>
            </a:r>
          </a:p>
          <a:p>
            <a:pPr eaLnBrk="1" hangingPunct="1"/>
            <a:r>
              <a:rPr lang="en-US" sz="2400" b="1" dirty="0">
                <a:solidFill>
                  <a:schemeClr val="bg1"/>
                </a:solidFill>
                <a:latin typeface="Calibri" charset="0"/>
              </a:rPr>
              <a:t>Low fecundity </a:t>
            </a:r>
          </a:p>
          <a:p>
            <a:pPr lvl="1" eaLnBrk="1" hangingPunct="1"/>
            <a:r>
              <a:rPr lang="en-US" b="1" dirty="0">
                <a:solidFill>
                  <a:schemeClr val="bg1"/>
                </a:solidFill>
                <a:latin typeface="Calibri" charset="0"/>
              </a:rPr>
              <a:t>one egg 	</a:t>
            </a:r>
          </a:p>
          <a:p>
            <a:pPr lvl="1" eaLnBrk="1" hangingPunct="1"/>
            <a:r>
              <a:rPr lang="en-US" b="1" dirty="0">
                <a:solidFill>
                  <a:schemeClr val="bg1"/>
                </a:solidFill>
                <a:latin typeface="Calibri" charset="0"/>
              </a:rPr>
              <a:t>every year or two</a:t>
            </a:r>
          </a:p>
          <a:p>
            <a:pPr lvl="1" eaLnBrk="1" hangingPunct="1"/>
            <a:r>
              <a:rPr lang="en-US" b="1" dirty="0">
                <a:solidFill>
                  <a:schemeClr val="bg1"/>
                </a:solidFill>
                <a:latin typeface="Calibri" charset="0"/>
              </a:rPr>
              <a:t>do not re-lay</a:t>
            </a:r>
          </a:p>
          <a:p>
            <a:pPr eaLnBrk="1" hangingPunct="1"/>
            <a:r>
              <a:rPr lang="en-US" sz="2400" b="1" dirty="0">
                <a:solidFill>
                  <a:schemeClr val="bg1"/>
                </a:solidFill>
                <a:latin typeface="Calibri" charset="0"/>
              </a:rPr>
              <a:t>Deferred maturity </a:t>
            </a:r>
          </a:p>
          <a:p>
            <a:pPr eaLnBrk="1" hangingPunct="1">
              <a:buFont typeface="Arial" charset="0"/>
              <a:buNone/>
            </a:pPr>
            <a:r>
              <a:rPr lang="en-US" sz="2400" b="1" dirty="0">
                <a:solidFill>
                  <a:schemeClr val="bg1"/>
                </a:solidFill>
                <a:latin typeface="Calibri" charset="0"/>
              </a:rPr>
              <a:t>	(4 to 13 years) </a:t>
            </a:r>
          </a:p>
          <a:p>
            <a:pPr eaLnBrk="1" hangingPunct="1"/>
            <a:r>
              <a:rPr lang="en-US" sz="2400" b="1" dirty="0" smtClean="0">
                <a:solidFill>
                  <a:schemeClr val="bg1"/>
                </a:solidFill>
                <a:latin typeface="Calibri" charset="0"/>
              </a:rPr>
              <a:t>Monogamous</a:t>
            </a:r>
            <a:r>
              <a:rPr lang="en-US" b="1" dirty="0">
                <a:solidFill>
                  <a:schemeClr val="bg1"/>
                </a:solidFill>
                <a:latin typeface="Calibri" charset="0"/>
              </a:rPr>
              <a:t>	</a:t>
            </a:r>
          </a:p>
          <a:p>
            <a:pPr eaLnBrk="1" hangingPunct="1"/>
            <a:r>
              <a:rPr lang="en-US" sz="2400" b="1" dirty="0">
                <a:solidFill>
                  <a:schemeClr val="bg1"/>
                </a:solidFill>
                <a:latin typeface="Calibri" charset="0"/>
              </a:rPr>
              <a:t>High annual survival</a:t>
            </a:r>
          </a:p>
          <a:p>
            <a:endParaRPr lang="en-US" dirty="0">
              <a:latin typeface="Calibri" charset="0"/>
            </a:endParaRPr>
          </a:p>
        </p:txBody>
      </p:sp>
      <p:sp>
        <p:nvSpPr>
          <p:cNvPr id="2" name="TextBox 1"/>
          <p:cNvSpPr txBox="1"/>
          <p:nvPr/>
        </p:nvSpPr>
        <p:spPr>
          <a:xfrm>
            <a:off x="0" y="6056462"/>
            <a:ext cx="12146839" cy="461665"/>
          </a:xfrm>
          <a:prstGeom prst="rect">
            <a:avLst/>
          </a:prstGeom>
          <a:noFill/>
        </p:spPr>
        <p:txBody>
          <a:bodyPr wrap="square" rtlCol="0">
            <a:spAutoFit/>
          </a:bodyPr>
          <a:lstStyle/>
          <a:p>
            <a:pPr algn="ctr"/>
            <a:r>
              <a:rPr lang="en-US" sz="2400" dirty="0" smtClean="0">
                <a:solidFill>
                  <a:schemeClr val="bg1"/>
                </a:solidFill>
              </a:rPr>
              <a:t>The albatross family </a:t>
            </a:r>
            <a:r>
              <a:rPr lang="en-US" sz="2400" dirty="0">
                <a:solidFill>
                  <a:schemeClr val="bg1"/>
                </a:solidFill>
              </a:rPr>
              <a:t> is </a:t>
            </a:r>
            <a:r>
              <a:rPr lang="en-US" sz="2400">
                <a:solidFill>
                  <a:schemeClr val="bg1"/>
                </a:solidFill>
              </a:rPr>
              <a:t>especially </a:t>
            </a:r>
            <a:r>
              <a:rPr lang="en-US" sz="2400" smtClean="0">
                <a:solidFill>
                  <a:schemeClr val="bg1"/>
                </a:solidFill>
              </a:rPr>
              <a:t>imperiled, </a:t>
            </a:r>
            <a:r>
              <a:rPr lang="en-US" sz="2400" dirty="0">
                <a:solidFill>
                  <a:schemeClr val="bg1"/>
                </a:solidFill>
              </a:rPr>
              <a:t>with 15 of 22 species threatened with extinction. </a:t>
            </a:r>
          </a:p>
        </p:txBody>
      </p:sp>
    </p:spTree>
    <p:extLst>
      <p:ext uri="{BB962C8B-B14F-4D97-AF65-F5344CB8AC3E}">
        <p14:creationId xmlns:p14="http://schemas.microsoft.com/office/powerpoint/2010/main" val="125599505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946412" y="173785"/>
            <a:ext cx="6398127" cy="6556235"/>
          </a:xfrm>
          <a:prstGeom prst="rect">
            <a:avLst/>
          </a:prstGeom>
        </p:spPr>
      </p:pic>
      <p:sp>
        <p:nvSpPr>
          <p:cNvPr id="5" name="TextBox 4"/>
          <p:cNvSpPr txBox="1"/>
          <p:nvPr/>
        </p:nvSpPr>
        <p:spPr>
          <a:xfrm rot="16200000">
            <a:off x="-1270819" y="3136612"/>
            <a:ext cx="6858000" cy="584776"/>
          </a:xfrm>
          <a:prstGeom prst="rect">
            <a:avLst/>
          </a:prstGeom>
          <a:noFill/>
        </p:spPr>
        <p:txBody>
          <a:bodyPr wrap="square" rtlCol="0">
            <a:spAutoFit/>
          </a:bodyPr>
          <a:lstStyle/>
          <a:p>
            <a:pPr algn="ctr"/>
            <a:r>
              <a:rPr lang="en-US" sz="3200" dirty="0">
                <a:latin typeface="Century Gothic"/>
                <a:cs typeface="Century Gothic"/>
              </a:rPr>
              <a:t>Threats on </a:t>
            </a:r>
            <a:r>
              <a:rPr lang="en-US" sz="3200" b="1" dirty="0">
                <a:solidFill>
                  <a:schemeClr val="accent6">
                    <a:lumMod val="75000"/>
                  </a:schemeClr>
                </a:solidFill>
                <a:latin typeface="Century Gothic"/>
                <a:cs typeface="Century Gothic"/>
              </a:rPr>
              <a:t>land</a:t>
            </a:r>
            <a:r>
              <a:rPr lang="en-US" sz="3200" dirty="0">
                <a:latin typeface="Century Gothic"/>
                <a:cs typeface="Century Gothic"/>
              </a:rPr>
              <a:t> and at </a:t>
            </a:r>
            <a:r>
              <a:rPr lang="en-US" sz="3200" b="1" dirty="0">
                <a:solidFill>
                  <a:schemeClr val="accent5">
                    <a:lumMod val="75000"/>
                  </a:schemeClr>
                </a:solidFill>
                <a:latin typeface="Century Gothic"/>
                <a:cs typeface="Century Gothic"/>
              </a:rPr>
              <a:t>sea</a:t>
            </a:r>
          </a:p>
        </p:txBody>
      </p:sp>
    </p:spTree>
    <p:extLst>
      <p:ext uri="{BB962C8B-B14F-4D97-AF65-F5344CB8AC3E}">
        <p14:creationId xmlns:p14="http://schemas.microsoft.com/office/powerpoint/2010/main" val="13395033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grpSp>
        <p:nvGrpSpPr>
          <p:cNvPr id="9" name="Group 8"/>
          <p:cNvGrpSpPr/>
          <p:nvPr/>
        </p:nvGrpSpPr>
        <p:grpSpPr>
          <a:xfrm>
            <a:off x="473405" y="1084792"/>
            <a:ext cx="11341828" cy="5356317"/>
            <a:chOff x="501842" y="1304926"/>
            <a:chExt cx="8220267" cy="3882122"/>
          </a:xfrm>
        </p:grpSpPr>
        <p:pic>
          <p:nvPicPr>
            <p:cNvPr id="4" name="Picture 2" descr="D:\NEW_from_Rob\Photos\Albatrosses\STAL\IMG_0625.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1842" y="1304926"/>
              <a:ext cx="8150226" cy="3882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TextBox 4"/>
            <p:cNvSpPr txBox="1"/>
            <p:nvPr/>
          </p:nvSpPr>
          <p:spPr>
            <a:xfrm>
              <a:off x="1352947" y="1974123"/>
              <a:ext cx="2082835" cy="532226"/>
            </a:xfrm>
            <a:prstGeom prst="rect">
              <a:avLst/>
            </a:prstGeom>
            <a:noFill/>
          </p:spPr>
          <p:txBody>
            <a:bodyPr>
              <a:spAutoFit/>
            </a:bodyPr>
            <a:lstStyle/>
            <a:p>
              <a:pPr algn="ctr" defTabSz="914400" fontAlgn="auto">
                <a:spcBef>
                  <a:spcPts val="0"/>
                </a:spcBef>
                <a:spcAft>
                  <a:spcPts val="0"/>
                </a:spcAft>
                <a:defRPr/>
              </a:pPr>
              <a:r>
                <a:rPr lang="en-US" dirty="0">
                  <a:solidFill>
                    <a:prstClr val="white"/>
                  </a:solidFill>
                  <a:latin typeface="+mn-lt"/>
                  <a:ea typeface="+mn-ea"/>
                </a:rPr>
                <a:t>Short-tailed</a:t>
              </a:r>
            </a:p>
            <a:p>
              <a:pPr algn="ctr" defTabSz="914400" fontAlgn="auto">
                <a:spcBef>
                  <a:spcPts val="0"/>
                </a:spcBef>
                <a:spcAft>
                  <a:spcPts val="0"/>
                </a:spcAft>
                <a:defRPr/>
              </a:pPr>
              <a:r>
                <a:rPr lang="en-US" dirty="0">
                  <a:solidFill>
                    <a:prstClr val="white"/>
                  </a:solidFill>
                  <a:latin typeface="+mn-lt"/>
                  <a:ea typeface="+mn-ea"/>
                </a:rPr>
                <a:t>(adult)</a:t>
              </a:r>
            </a:p>
          </p:txBody>
        </p:sp>
        <p:sp>
          <p:nvSpPr>
            <p:cNvPr id="6" name="TextBox 5"/>
            <p:cNvSpPr txBox="1"/>
            <p:nvPr/>
          </p:nvSpPr>
          <p:spPr>
            <a:xfrm>
              <a:off x="771394" y="3424701"/>
              <a:ext cx="1581936" cy="530922"/>
            </a:xfrm>
            <a:prstGeom prst="rect">
              <a:avLst/>
            </a:prstGeom>
            <a:noFill/>
          </p:spPr>
          <p:txBody>
            <a:bodyPr>
              <a:spAutoFit/>
            </a:bodyPr>
            <a:lstStyle/>
            <a:p>
              <a:pPr algn="ctr" defTabSz="914400" fontAlgn="auto">
                <a:spcBef>
                  <a:spcPts val="0"/>
                </a:spcBef>
                <a:spcAft>
                  <a:spcPts val="0"/>
                </a:spcAft>
                <a:defRPr/>
              </a:pPr>
              <a:r>
                <a:rPr lang="en-US" dirty="0">
                  <a:solidFill>
                    <a:prstClr val="white"/>
                  </a:solidFill>
                  <a:latin typeface="+mn-lt"/>
                  <a:ea typeface="+mn-ea"/>
                </a:rPr>
                <a:t>Short-tailed</a:t>
              </a:r>
            </a:p>
            <a:p>
              <a:pPr algn="ctr" defTabSz="914400" fontAlgn="auto">
                <a:spcBef>
                  <a:spcPts val="0"/>
                </a:spcBef>
                <a:spcAft>
                  <a:spcPts val="0"/>
                </a:spcAft>
                <a:defRPr/>
              </a:pPr>
              <a:r>
                <a:rPr lang="en-US" dirty="0">
                  <a:solidFill>
                    <a:prstClr val="white"/>
                  </a:solidFill>
                  <a:latin typeface="+mn-lt"/>
                  <a:ea typeface="+mn-ea"/>
                </a:rPr>
                <a:t>(sub-adult)</a:t>
              </a:r>
            </a:p>
          </p:txBody>
        </p:sp>
        <p:sp>
          <p:nvSpPr>
            <p:cNvPr id="7" name="TextBox 7"/>
            <p:cNvSpPr txBox="1">
              <a:spLocks noChangeArrowheads="1"/>
            </p:cNvSpPr>
            <p:nvPr/>
          </p:nvSpPr>
          <p:spPr bwMode="auto">
            <a:xfrm>
              <a:off x="5661529" y="4701783"/>
              <a:ext cx="99896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Gill Sans MT" pitchFamily="34" charset="0"/>
                  <a:ea typeface="ＭＳ Ｐゴシック" pitchFamily="34" charset="-128"/>
                </a:defRPr>
              </a:lvl1pPr>
              <a:lvl2pPr marL="742950" indent="-285750" eaLnBrk="0" hangingPunct="0">
                <a:spcBef>
                  <a:spcPct val="20000"/>
                </a:spcBef>
                <a:buFont typeface="Arial" pitchFamily="34" charset="0"/>
                <a:buChar char="–"/>
                <a:defRPr sz="2800">
                  <a:solidFill>
                    <a:schemeClr val="tx1"/>
                  </a:solidFill>
                  <a:latin typeface="Gill Sans MT" pitchFamily="34" charset="0"/>
                  <a:ea typeface="ＭＳ Ｐゴシック" pitchFamily="34" charset="-128"/>
                </a:defRPr>
              </a:lvl2pPr>
              <a:lvl3pPr marL="1143000" indent="-228600" eaLnBrk="0" hangingPunct="0">
                <a:spcBef>
                  <a:spcPct val="20000"/>
                </a:spcBef>
                <a:buFont typeface="Arial" pitchFamily="34" charset="0"/>
                <a:buChar char="•"/>
                <a:defRPr sz="2400">
                  <a:solidFill>
                    <a:schemeClr val="tx1"/>
                  </a:solidFill>
                  <a:latin typeface="Gill Sans MT" pitchFamily="34" charset="0"/>
                  <a:ea typeface="ＭＳ Ｐゴシック" pitchFamily="34" charset="-128"/>
                </a:defRPr>
              </a:lvl3pPr>
              <a:lvl4pPr marL="1600200" indent="-228600" eaLnBrk="0" hangingPunct="0">
                <a:spcBef>
                  <a:spcPct val="20000"/>
                </a:spcBef>
                <a:buFont typeface="Arial" pitchFamily="34" charset="0"/>
                <a:buChar char="–"/>
                <a:defRPr sz="2000">
                  <a:solidFill>
                    <a:schemeClr val="tx1"/>
                  </a:solidFill>
                  <a:latin typeface="Gill Sans MT" pitchFamily="34" charset="0"/>
                  <a:ea typeface="ＭＳ Ｐゴシック" pitchFamily="34" charset="-128"/>
                </a:defRPr>
              </a:lvl4pPr>
              <a:lvl5pPr marL="2057400" indent="-228600" eaLnBrk="0" hangingPunct="0">
                <a:spcBef>
                  <a:spcPct val="20000"/>
                </a:spcBef>
                <a:buFont typeface="Arial" pitchFamily="34" charset="0"/>
                <a:buChar char="»"/>
                <a:defRPr sz="2000">
                  <a:solidFill>
                    <a:schemeClr val="tx1"/>
                  </a:solidFill>
                  <a:latin typeface="Gill Sans MT"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Gill Sans MT"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Gill Sans MT"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Gill Sans MT"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Gill Sans MT" pitchFamily="34" charset="0"/>
                  <a:ea typeface="ＭＳ Ｐゴシック" pitchFamily="34" charset="-128"/>
                </a:defRPr>
              </a:lvl9pPr>
            </a:lstStyle>
            <a:p>
              <a:pPr defTabSz="914400" eaLnBrk="1" hangingPunct="1">
                <a:spcBef>
                  <a:spcPct val="0"/>
                </a:spcBef>
                <a:buFontTx/>
                <a:buNone/>
                <a:defRPr/>
              </a:pPr>
              <a:r>
                <a:rPr lang="en-US" altLang="en-US" sz="1800" dirty="0" smtClean="0">
                  <a:solidFill>
                    <a:srgbClr val="FFFFFF"/>
                  </a:solidFill>
                  <a:latin typeface="+mn-lt"/>
                </a:rPr>
                <a:t>Laysan</a:t>
              </a:r>
            </a:p>
          </p:txBody>
        </p:sp>
        <p:sp>
          <p:nvSpPr>
            <p:cNvPr id="8" name="TextBox 7"/>
            <p:cNvSpPr txBox="1"/>
            <p:nvPr/>
          </p:nvSpPr>
          <p:spPr>
            <a:xfrm>
              <a:off x="7223656" y="3762560"/>
              <a:ext cx="1498453" cy="303943"/>
            </a:xfrm>
            <a:prstGeom prst="rect">
              <a:avLst/>
            </a:prstGeom>
            <a:noFill/>
          </p:spPr>
          <p:txBody>
            <a:bodyPr>
              <a:spAutoFit/>
            </a:bodyPr>
            <a:lstStyle/>
            <a:p>
              <a:pPr defTabSz="914400" fontAlgn="auto">
                <a:spcBef>
                  <a:spcPts val="0"/>
                </a:spcBef>
                <a:spcAft>
                  <a:spcPts val="0"/>
                </a:spcAft>
                <a:defRPr/>
              </a:pPr>
              <a:r>
                <a:rPr lang="en-US" dirty="0">
                  <a:solidFill>
                    <a:prstClr val="white"/>
                  </a:solidFill>
                  <a:latin typeface="+mn-lt"/>
                  <a:ea typeface="+mn-ea"/>
                </a:rPr>
                <a:t>Black-footed</a:t>
              </a:r>
            </a:p>
          </p:txBody>
        </p:sp>
      </p:grpSp>
      <p:sp>
        <p:nvSpPr>
          <p:cNvPr id="10" name="TextBox 9"/>
          <p:cNvSpPr txBox="1"/>
          <p:nvPr/>
        </p:nvSpPr>
        <p:spPr>
          <a:xfrm>
            <a:off x="0" y="187737"/>
            <a:ext cx="12191999" cy="646331"/>
          </a:xfrm>
          <a:prstGeom prst="rect">
            <a:avLst/>
          </a:prstGeom>
          <a:noFill/>
        </p:spPr>
        <p:txBody>
          <a:bodyPr wrap="square" rtlCol="0">
            <a:spAutoFit/>
          </a:bodyPr>
          <a:lstStyle/>
          <a:p>
            <a:pPr algn="ctr"/>
            <a:r>
              <a:rPr lang="en-US" sz="3600" dirty="0" smtClean="0"/>
              <a:t>North </a:t>
            </a:r>
            <a:r>
              <a:rPr lang="en-US" sz="3600" smtClean="0"/>
              <a:t>Pacific Albatrosses</a:t>
            </a:r>
            <a:endParaRPr lang="en-US" sz="3600"/>
          </a:p>
        </p:txBody>
      </p:sp>
    </p:spTree>
    <p:extLst>
      <p:ext uri="{BB962C8B-B14F-4D97-AF65-F5344CB8AC3E}">
        <p14:creationId xmlns:p14="http://schemas.microsoft.com/office/powerpoint/2010/main" val="2827189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473405" y="1084792"/>
            <a:ext cx="11341828" cy="5356317"/>
            <a:chOff x="501842" y="1304926"/>
            <a:chExt cx="8220267" cy="3882122"/>
          </a:xfrm>
        </p:grpSpPr>
        <p:pic>
          <p:nvPicPr>
            <p:cNvPr id="18" name="Picture 17" descr="D:\NEW_from_Rob\Photos\Albatrosses\STAL\IMG_0625.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1842" y="1304926"/>
              <a:ext cx="8150226" cy="3882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 name="TextBox 18"/>
            <p:cNvSpPr txBox="1"/>
            <p:nvPr/>
          </p:nvSpPr>
          <p:spPr>
            <a:xfrm>
              <a:off x="1352947" y="1974123"/>
              <a:ext cx="2082835" cy="532226"/>
            </a:xfrm>
            <a:prstGeom prst="rect">
              <a:avLst/>
            </a:prstGeom>
            <a:noFill/>
          </p:spPr>
          <p:txBody>
            <a:bodyPr>
              <a:spAutoFit/>
            </a:bodyPr>
            <a:lstStyle/>
            <a:p>
              <a:pPr algn="ctr" defTabSz="914400" fontAlgn="auto">
                <a:spcBef>
                  <a:spcPts val="0"/>
                </a:spcBef>
                <a:spcAft>
                  <a:spcPts val="0"/>
                </a:spcAft>
                <a:defRPr/>
              </a:pPr>
              <a:r>
                <a:rPr lang="en-US" dirty="0">
                  <a:solidFill>
                    <a:prstClr val="white"/>
                  </a:solidFill>
                  <a:latin typeface="+mn-lt"/>
                  <a:ea typeface="+mn-ea"/>
                </a:rPr>
                <a:t>Short-tailed</a:t>
              </a:r>
            </a:p>
            <a:p>
              <a:pPr algn="ctr" defTabSz="914400" fontAlgn="auto">
                <a:spcBef>
                  <a:spcPts val="0"/>
                </a:spcBef>
                <a:spcAft>
                  <a:spcPts val="0"/>
                </a:spcAft>
                <a:defRPr/>
              </a:pPr>
              <a:r>
                <a:rPr lang="en-US" dirty="0">
                  <a:solidFill>
                    <a:prstClr val="white"/>
                  </a:solidFill>
                  <a:latin typeface="+mn-lt"/>
                  <a:ea typeface="+mn-ea"/>
                </a:rPr>
                <a:t>(adult)</a:t>
              </a:r>
            </a:p>
          </p:txBody>
        </p:sp>
        <p:sp>
          <p:nvSpPr>
            <p:cNvPr id="20" name="TextBox 19"/>
            <p:cNvSpPr txBox="1"/>
            <p:nvPr/>
          </p:nvSpPr>
          <p:spPr>
            <a:xfrm>
              <a:off x="771394" y="3424701"/>
              <a:ext cx="1581936" cy="530922"/>
            </a:xfrm>
            <a:prstGeom prst="rect">
              <a:avLst/>
            </a:prstGeom>
            <a:noFill/>
          </p:spPr>
          <p:txBody>
            <a:bodyPr>
              <a:spAutoFit/>
            </a:bodyPr>
            <a:lstStyle/>
            <a:p>
              <a:pPr algn="ctr" defTabSz="914400" fontAlgn="auto">
                <a:spcBef>
                  <a:spcPts val="0"/>
                </a:spcBef>
                <a:spcAft>
                  <a:spcPts val="0"/>
                </a:spcAft>
                <a:defRPr/>
              </a:pPr>
              <a:r>
                <a:rPr lang="en-US" dirty="0">
                  <a:solidFill>
                    <a:prstClr val="white"/>
                  </a:solidFill>
                  <a:latin typeface="+mn-lt"/>
                  <a:ea typeface="+mn-ea"/>
                </a:rPr>
                <a:t>Short-tailed</a:t>
              </a:r>
            </a:p>
            <a:p>
              <a:pPr algn="ctr" defTabSz="914400" fontAlgn="auto">
                <a:spcBef>
                  <a:spcPts val="0"/>
                </a:spcBef>
                <a:spcAft>
                  <a:spcPts val="0"/>
                </a:spcAft>
                <a:defRPr/>
              </a:pPr>
              <a:r>
                <a:rPr lang="en-US" dirty="0">
                  <a:solidFill>
                    <a:prstClr val="white"/>
                  </a:solidFill>
                  <a:latin typeface="+mn-lt"/>
                  <a:ea typeface="+mn-ea"/>
                </a:rPr>
                <a:t>(sub-adult)</a:t>
              </a:r>
            </a:p>
          </p:txBody>
        </p:sp>
        <p:sp>
          <p:nvSpPr>
            <p:cNvPr id="21" name="TextBox 7"/>
            <p:cNvSpPr txBox="1">
              <a:spLocks noChangeArrowheads="1"/>
            </p:cNvSpPr>
            <p:nvPr/>
          </p:nvSpPr>
          <p:spPr bwMode="auto">
            <a:xfrm>
              <a:off x="5661529" y="4701783"/>
              <a:ext cx="99896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Gill Sans MT" pitchFamily="34" charset="0"/>
                  <a:ea typeface="ＭＳ Ｐゴシック" pitchFamily="34" charset="-128"/>
                </a:defRPr>
              </a:lvl1pPr>
              <a:lvl2pPr marL="742950" indent="-285750" eaLnBrk="0" hangingPunct="0">
                <a:spcBef>
                  <a:spcPct val="20000"/>
                </a:spcBef>
                <a:buFont typeface="Arial" pitchFamily="34" charset="0"/>
                <a:buChar char="–"/>
                <a:defRPr sz="2800">
                  <a:solidFill>
                    <a:schemeClr val="tx1"/>
                  </a:solidFill>
                  <a:latin typeface="Gill Sans MT" pitchFamily="34" charset="0"/>
                  <a:ea typeface="ＭＳ Ｐゴシック" pitchFamily="34" charset="-128"/>
                </a:defRPr>
              </a:lvl2pPr>
              <a:lvl3pPr marL="1143000" indent="-228600" eaLnBrk="0" hangingPunct="0">
                <a:spcBef>
                  <a:spcPct val="20000"/>
                </a:spcBef>
                <a:buFont typeface="Arial" pitchFamily="34" charset="0"/>
                <a:buChar char="•"/>
                <a:defRPr sz="2400">
                  <a:solidFill>
                    <a:schemeClr val="tx1"/>
                  </a:solidFill>
                  <a:latin typeface="Gill Sans MT" pitchFamily="34" charset="0"/>
                  <a:ea typeface="ＭＳ Ｐゴシック" pitchFamily="34" charset="-128"/>
                </a:defRPr>
              </a:lvl3pPr>
              <a:lvl4pPr marL="1600200" indent="-228600" eaLnBrk="0" hangingPunct="0">
                <a:spcBef>
                  <a:spcPct val="20000"/>
                </a:spcBef>
                <a:buFont typeface="Arial" pitchFamily="34" charset="0"/>
                <a:buChar char="–"/>
                <a:defRPr sz="2000">
                  <a:solidFill>
                    <a:schemeClr val="tx1"/>
                  </a:solidFill>
                  <a:latin typeface="Gill Sans MT" pitchFamily="34" charset="0"/>
                  <a:ea typeface="ＭＳ Ｐゴシック" pitchFamily="34" charset="-128"/>
                </a:defRPr>
              </a:lvl4pPr>
              <a:lvl5pPr marL="2057400" indent="-228600" eaLnBrk="0" hangingPunct="0">
                <a:spcBef>
                  <a:spcPct val="20000"/>
                </a:spcBef>
                <a:buFont typeface="Arial" pitchFamily="34" charset="0"/>
                <a:buChar char="»"/>
                <a:defRPr sz="2000">
                  <a:solidFill>
                    <a:schemeClr val="tx1"/>
                  </a:solidFill>
                  <a:latin typeface="Gill Sans MT" pitchFamily="34" charset="0"/>
                  <a:ea typeface="ＭＳ Ｐゴシック" pitchFamily="34" charset="-128"/>
                </a:defRPr>
              </a:lvl5pPr>
              <a:lvl6pPr marL="2514600" indent="-228600" eaLnBrk="0" fontAlgn="base" hangingPunct="0">
                <a:spcBef>
                  <a:spcPct val="20000"/>
                </a:spcBef>
                <a:spcAft>
                  <a:spcPct val="0"/>
                </a:spcAft>
                <a:buFont typeface="Arial" pitchFamily="34" charset="0"/>
                <a:buChar char="»"/>
                <a:defRPr sz="2000">
                  <a:solidFill>
                    <a:schemeClr val="tx1"/>
                  </a:solidFill>
                  <a:latin typeface="Gill Sans MT" pitchFamily="34" charset="0"/>
                  <a:ea typeface="ＭＳ Ｐゴシック" pitchFamily="34" charset="-128"/>
                </a:defRPr>
              </a:lvl6pPr>
              <a:lvl7pPr marL="2971800" indent="-228600" eaLnBrk="0" fontAlgn="base" hangingPunct="0">
                <a:spcBef>
                  <a:spcPct val="20000"/>
                </a:spcBef>
                <a:spcAft>
                  <a:spcPct val="0"/>
                </a:spcAft>
                <a:buFont typeface="Arial" pitchFamily="34" charset="0"/>
                <a:buChar char="»"/>
                <a:defRPr sz="2000">
                  <a:solidFill>
                    <a:schemeClr val="tx1"/>
                  </a:solidFill>
                  <a:latin typeface="Gill Sans MT" pitchFamily="34" charset="0"/>
                  <a:ea typeface="ＭＳ Ｐゴシック" pitchFamily="34" charset="-128"/>
                </a:defRPr>
              </a:lvl7pPr>
              <a:lvl8pPr marL="3429000" indent="-228600" eaLnBrk="0" fontAlgn="base" hangingPunct="0">
                <a:spcBef>
                  <a:spcPct val="20000"/>
                </a:spcBef>
                <a:spcAft>
                  <a:spcPct val="0"/>
                </a:spcAft>
                <a:buFont typeface="Arial" pitchFamily="34" charset="0"/>
                <a:buChar char="»"/>
                <a:defRPr sz="2000">
                  <a:solidFill>
                    <a:schemeClr val="tx1"/>
                  </a:solidFill>
                  <a:latin typeface="Gill Sans MT" pitchFamily="34" charset="0"/>
                  <a:ea typeface="ＭＳ Ｐゴシック" pitchFamily="34" charset="-128"/>
                </a:defRPr>
              </a:lvl8pPr>
              <a:lvl9pPr marL="3886200" indent="-228600" eaLnBrk="0" fontAlgn="base" hangingPunct="0">
                <a:spcBef>
                  <a:spcPct val="20000"/>
                </a:spcBef>
                <a:spcAft>
                  <a:spcPct val="0"/>
                </a:spcAft>
                <a:buFont typeface="Arial" pitchFamily="34" charset="0"/>
                <a:buChar char="»"/>
                <a:defRPr sz="2000">
                  <a:solidFill>
                    <a:schemeClr val="tx1"/>
                  </a:solidFill>
                  <a:latin typeface="Gill Sans MT" pitchFamily="34" charset="0"/>
                  <a:ea typeface="ＭＳ Ｐゴシック" pitchFamily="34" charset="-128"/>
                </a:defRPr>
              </a:lvl9pPr>
            </a:lstStyle>
            <a:p>
              <a:pPr defTabSz="914400" eaLnBrk="1" hangingPunct="1">
                <a:spcBef>
                  <a:spcPct val="0"/>
                </a:spcBef>
                <a:buFontTx/>
                <a:buNone/>
                <a:defRPr/>
              </a:pPr>
              <a:r>
                <a:rPr lang="en-US" altLang="en-US" sz="1800" dirty="0" smtClean="0">
                  <a:solidFill>
                    <a:srgbClr val="FFFFFF"/>
                  </a:solidFill>
                  <a:latin typeface="+mn-lt"/>
                </a:rPr>
                <a:t>Laysan</a:t>
              </a:r>
            </a:p>
          </p:txBody>
        </p:sp>
        <p:sp>
          <p:nvSpPr>
            <p:cNvPr id="22" name="TextBox 21"/>
            <p:cNvSpPr txBox="1"/>
            <p:nvPr/>
          </p:nvSpPr>
          <p:spPr>
            <a:xfrm>
              <a:off x="7223656" y="3762560"/>
              <a:ext cx="1498453" cy="303943"/>
            </a:xfrm>
            <a:prstGeom prst="rect">
              <a:avLst/>
            </a:prstGeom>
            <a:noFill/>
          </p:spPr>
          <p:txBody>
            <a:bodyPr>
              <a:spAutoFit/>
            </a:bodyPr>
            <a:lstStyle/>
            <a:p>
              <a:pPr defTabSz="914400" fontAlgn="auto">
                <a:spcBef>
                  <a:spcPts val="0"/>
                </a:spcBef>
                <a:spcAft>
                  <a:spcPts val="0"/>
                </a:spcAft>
                <a:defRPr/>
              </a:pPr>
              <a:r>
                <a:rPr lang="en-US" dirty="0">
                  <a:solidFill>
                    <a:prstClr val="white"/>
                  </a:solidFill>
                  <a:latin typeface="+mn-lt"/>
                  <a:ea typeface="+mn-ea"/>
                </a:rPr>
                <a:t>Black-footed</a:t>
              </a:r>
            </a:p>
          </p:txBody>
        </p:sp>
      </p:grpSp>
      <p:sp>
        <p:nvSpPr>
          <p:cNvPr id="10" name="TextBox 9"/>
          <p:cNvSpPr txBox="1"/>
          <p:nvPr/>
        </p:nvSpPr>
        <p:spPr>
          <a:xfrm>
            <a:off x="0" y="187737"/>
            <a:ext cx="12191999" cy="646331"/>
          </a:xfrm>
          <a:prstGeom prst="rect">
            <a:avLst/>
          </a:prstGeom>
          <a:noFill/>
        </p:spPr>
        <p:txBody>
          <a:bodyPr wrap="square" rtlCol="0">
            <a:spAutoFit/>
          </a:bodyPr>
          <a:lstStyle/>
          <a:p>
            <a:pPr algn="ctr"/>
            <a:r>
              <a:rPr lang="en-US" sz="3600" dirty="0" smtClean="0"/>
              <a:t>North </a:t>
            </a:r>
            <a:r>
              <a:rPr lang="en-US" sz="3600" smtClean="0"/>
              <a:t>Pacific Albatrosses</a:t>
            </a:r>
            <a:endParaRPr lang="en-US" sz="3600"/>
          </a:p>
        </p:txBody>
      </p:sp>
      <p:sp>
        <p:nvSpPr>
          <p:cNvPr id="2" name="TextBox 1"/>
          <p:cNvSpPr txBox="1"/>
          <p:nvPr/>
        </p:nvSpPr>
        <p:spPr>
          <a:xfrm>
            <a:off x="3277013" y="3139652"/>
            <a:ext cx="1198854" cy="369332"/>
          </a:xfrm>
          <a:prstGeom prst="rect">
            <a:avLst/>
          </a:prstGeom>
          <a:noFill/>
        </p:spPr>
        <p:txBody>
          <a:bodyPr wrap="none" rtlCol="0">
            <a:spAutoFit/>
          </a:bodyPr>
          <a:lstStyle/>
          <a:p>
            <a:r>
              <a:rPr lang="en-US" smtClean="0"/>
              <a:t>Vulnerable</a:t>
            </a:r>
            <a:endParaRPr lang="en-US"/>
          </a:p>
        </p:txBody>
      </p:sp>
      <p:pic>
        <p:nvPicPr>
          <p:cNvPr id="11" name="Picture 10"/>
          <p:cNvPicPr>
            <a:picLocks noChangeAspect="1"/>
          </p:cNvPicPr>
          <p:nvPr/>
        </p:nvPicPr>
        <p:blipFill>
          <a:blip r:embed="rId3"/>
          <a:stretch>
            <a:fillRect/>
          </a:stretch>
        </p:blipFill>
        <p:spPr>
          <a:xfrm>
            <a:off x="2787869" y="3048917"/>
            <a:ext cx="489144" cy="512660"/>
          </a:xfrm>
          <a:prstGeom prst="rect">
            <a:avLst/>
          </a:prstGeom>
          <a:solidFill>
            <a:srgbClr val="FF0000"/>
          </a:solidFill>
        </p:spPr>
      </p:pic>
      <p:sp>
        <p:nvSpPr>
          <p:cNvPr id="12" name="TextBox 11"/>
          <p:cNvSpPr txBox="1"/>
          <p:nvPr/>
        </p:nvSpPr>
        <p:spPr>
          <a:xfrm>
            <a:off x="7357659" y="4965282"/>
            <a:ext cx="1233671" cy="646331"/>
          </a:xfrm>
          <a:prstGeom prst="rect">
            <a:avLst/>
          </a:prstGeom>
          <a:noFill/>
        </p:spPr>
        <p:txBody>
          <a:bodyPr wrap="none" rtlCol="0">
            <a:spAutoFit/>
          </a:bodyPr>
          <a:lstStyle/>
          <a:p>
            <a:pPr algn="ctr"/>
            <a:r>
              <a:rPr lang="en-US" dirty="0" smtClean="0"/>
              <a:t>Near-</a:t>
            </a:r>
          </a:p>
          <a:p>
            <a:pPr algn="ctr"/>
            <a:r>
              <a:rPr lang="en-US" dirty="0" smtClean="0"/>
              <a:t>threatened</a:t>
            </a:r>
            <a:endParaRPr lang="en-US" dirty="0"/>
          </a:p>
        </p:txBody>
      </p:sp>
      <p:pic>
        <p:nvPicPr>
          <p:cNvPr id="13" name="Picture 12"/>
          <p:cNvPicPr>
            <a:picLocks noChangeAspect="1"/>
          </p:cNvPicPr>
          <p:nvPr/>
        </p:nvPicPr>
        <p:blipFill>
          <a:blip r:embed="rId3"/>
          <a:stretch>
            <a:fillRect/>
          </a:stretch>
        </p:blipFill>
        <p:spPr>
          <a:xfrm>
            <a:off x="6728815" y="5151546"/>
            <a:ext cx="489144" cy="512660"/>
          </a:xfrm>
          <a:prstGeom prst="rect">
            <a:avLst/>
          </a:prstGeom>
          <a:solidFill>
            <a:srgbClr val="FF0000"/>
          </a:solidFill>
        </p:spPr>
      </p:pic>
      <p:sp>
        <p:nvSpPr>
          <p:cNvPr id="14" name="TextBox 13"/>
          <p:cNvSpPr txBox="1"/>
          <p:nvPr/>
        </p:nvSpPr>
        <p:spPr>
          <a:xfrm>
            <a:off x="9538838" y="3575244"/>
            <a:ext cx="1752788" cy="369332"/>
          </a:xfrm>
          <a:prstGeom prst="rect">
            <a:avLst/>
          </a:prstGeom>
          <a:noFill/>
        </p:spPr>
        <p:txBody>
          <a:bodyPr wrap="none" rtlCol="0">
            <a:spAutoFit/>
          </a:bodyPr>
          <a:lstStyle/>
          <a:p>
            <a:r>
              <a:rPr lang="en-US" smtClean="0">
                <a:solidFill>
                  <a:schemeClr val="bg1"/>
                </a:solidFill>
              </a:rPr>
              <a:t>Near-threatened</a:t>
            </a:r>
            <a:endParaRPr lang="en-US" dirty="0">
              <a:solidFill>
                <a:schemeClr val="bg1"/>
              </a:solidFill>
            </a:endParaRPr>
          </a:p>
        </p:txBody>
      </p:sp>
      <p:pic>
        <p:nvPicPr>
          <p:cNvPr id="15" name="Picture 14"/>
          <p:cNvPicPr>
            <a:picLocks noChangeAspect="1"/>
          </p:cNvPicPr>
          <p:nvPr/>
        </p:nvPicPr>
        <p:blipFill>
          <a:blip r:embed="rId3"/>
          <a:stretch>
            <a:fillRect/>
          </a:stretch>
        </p:blipFill>
        <p:spPr>
          <a:xfrm>
            <a:off x="9049694" y="3484509"/>
            <a:ext cx="489144" cy="512660"/>
          </a:xfrm>
          <a:prstGeom prst="rect">
            <a:avLst/>
          </a:prstGeom>
          <a:solidFill>
            <a:srgbClr val="FF0000"/>
          </a:solidFill>
        </p:spPr>
      </p:pic>
      <p:sp>
        <p:nvSpPr>
          <p:cNvPr id="16" name="TextBox 15"/>
          <p:cNvSpPr txBox="1"/>
          <p:nvPr/>
        </p:nvSpPr>
        <p:spPr>
          <a:xfrm>
            <a:off x="6853133" y="1880881"/>
            <a:ext cx="3946412" cy="369332"/>
          </a:xfrm>
          <a:prstGeom prst="rect">
            <a:avLst/>
          </a:prstGeom>
          <a:noFill/>
        </p:spPr>
        <p:txBody>
          <a:bodyPr wrap="square" rtlCol="0">
            <a:spAutoFit/>
          </a:bodyPr>
          <a:lstStyle/>
          <a:p>
            <a:r>
              <a:rPr lang="en-US" smtClean="0">
                <a:solidFill>
                  <a:schemeClr val="bg1"/>
                </a:solidFill>
              </a:rPr>
              <a:t>USFWS: Birds </a:t>
            </a:r>
            <a:r>
              <a:rPr lang="en-US" dirty="0">
                <a:solidFill>
                  <a:schemeClr val="bg1"/>
                </a:solidFill>
              </a:rPr>
              <a:t>of Conservation Concern</a:t>
            </a:r>
          </a:p>
        </p:txBody>
      </p:sp>
      <p:sp>
        <p:nvSpPr>
          <p:cNvPr id="23" name="TextBox 22"/>
          <p:cNvSpPr txBox="1"/>
          <p:nvPr/>
        </p:nvSpPr>
        <p:spPr>
          <a:xfrm>
            <a:off x="2879792" y="3578073"/>
            <a:ext cx="1772729" cy="369332"/>
          </a:xfrm>
          <a:prstGeom prst="rect">
            <a:avLst/>
          </a:prstGeom>
          <a:noFill/>
        </p:spPr>
        <p:txBody>
          <a:bodyPr wrap="none" rtlCol="0">
            <a:spAutoFit/>
          </a:bodyPr>
          <a:lstStyle/>
          <a:p>
            <a:r>
              <a:rPr lang="en-US" dirty="0" smtClean="0"/>
              <a:t>ESA: Endangered</a:t>
            </a:r>
            <a:endParaRPr lang="en-US" dirty="0"/>
          </a:p>
        </p:txBody>
      </p:sp>
    </p:spTree>
    <p:extLst>
      <p:ext uri="{BB962C8B-B14F-4D97-AF65-F5344CB8AC3E}">
        <p14:creationId xmlns:p14="http://schemas.microsoft.com/office/powerpoint/2010/main" val="14996869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rot="5400000">
            <a:off x="6534222" y="902829"/>
            <a:ext cx="4761299" cy="3570974"/>
          </a:xfrm>
        </p:spPr>
      </p:pic>
      <p:pic>
        <p:nvPicPr>
          <p:cNvPr id="4" name="Picture 3"/>
          <p:cNvPicPr>
            <a:picLocks noChangeAspect="1"/>
          </p:cNvPicPr>
          <p:nvPr/>
        </p:nvPicPr>
        <p:blipFill>
          <a:blip r:embed="rId4"/>
          <a:stretch>
            <a:fillRect/>
          </a:stretch>
        </p:blipFill>
        <p:spPr>
          <a:xfrm>
            <a:off x="3528230" y="2395985"/>
            <a:ext cx="3225865" cy="3571294"/>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236052" y="82471"/>
            <a:ext cx="1963579" cy="2605845"/>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528230" y="5100257"/>
            <a:ext cx="2358479" cy="1572319"/>
          </a:xfrm>
          <a:prstGeom prst="rect">
            <a:avLst/>
          </a:prstGeom>
        </p:spPr>
      </p:pic>
      <p:sp>
        <p:nvSpPr>
          <p:cNvPr id="8" name="TextBox 7"/>
          <p:cNvSpPr txBox="1"/>
          <p:nvPr/>
        </p:nvSpPr>
        <p:spPr>
          <a:xfrm>
            <a:off x="1107969" y="1552319"/>
            <a:ext cx="2944268" cy="954107"/>
          </a:xfrm>
          <a:prstGeom prst="rect">
            <a:avLst/>
          </a:prstGeom>
          <a:noFill/>
        </p:spPr>
        <p:txBody>
          <a:bodyPr wrap="none" rtlCol="0">
            <a:spAutoFit/>
          </a:bodyPr>
          <a:lstStyle/>
          <a:p>
            <a:pPr algn="r"/>
            <a:r>
              <a:rPr lang="en-US" sz="2800" dirty="0" smtClean="0"/>
              <a:t>Incubation</a:t>
            </a:r>
          </a:p>
          <a:p>
            <a:pPr algn="r"/>
            <a:r>
              <a:rPr lang="en-US" sz="2800" dirty="0" smtClean="0"/>
              <a:t>November-January</a:t>
            </a:r>
            <a:endParaRPr lang="en-US" sz="2800" dirty="0"/>
          </a:p>
        </p:txBody>
      </p:sp>
      <p:sp>
        <p:nvSpPr>
          <p:cNvPr id="9" name="TextBox 8"/>
          <p:cNvSpPr txBox="1"/>
          <p:nvPr/>
        </p:nvSpPr>
        <p:spPr>
          <a:xfrm>
            <a:off x="6754095" y="5169408"/>
            <a:ext cx="2093522" cy="954107"/>
          </a:xfrm>
          <a:prstGeom prst="rect">
            <a:avLst/>
          </a:prstGeom>
          <a:noFill/>
        </p:spPr>
        <p:txBody>
          <a:bodyPr wrap="none" rtlCol="0">
            <a:spAutoFit/>
          </a:bodyPr>
          <a:lstStyle/>
          <a:p>
            <a:r>
              <a:rPr lang="en-US" sz="2800" smtClean="0"/>
              <a:t>Chick-rearing</a:t>
            </a:r>
          </a:p>
          <a:p>
            <a:r>
              <a:rPr lang="en-US" sz="2800" dirty="0" smtClean="0"/>
              <a:t>January-June</a:t>
            </a:r>
            <a:endParaRPr lang="en-US" sz="2800" dirty="0"/>
          </a:p>
        </p:txBody>
      </p:sp>
      <p:sp>
        <p:nvSpPr>
          <p:cNvPr id="10" name="TextBox 9"/>
          <p:cNvSpPr txBox="1"/>
          <p:nvPr/>
        </p:nvSpPr>
        <p:spPr>
          <a:xfrm>
            <a:off x="148855" y="3570973"/>
            <a:ext cx="3903382" cy="1384995"/>
          </a:xfrm>
          <a:prstGeom prst="rect">
            <a:avLst/>
          </a:prstGeom>
          <a:noFill/>
        </p:spPr>
        <p:txBody>
          <a:bodyPr wrap="square" rtlCol="0">
            <a:spAutoFit/>
          </a:bodyPr>
          <a:lstStyle/>
          <a:p>
            <a:pPr algn="ctr"/>
            <a:r>
              <a:rPr lang="en-US" sz="2800" smtClean="0"/>
              <a:t>Migration / Not returning to the colonies</a:t>
            </a:r>
            <a:endParaRPr lang="en-US" sz="2800" dirty="0" smtClean="0"/>
          </a:p>
          <a:p>
            <a:pPr algn="ctr"/>
            <a:r>
              <a:rPr lang="en-US" sz="2800" dirty="0" smtClean="0"/>
              <a:t>August - October</a:t>
            </a:r>
            <a:endParaRPr lang="en-US" sz="2800" dirty="0"/>
          </a:p>
        </p:txBody>
      </p:sp>
      <p:sp>
        <p:nvSpPr>
          <p:cNvPr id="12" name="TextBox 11"/>
          <p:cNvSpPr txBox="1"/>
          <p:nvPr/>
        </p:nvSpPr>
        <p:spPr>
          <a:xfrm>
            <a:off x="75549" y="108038"/>
            <a:ext cx="3289683" cy="1077218"/>
          </a:xfrm>
          <a:prstGeom prst="rect">
            <a:avLst/>
          </a:prstGeom>
          <a:noFill/>
        </p:spPr>
        <p:txBody>
          <a:bodyPr wrap="none" rtlCol="0">
            <a:spAutoFit/>
          </a:bodyPr>
          <a:lstStyle/>
          <a:p>
            <a:r>
              <a:rPr lang="en-US" sz="3600" dirty="0" smtClean="0"/>
              <a:t>Laysan Albatross</a:t>
            </a:r>
          </a:p>
          <a:p>
            <a:r>
              <a:rPr lang="en-US" sz="2800" dirty="0" smtClean="0"/>
              <a:t>Annual cycle</a:t>
            </a:r>
            <a:endParaRPr lang="en-US" sz="2800" dirty="0"/>
          </a:p>
        </p:txBody>
      </p:sp>
    </p:spTree>
    <p:extLst>
      <p:ext uri="{BB962C8B-B14F-4D97-AF65-F5344CB8AC3E}">
        <p14:creationId xmlns:p14="http://schemas.microsoft.com/office/powerpoint/2010/main" val="1892156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38000" y="2738873"/>
            <a:ext cx="2107725" cy="2333423"/>
          </a:xfrm>
          <a:prstGeom prst="rect">
            <a:avLst/>
          </a:prstGeom>
        </p:spPr>
      </p:pic>
      <p:pic>
        <p:nvPicPr>
          <p:cNvPr id="13" name="Picture 12"/>
          <p:cNvPicPr>
            <a:picLocks noChangeAspect="1"/>
          </p:cNvPicPr>
          <p:nvPr/>
        </p:nvPicPr>
        <p:blipFill>
          <a:blip r:embed="rId4"/>
          <a:stretch>
            <a:fillRect/>
          </a:stretch>
        </p:blipFill>
        <p:spPr>
          <a:xfrm>
            <a:off x="6600416" y="445876"/>
            <a:ext cx="5147879" cy="3056553"/>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384332" y="3570640"/>
            <a:ext cx="3183540" cy="3104408"/>
          </a:xfrm>
          <a:prstGeom prst="rect">
            <a:avLst/>
          </a:prstGeom>
        </p:spPr>
      </p:pic>
      <p:sp>
        <p:nvSpPr>
          <p:cNvPr id="3" name="TextBox 2"/>
          <p:cNvSpPr txBox="1"/>
          <p:nvPr/>
        </p:nvSpPr>
        <p:spPr>
          <a:xfrm>
            <a:off x="9704439" y="646647"/>
            <a:ext cx="2099421" cy="400110"/>
          </a:xfrm>
          <a:prstGeom prst="rect">
            <a:avLst/>
          </a:prstGeom>
          <a:solidFill>
            <a:schemeClr val="bg2"/>
          </a:solidFill>
        </p:spPr>
        <p:txBody>
          <a:bodyPr wrap="none" rtlCol="0">
            <a:spAutoFit/>
          </a:bodyPr>
          <a:lstStyle/>
          <a:p>
            <a:r>
              <a:rPr lang="en-US" sz="2000" dirty="0" smtClean="0"/>
              <a:t>Short 1-3 day trips</a:t>
            </a:r>
            <a:endParaRPr lang="en-US" sz="2000" dirty="0"/>
          </a:p>
        </p:txBody>
      </p:sp>
      <p:sp>
        <p:nvSpPr>
          <p:cNvPr id="11" name="TextBox 10"/>
          <p:cNvSpPr txBox="1"/>
          <p:nvPr/>
        </p:nvSpPr>
        <p:spPr>
          <a:xfrm>
            <a:off x="8406581" y="8333"/>
            <a:ext cx="1888337" cy="369332"/>
          </a:xfrm>
          <a:prstGeom prst="rect">
            <a:avLst/>
          </a:prstGeom>
          <a:noFill/>
        </p:spPr>
        <p:txBody>
          <a:bodyPr wrap="none" rtlCol="0">
            <a:spAutoFit/>
          </a:bodyPr>
          <a:lstStyle/>
          <a:p>
            <a:r>
              <a:rPr lang="en-US" smtClean="0"/>
              <a:t>Early chick rearing</a:t>
            </a:r>
            <a:endParaRPr lang="en-US"/>
          </a:p>
        </p:txBody>
      </p:sp>
      <p:sp>
        <p:nvSpPr>
          <p:cNvPr id="9" name="TextBox 8"/>
          <p:cNvSpPr txBox="1"/>
          <p:nvPr/>
        </p:nvSpPr>
        <p:spPr>
          <a:xfrm>
            <a:off x="6001290" y="3082763"/>
            <a:ext cx="2093522" cy="954107"/>
          </a:xfrm>
          <a:prstGeom prst="rect">
            <a:avLst/>
          </a:prstGeom>
          <a:solidFill>
            <a:schemeClr val="bg2"/>
          </a:solidFill>
        </p:spPr>
        <p:txBody>
          <a:bodyPr wrap="none" rtlCol="0">
            <a:spAutoFit/>
          </a:bodyPr>
          <a:lstStyle/>
          <a:p>
            <a:r>
              <a:rPr lang="en-US" sz="2800" dirty="0" smtClean="0"/>
              <a:t>Chick-rearing</a:t>
            </a:r>
          </a:p>
          <a:p>
            <a:r>
              <a:rPr lang="en-US" sz="2800" dirty="0" smtClean="0"/>
              <a:t>January-June</a:t>
            </a:r>
            <a:endParaRPr lang="en-US" sz="2800" dirty="0"/>
          </a:p>
        </p:txBody>
      </p:sp>
      <p:sp>
        <p:nvSpPr>
          <p:cNvPr id="14" name="TextBox 13"/>
          <p:cNvSpPr txBox="1"/>
          <p:nvPr/>
        </p:nvSpPr>
        <p:spPr>
          <a:xfrm>
            <a:off x="9724284" y="4032638"/>
            <a:ext cx="2177664" cy="1015663"/>
          </a:xfrm>
          <a:prstGeom prst="rect">
            <a:avLst/>
          </a:prstGeom>
          <a:solidFill>
            <a:schemeClr val="bg2"/>
          </a:solidFill>
        </p:spPr>
        <p:txBody>
          <a:bodyPr wrap="square" rtlCol="0">
            <a:spAutoFit/>
          </a:bodyPr>
          <a:lstStyle/>
          <a:p>
            <a:pPr algn="ctr"/>
            <a:r>
              <a:rPr lang="en-US" sz="2000" dirty="0" smtClean="0"/>
              <a:t>Longer trips when the chicks get bigger</a:t>
            </a:r>
            <a:endParaRPr lang="en-US" sz="2000" dirty="0"/>
          </a:p>
        </p:txBody>
      </p:sp>
      <p:pic>
        <p:nvPicPr>
          <p:cNvPr id="16" name="Picture 15"/>
          <p:cNvPicPr>
            <a:picLocks noChangeAspect="1"/>
          </p:cNvPicPr>
          <p:nvPr/>
        </p:nvPicPr>
        <p:blipFill>
          <a:blip r:embed="rId6"/>
          <a:stretch>
            <a:fillRect/>
          </a:stretch>
        </p:blipFill>
        <p:spPr>
          <a:xfrm>
            <a:off x="2579771" y="133895"/>
            <a:ext cx="4576489" cy="2820054"/>
          </a:xfrm>
          <a:prstGeom prst="rect">
            <a:avLst/>
          </a:prstGeom>
        </p:spPr>
      </p:pic>
      <p:sp>
        <p:nvSpPr>
          <p:cNvPr id="8" name="TextBox 7"/>
          <p:cNvSpPr txBox="1"/>
          <p:nvPr/>
        </p:nvSpPr>
        <p:spPr>
          <a:xfrm>
            <a:off x="875673" y="2163460"/>
            <a:ext cx="2944268" cy="954107"/>
          </a:xfrm>
          <a:prstGeom prst="rect">
            <a:avLst/>
          </a:prstGeom>
          <a:solidFill>
            <a:schemeClr val="bg2"/>
          </a:solidFill>
        </p:spPr>
        <p:txBody>
          <a:bodyPr wrap="none" rtlCol="0">
            <a:spAutoFit/>
          </a:bodyPr>
          <a:lstStyle/>
          <a:p>
            <a:pPr algn="r"/>
            <a:r>
              <a:rPr lang="en-US" sz="2800" dirty="0" smtClean="0"/>
              <a:t>Incubation</a:t>
            </a:r>
          </a:p>
          <a:p>
            <a:pPr algn="r"/>
            <a:r>
              <a:rPr lang="en-US" sz="2800" dirty="0" smtClean="0"/>
              <a:t>November-January</a:t>
            </a:r>
            <a:endParaRPr lang="en-US" sz="2800" dirty="0"/>
          </a:p>
        </p:txBody>
      </p:sp>
      <p:sp>
        <p:nvSpPr>
          <p:cNvPr id="12" name="TextBox 11"/>
          <p:cNvSpPr txBox="1"/>
          <p:nvPr/>
        </p:nvSpPr>
        <p:spPr>
          <a:xfrm>
            <a:off x="75549" y="108038"/>
            <a:ext cx="3393878" cy="1631216"/>
          </a:xfrm>
          <a:prstGeom prst="rect">
            <a:avLst/>
          </a:prstGeom>
          <a:noFill/>
        </p:spPr>
        <p:txBody>
          <a:bodyPr wrap="none" rtlCol="0">
            <a:spAutoFit/>
          </a:bodyPr>
          <a:lstStyle/>
          <a:p>
            <a:r>
              <a:rPr lang="en-US" sz="3600" dirty="0" smtClean="0"/>
              <a:t>Laysan Albatross </a:t>
            </a:r>
          </a:p>
          <a:p>
            <a:r>
              <a:rPr lang="en-US" sz="3600" dirty="0" smtClean="0"/>
              <a:t>(LAAL)</a:t>
            </a:r>
          </a:p>
          <a:p>
            <a:r>
              <a:rPr lang="en-US" sz="2800" dirty="0" smtClean="0"/>
              <a:t>Annual cycle</a:t>
            </a:r>
            <a:endParaRPr lang="en-US" sz="2800" dirty="0"/>
          </a:p>
        </p:txBody>
      </p:sp>
      <p:sp>
        <p:nvSpPr>
          <p:cNvPr id="17" name="Oval 16"/>
          <p:cNvSpPr/>
          <p:nvPr/>
        </p:nvSpPr>
        <p:spPr>
          <a:xfrm>
            <a:off x="6093816" y="341705"/>
            <a:ext cx="726818" cy="619538"/>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18" name="Oval 17"/>
          <p:cNvSpPr/>
          <p:nvPr/>
        </p:nvSpPr>
        <p:spPr>
          <a:xfrm>
            <a:off x="7299451" y="518924"/>
            <a:ext cx="726818" cy="6195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19" name="TextBox 18"/>
          <p:cNvSpPr txBox="1"/>
          <p:nvPr/>
        </p:nvSpPr>
        <p:spPr>
          <a:xfrm>
            <a:off x="6107764" y="441351"/>
            <a:ext cx="646331" cy="369332"/>
          </a:xfrm>
          <a:prstGeom prst="rect">
            <a:avLst/>
          </a:prstGeom>
          <a:noFill/>
        </p:spPr>
        <p:txBody>
          <a:bodyPr wrap="none" rtlCol="0">
            <a:spAutoFit/>
          </a:bodyPr>
          <a:lstStyle/>
          <a:p>
            <a:r>
              <a:rPr lang="en-US" smtClean="0"/>
              <a:t>LAAL</a:t>
            </a:r>
            <a:endParaRPr lang="en-US"/>
          </a:p>
        </p:txBody>
      </p:sp>
      <p:sp>
        <p:nvSpPr>
          <p:cNvPr id="20" name="TextBox 19"/>
          <p:cNvSpPr txBox="1"/>
          <p:nvPr/>
        </p:nvSpPr>
        <p:spPr>
          <a:xfrm>
            <a:off x="7353221" y="616288"/>
            <a:ext cx="646331" cy="369332"/>
          </a:xfrm>
          <a:prstGeom prst="rect">
            <a:avLst/>
          </a:prstGeom>
          <a:noFill/>
        </p:spPr>
        <p:txBody>
          <a:bodyPr wrap="none" rtlCol="0">
            <a:spAutoFit/>
          </a:bodyPr>
          <a:lstStyle/>
          <a:p>
            <a:r>
              <a:rPr lang="en-US" dirty="0" smtClean="0"/>
              <a:t>LAAL</a:t>
            </a:r>
            <a:endParaRPr lang="en-US" dirty="0"/>
          </a:p>
        </p:txBody>
      </p:sp>
      <p:sp>
        <p:nvSpPr>
          <p:cNvPr id="21" name="Oval 20"/>
          <p:cNvSpPr/>
          <p:nvPr/>
        </p:nvSpPr>
        <p:spPr>
          <a:xfrm>
            <a:off x="9841054" y="5536778"/>
            <a:ext cx="726818" cy="619538"/>
          </a:xfrm>
          <a:prstGeom prst="ellipse">
            <a:avLst/>
          </a:prstGeom>
          <a:solidFill>
            <a:srgbClr val="B636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22" name="TextBox 21"/>
          <p:cNvSpPr txBox="1"/>
          <p:nvPr/>
        </p:nvSpPr>
        <p:spPr>
          <a:xfrm>
            <a:off x="9921541" y="5661881"/>
            <a:ext cx="646331" cy="369332"/>
          </a:xfrm>
          <a:prstGeom prst="rect">
            <a:avLst/>
          </a:prstGeom>
          <a:noFill/>
        </p:spPr>
        <p:txBody>
          <a:bodyPr wrap="none" rtlCol="0">
            <a:spAutoFit/>
          </a:bodyPr>
          <a:lstStyle/>
          <a:p>
            <a:r>
              <a:rPr lang="en-US" dirty="0" smtClean="0"/>
              <a:t>LAAL</a:t>
            </a:r>
            <a:endParaRPr lang="en-US" dirty="0"/>
          </a:p>
        </p:txBody>
      </p:sp>
      <p:pic>
        <p:nvPicPr>
          <p:cNvPr id="23" name="Picture 22"/>
          <p:cNvPicPr>
            <a:picLocks noChangeAspect="1"/>
          </p:cNvPicPr>
          <p:nvPr/>
        </p:nvPicPr>
        <p:blipFill>
          <a:blip r:embed="rId7"/>
          <a:stretch>
            <a:fillRect/>
          </a:stretch>
        </p:blipFill>
        <p:spPr>
          <a:xfrm>
            <a:off x="2833902" y="4590064"/>
            <a:ext cx="4465549" cy="2267936"/>
          </a:xfrm>
          <a:prstGeom prst="rect">
            <a:avLst/>
          </a:prstGeom>
        </p:spPr>
      </p:pic>
      <p:sp>
        <p:nvSpPr>
          <p:cNvPr id="10" name="TextBox 9"/>
          <p:cNvSpPr txBox="1"/>
          <p:nvPr/>
        </p:nvSpPr>
        <p:spPr>
          <a:xfrm>
            <a:off x="148855" y="3570973"/>
            <a:ext cx="3903382" cy="1384995"/>
          </a:xfrm>
          <a:prstGeom prst="rect">
            <a:avLst/>
          </a:prstGeom>
          <a:solidFill>
            <a:schemeClr val="bg2"/>
          </a:solidFill>
        </p:spPr>
        <p:txBody>
          <a:bodyPr wrap="square" rtlCol="0">
            <a:spAutoFit/>
          </a:bodyPr>
          <a:lstStyle/>
          <a:p>
            <a:pPr algn="ctr"/>
            <a:r>
              <a:rPr lang="en-US" sz="2800" dirty="0" smtClean="0"/>
              <a:t>Migration / Not returning to the colonies</a:t>
            </a:r>
          </a:p>
          <a:p>
            <a:pPr algn="ctr"/>
            <a:r>
              <a:rPr lang="en-US" sz="2800" dirty="0" smtClean="0"/>
              <a:t>August - October</a:t>
            </a:r>
            <a:endParaRPr lang="en-US" sz="2800" dirty="0"/>
          </a:p>
        </p:txBody>
      </p:sp>
      <p:sp>
        <p:nvSpPr>
          <p:cNvPr id="26" name="Oval 25"/>
          <p:cNvSpPr/>
          <p:nvPr/>
        </p:nvSpPr>
        <p:spPr>
          <a:xfrm>
            <a:off x="2724558" y="5099605"/>
            <a:ext cx="726818" cy="619538"/>
          </a:xfrm>
          <a:prstGeom prst="ellipse">
            <a:avLst/>
          </a:prstGeom>
          <a:solidFill>
            <a:srgbClr val="F99C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25" name="TextBox 24"/>
          <p:cNvSpPr txBox="1"/>
          <p:nvPr/>
        </p:nvSpPr>
        <p:spPr>
          <a:xfrm>
            <a:off x="2803241" y="5224708"/>
            <a:ext cx="646331" cy="369332"/>
          </a:xfrm>
          <a:prstGeom prst="rect">
            <a:avLst/>
          </a:prstGeom>
          <a:noFill/>
        </p:spPr>
        <p:txBody>
          <a:bodyPr wrap="none" rtlCol="0">
            <a:spAutoFit/>
          </a:bodyPr>
          <a:lstStyle/>
          <a:p>
            <a:r>
              <a:rPr lang="en-US" dirty="0" smtClean="0"/>
              <a:t>LAAL</a:t>
            </a:r>
            <a:endParaRPr lang="en-US" dirty="0"/>
          </a:p>
        </p:txBody>
      </p:sp>
      <p:sp>
        <p:nvSpPr>
          <p:cNvPr id="27" name="Oval 26"/>
          <p:cNvSpPr/>
          <p:nvPr/>
        </p:nvSpPr>
        <p:spPr>
          <a:xfrm>
            <a:off x="2795525" y="5906110"/>
            <a:ext cx="726818" cy="619538"/>
          </a:xfrm>
          <a:prstGeom prst="ellipse">
            <a:avLst/>
          </a:prstGeom>
          <a:solidFill>
            <a:srgbClr val="AAA9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28" name="TextBox 27"/>
          <p:cNvSpPr txBox="1"/>
          <p:nvPr/>
        </p:nvSpPr>
        <p:spPr>
          <a:xfrm>
            <a:off x="2874208" y="6031213"/>
            <a:ext cx="646331" cy="369332"/>
          </a:xfrm>
          <a:prstGeom prst="rect">
            <a:avLst/>
          </a:prstGeom>
          <a:noFill/>
        </p:spPr>
        <p:txBody>
          <a:bodyPr wrap="none" rtlCol="0">
            <a:spAutoFit/>
          </a:bodyPr>
          <a:lstStyle/>
          <a:p>
            <a:r>
              <a:rPr lang="en-US" dirty="0" smtClean="0"/>
              <a:t>LAAL</a:t>
            </a:r>
            <a:endParaRPr lang="en-US" dirty="0"/>
          </a:p>
        </p:txBody>
      </p:sp>
      <p:sp>
        <p:nvSpPr>
          <p:cNvPr id="29" name="TextBox 28"/>
          <p:cNvSpPr txBox="1"/>
          <p:nvPr/>
        </p:nvSpPr>
        <p:spPr>
          <a:xfrm>
            <a:off x="3835322" y="2445138"/>
            <a:ext cx="1683153" cy="338554"/>
          </a:xfrm>
          <a:prstGeom prst="rect">
            <a:avLst/>
          </a:prstGeom>
          <a:noFill/>
        </p:spPr>
        <p:txBody>
          <a:bodyPr wrap="none" rtlCol="0">
            <a:spAutoFit/>
          </a:bodyPr>
          <a:lstStyle/>
          <a:p>
            <a:r>
              <a:rPr lang="en-US" sz="1400" b="1" dirty="0" smtClean="0">
                <a:solidFill>
                  <a:schemeClr val="bg1"/>
                </a:solidFill>
              </a:rPr>
              <a:t>(</a:t>
            </a:r>
            <a:r>
              <a:rPr lang="en-US" sz="1600" b="1" dirty="0" err="1" smtClean="0">
                <a:solidFill>
                  <a:schemeClr val="bg1"/>
                </a:solidFill>
              </a:rPr>
              <a:t>Kappes</a:t>
            </a:r>
            <a:r>
              <a:rPr lang="en-US" sz="1400" b="1" dirty="0" smtClean="0">
                <a:solidFill>
                  <a:schemeClr val="bg1"/>
                </a:solidFill>
              </a:rPr>
              <a:t> et al 2010)</a:t>
            </a:r>
            <a:endParaRPr lang="en-US" sz="1400" b="1" dirty="0">
              <a:solidFill>
                <a:schemeClr val="bg1"/>
              </a:solidFill>
            </a:endParaRPr>
          </a:p>
        </p:txBody>
      </p:sp>
      <p:sp>
        <p:nvSpPr>
          <p:cNvPr id="30" name="TextBox 29"/>
          <p:cNvSpPr txBox="1"/>
          <p:nvPr/>
        </p:nvSpPr>
        <p:spPr>
          <a:xfrm>
            <a:off x="5354395" y="6151141"/>
            <a:ext cx="1876860" cy="369332"/>
          </a:xfrm>
          <a:prstGeom prst="rect">
            <a:avLst/>
          </a:prstGeom>
          <a:noFill/>
        </p:spPr>
        <p:txBody>
          <a:bodyPr wrap="none" rtlCol="0">
            <a:spAutoFit/>
          </a:bodyPr>
          <a:lstStyle/>
          <a:p>
            <a:r>
              <a:rPr lang="en-US" smtClean="0"/>
              <a:t>(Young et al 2009)</a:t>
            </a:r>
            <a:endParaRPr lang="en-US"/>
          </a:p>
        </p:txBody>
      </p:sp>
    </p:spTree>
    <p:extLst>
      <p:ext uri="{BB962C8B-B14F-4D97-AF65-F5344CB8AC3E}">
        <p14:creationId xmlns:p14="http://schemas.microsoft.com/office/powerpoint/2010/main" val="7496002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download.ams.birds.cornell.edu/api/v1/asset/25022371/medium"/>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7882" y="1127124"/>
            <a:ext cx="5143500" cy="36290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download.ams.birds.cornell.edu/api/v1/asset/24987681/medium"/>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9258" y="1127125"/>
            <a:ext cx="5143500" cy="36290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75961" y="3679634"/>
            <a:ext cx="3526650" cy="301270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481863" y="3571488"/>
            <a:ext cx="2489540" cy="3120854"/>
          </a:xfrm>
          <a:prstGeom prst="rect">
            <a:avLst/>
          </a:prstGeom>
        </p:spPr>
      </p:pic>
      <p:sp>
        <p:nvSpPr>
          <p:cNvPr id="3" name="TextBox 2"/>
          <p:cNvSpPr txBox="1"/>
          <p:nvPr/>
        </p:nvSpPr>
        <p:spPr>
          <a:xfrm>
            <a:off x="1504197" y="463826"/>
            <a:ext cx="3410870" cy="523220"/>
          </a:xfrm>
          <a:prstGeom prst="rect">
            <a:avLst/>
          </a:prstGeom>
          <a:noFill/>
        </p:spPr>
        <p:txBody>
          <a:bodyPr wrap="none" rtlCol="0">
            <a:spAutoFit/>
          </a:bodyPr>
          <a:lstStyle/>
          <a:p>
            <a:r>
              <a:rPr lang="en-US" sz="2800" smtClean="0"/>
              <a:t>Black-footed albatross</a:t>
            </a:r>
            <a:endParaRPr lang="en-US" sz="2800"/>
          </a:p>
        </p:txBody>
      </p:sp>
      <p:sp>
        <p:nvSpPr>
          <p:cNvPr id="11" name="TextBox 10"/>
          <p:cNvSpPr txBox="1"/>
          <p:nvPr/>
        </p:nvSpPr>
        <p:spPr>
          <a:xfrm>
            <a:off x="7388958" y="463826"/>
            <a:ext cx="2564100" cy="523220"/>
          </a:xfrm>
          <a:prstGeom prst="rect">
            <a:avLst/>
          </a:prstGeom>
          <a:noFill/>
        </p:spPr>
        <p:txBody>
          <a:bodyPr wrap="none" rtlCol="0">
            <a:spAutoFit/>
          </a:bodyPr>
          <a:lstStyle/>
          <a:p>
            <a:r>
              <a:rPr lang="en-US" sz="2800" dirty="0" smtClean="0"/>
              <a:t>Laysan albatross</a:t>
            </a:r>
            <a:endParaRPr lang="en-US" sz="2800" dirty="0"/>
          </a:p>
        </p:txBody>
      </p:sp>
    </p:spTree>
    <p:extLst>
      <p:ext uri="{BB962C8B-B14F-4D97-AF65-F5344CB8AC3E}">
        <p14:creationId xmlns:p14="http://schemas.microsoft.com/office/powerpoint/2010/main" val="15227318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37360" y="119777"/>
            <a:ext cx="8865660" cy="5842111"/>
          </a:xfrm>
          <a:prstGeom prst="rect">
            <a:avLst/>
          </a:prstGeom>
        </p:spPr>
      </p:pic>
      <p:sp>
        <p:nvSpPr>
          <p:cNvPr id="5" name="TextBox 4"/>
          <p:cNvSpPr txBox="1"/>
          <p:nvPr/>
        </p:nvSpPr>
        <p:spPr>
          <a:xfrm>
            <a:off x="7571232" y="5358384"/>
            <a:ext cx="2991332" cy="369332"/>
          </a:xfrm>
          <a:prstGeom prst="rect">
            <a:avLst/>
          </a:prstGeom>
          <a:noFill/>
        </p:spPr>
        <p:txBody>
          <a:bodyPr wrap="none" rtlCol="0">
            <a:spAutoFit/>
          </a:bodyPr>
          <a:lstStyle/>
          <a:p>
            <a:r>
              <a:rPr lang="en-US" dirty="0" smtClean="0"/>
              <a:t>(Hasegawa &amp; </a:t>
            </a:r>
            <a:r>
              <a:rPr lang="en-US" dirty="0" err="1" smtClean="0"/>
              <a:t>DeGrange</a:t>
            </a:r>
            <a:r>
              <a:rPr lang="en-US" dirty="0" smtClean="0"/>
              <a:t> 1982)</a:t>
            </a:r>
            <a:endParaRPr lang="en-US" dirty="0"/>
          </a:p>
        </p:txBody>
      </p:sp>
      <p:pic>
        <p:nvPicPr>
          <p:cNvPr id="6" name="Picture 5"/>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571232" y="-914200"/>
            <a:ext cx="4926675" cy="5533870"/>
          </a:xfrm>
          <a:prstGeom prst="rect">
            <a:avLst/>
          </a:prstGeom>
        </p:spPr>
      </p:pic>
      <p:pic>
        <p:nvPicPr>
          <p:cNvPr id="7" name="Picture 6" descr="D4951C2FA16F478D.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bwMode="auto">
          <a:xfrm>
            <a:off x="274320" y="119777"/>
            <a:ext cx="2246498" cy="3035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540706" y="457200"/>
            <a:ext cx="3294492" cy="523220"/>
          </a:xfrm>
          <a:prstGeom prst="rect">
            <a:avLst/>
          </a:prstGeom>
          <a:noFill/>
        </p:spPr>
        <p:txBody>
          <a:bodyPr wrap="none" rtlCol="0">
            <a:spAutoFit/>
          </a:bodyPr>
          <a:lstStyle/>
          <a:p>
            <a:r>
              <a:rPr lang="en-US" sz="2800" smtClean="0"/>
              <a:t>Short-tailed albatross</a:t>
            </a:r>
            <a:endParaRPr lang="en-US" sz="2800"/>
          </a:p>
        </p:txBody>
      </p:sp>
      <p:sp>
        <p:nvSpPr>
          <p:cNvPr id="9" name="Oval 8"/>
          <p:cNvSpPr/>
          <p:nvPr/>
        </p:nvSpPr>
        <p:spPr>
          <a:xfrm>
            <a:off x="4187952" y="4096512"/>
            <a:ext cx="256032" cy="219456"/>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346704" y="4224528"/>
            <a:ext cx="256032" cy="256032"/>
          </a:xfrm>
          <a:prstGeom prst="ellipse">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1795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DSC_0281"/>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38199" y="0"/>
            <a:ext cx="12624378" cy="6858000"/>
          </a:xfrm>
          <a:prstGeom prst="rect">
            <a:avLst/>
          </a:prstGeom>
          <a:noFill/>
          <a:ln w="9525">
            <a:noFill/>
            <a:miter lim="800000"/>
            <a:headEnd/>
            <a:tailEnd/>
          </a:ln>
        </p:spPr>
      </p:pic>
      <p:sp>
        <p:nvSpPr>
          <p:cNvPr id="5" name="TextBox 4"/>
          <p:cNvSpPr txBox="1"/>
          <p:nvPr/>
        </p:nvSpPr>
        <p:spPr>
          <a:xfrm>
            <a:off x="92765" y="223850"/>
            <a:ext cx="5910470" cy="584775"/>
          </a:xfrm>
          <a:prstGeom prst="rect">
            <a:avLst/>
          </a:prstGeom>
          <a:solidFill>
            <a:schemeClr val="bg1">
              <a:lumMod val="65000"/>
              <a:alpha val="73000"/>
            </a:schemeClr>
          </a:solidFill>
          <a:ln w="57150">
            <a:solidFill>
              <a:srgbClr val="AA7986"/>
            </a:solidFill>
          </a:ln>
        </p:spPr>
        <p:txBody>
          <a:bodyPr wrap="square" rtlCol="0">
            <a:spAutoFit/>
          </a:bodyPr>
          <a:lstStyle/>
          <a:p>
            <a:pPr algn="ctr"/>
            <a:r>
              <a:rPr lang="en-US" sz="3200" b="1" dirty="0" smtClean="0"/>
              <a:t>Short-tailed albatross</a:t>
            </a:r>
          </a:p>
        </p:txBody>
      </p:sp>
      <p:sp>
        <p:nvSpPr>
          <p:cNvPr id="2" name="TextBox 1"/>
          <p:cNvSpPr txBox="1"/>
          <p:nvPr/>
        </p:nvSpPr>
        <p:spPr>
          <a:xfrm>
            <a:off x="11419861" y="6511878"/>
            <a:ext cx="1066318" cy="246221"/>
          </a:xfrm>
          <a:prstGeom prst="rect">
            <a:avLst/>
          </a:prstGeom>
          <a:noFill/>
        </p:spPr>
        <p:txBody>
          <a:bodyPr wrap="none" rtlCol="0">
            <a:spAutoFit/>
          </a:bodyPr>
          <a:lstStyle/>
          <a:p>
            <a:r>
              <a:rPr lang="en-US" sz="1000" b="1" i="1" smtClean="0">
                <a:solidFill>
                  <a:schemeClr val="bg1"/>
                </a:solidFill>
              </a:rPr>
              <a:t>Photo: R</a:t>
            </a:r>
            <a:r>
              <a:rPr lang="en-US" sz="1000" b="1" i="1" dirty="0" smtClean="0">
                <a:solidFill>
                  <a:schemeClr val="bg1"/>
                </a:solidFill>
              </a:rPr>
              <a:t>. Suryan</a:t>
            </a:r>
            <a:endParaRPr lang="en-US" sz="1000" b="1" i="1" dirty="0">
              <a:solidFill>
                <a:schemeClr val="bg1"/>
              </a:solidFill>
            </a:endParaRPr>
          </a:p>
        </p:txBody>
      </p:sp>
      <p:pic>
        <p:nvPicPr>
          <p:cNvPr id="3" name="Picture 2"/>
          <p:cNvPicPr>
            <a:picLocks noChangeAspect="1"/>
          </p:cNvPicPr>
          <p:nvPr/>
        </p:nvPicPr>
        <p:blipFill>
          <a:blip r:embed="rId4"/>
          <a:stretch>
            <a:fillRect/>
          </a:stretch>
        </p:blipFill>
        <p:spPr>
          <a:xfrm>
            <a:off x="188257" y="3187318"/>
            <a:ext cx="5607425" cy="3324560"/>
          </a:xfrm>
          <a:prstGeom prst="rect">
            <a:avLst/>
          </a:prstGeom>
          <a:solidFill>
            <a:schemeClr val="bg1"/>
          </a:solidFill>
        </p:spPr>
      </p:pic>
    </p:spTree>
    <p:extLst>
      <p:ext uri="{BB962C8B-B14F-4D97-AF65-F5344CB8AC3E}">
        <p14:creationId xmlns:p14="http://schemas.microsoft.com/office/powerpoint/2010/main" val="18901260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5" descr="dead STAL's"/>
          <p:cNvPicPr>
            <a:picLocks noChangeAspect="1" noChangeArrowheads="1"/>
          </p:cNvPicPr>
          <p:nvPr/>
        </p:nvPicPr>
        <p:blipFill>
          <a:blip r:embed="rId3" cstate="print"/>
          <a:srcRect/>
          <a:stretch>
            <a:fillRect/>
          </a:stretch>
        </p:blipFill>
        <p:spPr bwMode="auto">
          <a:xfrm>
            <a:off x="3598700" y="0"/>
            <a:ext cx="7287857" cy="6858000"/>
          </a:xfrm>
          <a:prstGeom prst="rect">
            <a:avLst/>
          </a:prstGeom>
          <a:noFill/>
          <a:ln w="9525">
            <a:noFill/>
            <a:miter lim="800000"/>
            <a:headEnd/>
            <a:tailEnd/>
          </a:ln>
        </p:spPr>
      </p:pic>
      <p:sp>
        <p:nvSpPr>
          <p:cNvPr id="2" name="TextBox 1"/>
          <p:cNvSpPr txBox="1"/>
          <p:nvPr/>
        </p:nvSpPr>
        <p:spPr>
          <a:xfrm>
            <a:off x="1" y="96209"/>
            <a:ext cx="3598699" cy="1200329"/>
          </a:xfrm>
          <a:prstGeom prst="rect">
            <a:avLst/>
          </a:prstGeom>
          <a:noFill/>
        </p:spPr>
        <p:txBody>
          <a:bodyPr wrap="square" rtlCol="0">
            <a:spAutoFit/>
          </a:bodyPr>
          <a:lstStyle/>
          <a:p>
            <a:pPr algn="r"/>
            <a:r>
              <a:rPr lang="en-US" sz="3600" dirty="0" smtClean="0"/>
              <a:t>Torishima, Japan</a:t>
            </a:r>
            <a:endParaRPr lang="en-US" sz="3600" dirty="0"/>
          </a:p>
          <a:p>
            <a:pPr algn="r"/>
            <a:r>
              <a:rPr lang="en-US" sz="3600" i="1" dirty="0" smtClean="0"/>
              <a:t>Late 1800’s</a:t>
            </a:r>
            <a:endParaRPr lang="en-US" sz="3600" i="1" dirty="0"/>
          </a:p>
        </p:txBody>
      </p:sp>
      <p:sp>
        <p:nvSpPr>
          <p:cNvPr id="3" name="TextBox 2"/>
          <p:cNvSpPr txBox="1"/>
          <p:nvPr/>
        </p:nvSpPr>
        <p:spPr>
          <a:xfrm>
            <a:off x="76567" y="2759321"/>
            <a:ext cx="3522133" cy="2246769"/>
          </a:xfrm>
          <a:prstGeom prst="rect">
            <a:avLst/>
          </a:prstGeom>
          <a:noFill/>
        </p:spPr>
        <p:txBody>
          <a:bodyPr wrap="square" rtlCol="0">
            <a:spAutoFit/>
          </a:bodyPr>
          <a:lstStyle/>
          <a:p>
            <a:pPr algn="ctr"/>
            <a:r>
              <a:rPr lang="en-US" sz="2800" dirty="0" smtClean="0"/>
              <a:t>By 1902, the weight of the feathers harvested is estimated to have come from </a:t>
            </a:r>
          </a:p>
          <a:p>
            <a:pPr algn="ctr"/>
            <a:r>
              <a:rPr lang="en-US" sz="2800" dirty="0" smtClean="0"/>
              <a:t>5 million birds</a:t>
            </a:r>
            <a:endParaRPr lang="en-US" sz="2800" dirty="0"/>
          </a:p>
        </p:txBody>
      </p:sp>
      <p:pic>
        <p:nvPicPr>
          <p:cNvPr id="5" name="Picture 2" descr="D:\NEW_from_Rob\Photos\Albatrosses\STAL\IMG_0625.JP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9762" b="95952" l="4296" r="95943"/>
                    </a14:imgEffect>
                  </a14:imgLayer>
                </a14:imgProps>
              </a:ext>
              <a:ext uri="{28A0092B-C50C-407E-A947-70E740481C1C}">
                <a14:useLocalDpi xmlns:a14="http://schemas.microsoft.com/office/drawing/2010/main"/>
              </a:ext>
            </a:extLst>
          </a:blip>
          <a:srcRect/>
          <a:stretch/>
        </p:blipFill>
        <p:spPr bwMode="auto">
          <a:xfrm>
            <a:off x="-181742" y="4806645"/>
            <a:ext cx="5088618" cy="2350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8" name="Group 7"/>
          <p:cNvGrpSpPr/>
          <p:nvPr/>
        </p:nvGrpSpPr>
        <p:grpSpPr>
          <a:xfrm>
            <a:off x="9051235" y="942169"/>
            <a:ext cx="2822713" cy="3864476"/>
            <a:chOff x="9051235" y="942169"/>
            <a:chExt cx="2822713" cy="3864476"/>
          </a:xfrm>
        </p:grpSpPr>
        <p:pic>
          <p:nvPicPr>
            <p:cNvPr id="6" name="Picture 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219604" y="942169"/>
              <a:ext cx="2333087" cy="2924727"/>
            </a:xfrm>
            <a:prstGeom prst="rect">
              <a:avLst/>
            </a:prstGeom>
          </p:spPr>
        </p:pic>
        <p:sp>
          <p:nvSpPr>
            <p:cNvPr id="7" name="TextBox 6"/>
            <p:cNvSpPr txBox="1"/>
            <p:nvPr/>
          </p:nvSpPr>
          <p:spPr>
            <a:xfrm>
              <a:off x="9051235" y="3883315"/>
              <a:ext cx="2822713" cy="923330"/>
            </a:xfrm>
            <a:prstGeom prst="rect">
              <a:avLst/>
            </a:prstGeom>
            <a:solidFill>
              <a:schemeClr val="bg2"/>
            </a:solidFill>
          </p:spPr>
          <p:txBody>
            <a:bodyPr wrap="square" rtlCol="0">
              <a:spAutoFit/>
            </a:bodyPr>
            <a:lstStyle/>
            <a:p>
              <a:r>
                <a:rPr lang="en-US" dirty="0" smtClean="0"/>
                <a:t>From 1902-1922, feather hunters reduced the </a:t>
              </a:r>
              <a:r>
                <a:rPr lang="en-US" smtClean="0"/>
                <a:t>Laysan population to ~18,000 pairs </a:t>
              </a:r>
              <a:endParaRPr lang="en-US" dirty="0"/>
            </a:p>
          </p:txBody>
        </p:sp>
      </p:grpSp>
      <p:sp>
        <p:nvSpPr>
          <p:cNvPr id="9" name="Rectangle 8"/>
          <p:cNvSpPr/>
          <p:nvPr/>
        </p:nvSpPr>
        <p:spPr>
          <a:xfrm>
            <a:off x="1184190" y="1988425"/>
            <a:ext cx="1342034" cy="369332"/>
          </a:xfrm>
          <a:prstGeom prst="rect">
            <a:avLst/>
          </a:prstGeom>
        </p:spPr>
        <p:txBody>
          <a:bodyPr wrap="none">
            <a:spAutoFit/>
          </a:bodyPr>
          <a:lstStyle/>
          <a:p>
            <a:r>
              <a:rPr lang="en-US" dirty="0">
                <a:latin typeface="Calibri" charset="0"/>
              </a:rPr>
              <a:t>1887 – 1933</a:t>
            </a:r>
            <a:endParaRPr lang="en-US" dirty="0"/>
          </a:p>
        </p:txBody>
      </p:sp>
      <p:sp>
        <p:nvSpPr>
          <p:cNvPr id="10" name="TextBox 9"/>
          <p:cNvSpPr txBox="1"/>
          <p:nvPr/>
        </p:nvSpPr>
        <p:spPr>
          <a:xfrm>
            <a:off x="314816" y="1713627"/>
            <a:ext cx="3074368" cy="369332"/>
          </a:xfrm>
          <a:prstGeom prst="rect">
            <a:avLst/>
          </a:prstGeom>
          <a:noFill/>
        </p:spPr>
        <p:txBody>
          <a:bodyPr wrap="none" rtlCol="0">
            <a:spAutoFit/>
          </a:bodyPr>
          <a:lstStyle/>
          <a:p>
            <a:r>
              <a:rPr lang="en-US" smtClean="0"/>
              <a:t>Commercial feather harvesting</a:t>
            </a:r>
            <a:endParaRPr lang="en-US"/>
          </a:p>
        </p:txBody>
      </p:sp>
    </p:spTree>
    <p:extLst>
      <p:ext uri="{BB962C8B-B14F-4D97-AF65-F5344CB8AC3E}">
        <p14:creationId xmlns:p14="http://schemas.microsoft.com/office/powerpoint/2010/main" val="80679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a:graphicFrameLocks/>
          </p:cNvGraphicFramePr>
          <p:nvPr>
            <p:extLst/>
          </p:nvPr>
        </p:nvGraphicFramePr>
        <p:xfrm>
          <a:off x="1717964" y="233855"/>
          <a:ext cx="8021965" cy="6390290"/>
        </p:xfrm>
        <a:graphic>
          <a:graphicData uri="http://schemas.openxmlformats.org/drawingml/2006/chart">
            <c:chart xmlns:c="http://schemas.openxmlformats.org/drawingml/2006/chart" xmlns:r="http://schemas.openxmlformats.org/officeDocument/2006/relationships" r:id="rId3"/>
          </a:graphicData>
        </a:graphic>
      </p:graphicFrame>
      <p:sp>
        <p:nvSpPr>
          <p:cNvPr id="43010" name="Rectangle 2"/>
          <p:cNvSpPr>
            <a:spLocks noGrp="1" noChangeArrowheads="1"/>
          </p:cNvSpPr>
          <p:nvPr>
            <p:ph type="title"/>
          </p:nvPr>
        </p:nvSpPr>
        <p:spPr>
          <a:xfrm>
            <a:off x="0" y="304800"/>
            <a:ext cx="12192000" cy="1143000"/>
          </a:xfrm>
        </p:spPr>
        <p:txBody>
          <a:bodyPr>
            <a:normAutofit fontScale="90000"/>
          </a:bodyPr>
          <a:lstStyle/>
          <a:p>
            <a:pPr algn="ctr"/>
            <a:r>
              <a:rPr lang="en-US" sz="4000" b="1" dirty="0"/>
              <a:t>Short-tailed Albatross Population on </a:t>
            </a:r>
            <a:r>
              <a:rPr lang="en-US" sz="4000" b="1" dirty="0" smtClean="0"/>
              <a:t/>
            </a:r>
            <a:br>
              <a:rPr lang="en-US" sz="4000" b="1" dirty="0" smtClean="0"/>
            </a:br>
            <a:r>
              <a:rPr lang="en-US" sz="4000" b="1" dirty="0" smtClean="0"/>
              <a:t>Torishima</a:t>
            </a:r>
            <a:r>
              <a:rPr lang="en-US" sz="4000" b="1" dirty="0"/>
              <a:t>, Japan</a:t>
            </a:r>
          </a:p>
        </p:txBody>
      </p:sp>
      <p:sp>
        <p:nvSpPr>
          <p:cNvPr id="324" name="TextBox 2"/>
          <p:cNvSpPr txBox="1">
            <a:spLocks noChangeArrowheads="1"/>
          </p:cNvSpPr>
          <p:nvPr/>
        </p:nvSpPr>
        <p:spPr bwMode="auto">
          <a:xfrm>
            <a:off x="9881441" y="4148925"/>
            <a:ext cx="2169047"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dirty="0" smtClean="0">
                <a:cs typeface="Arial" panose="020B0604020202020204" pitchFamily="34" charset="0"/>
              </a:rPr>
              <a:t>Current estimate: ~5,000 </a:t>
            </a:r>
            <a:r>
              <a:rPr lang="en-US" altLang="en-US" dirty="0">
                <a:cs typeface="Arial" panose="020B0604020202020204" pitchFamily="34" charset="0"/>
              </a:rPr>
              <a:t>birds total</a:t>
            </a:r>
          </a:p>
        </p:txBody>
      </p:sp>
      <p:sp>
        <p:nvSpPr>
          <p:cNvPr id="3" name="TextBox 2"/>
          <p:cNvSpPr txBox="1"/>
          <p:nvPr/>
        </p:nvSpPr>
        <p:spPr>
          <a:xfrm>
            <a:off x="4114799" y="5256920"/>
            <a:ext cx="2466109" cy="461665"/>
          </a:xfrm>
          <a:prstGeom prst="rect">
            <a:avLst/>
          </a:prstGeom>
          <a:noFill/>
        </p:spPr>
        <p:txBody>
          <a:bodyPr wrap="square" rtlCol="0">
            <a:spAutoFit/>
          </a:bodyPr>
          <a:lstStyle/>
          <a:p>
            <a:pPr algn="ctr"/>
            <a:r>
              <a:rPr lang="en-US" sz="2400" dirty="0" smtClean="0"/>
              <a:t>25 birds in 1954</a:t>
            </a:r>
            <a:endParaRPr lang="en-US" sz="2400" dirty="0"/>
          </a:p>
        </p:txBody>
      </p:sp>
      <p:pic>
        <p:nvPicPr>
          <p:cNvPr id="7" name="Picture 6"/>
          <p:cNvPicPr>
            <a:picLocks noChangeAspect="1"/>
          </p:cNvPicPr>
          <p:nvPr/>
        </p:nvPicPr>
        <p:blipFill>
          <a:blip r:embed="rId4" cstate="screen">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8203202" y="-1209208"/>
            <a:ext cx="4926675" cy="5533870"/>
          </a:xfrm>
          <a:prstGeom prst="rect">
            <a:avLst/>
          </a:prstGeom>
        </p:spPr>
      </p:pic>
      <p:sp>
        <p:nvSpPr>
          <p:cNvPr id="4" name="TextBox 3"/>
          <p:cNvSpPr txBox="1"/>
          <p:nvPr/>
        </p:nvSpPr>
        <p:spPr>
          <a:xfrm>
            <a:off x="3680545" y="1644200"/>
            <a:ext cx="5800726" cy="2308324"/>
          </a:xfrm>
          <a:prstGeom prst="rect">
            <a:avLst/>
          </a:prstGeom>
          <a:solidFill>
            <a:schemeClr val="tx1"/>
          </a:solidFill>
        </p:spPr>
        <p:txBody>
          <a:bodyPr wrap="square" rtlCol="0">
            <a:spAutoFit/>
          </a:bodyPr>
          <a:lstStyle/>
          <a:p>
            <a:pPr algn="ctr"/>
            <a:r>
              <a:rPr lang="en-US" sz="3600" dirty="0" smtClean="0">
                <a:solidFill>
                  <a:schemeClr val="bg1"/>
                </a:solidFill>
              </a:rPr>
              <a:t>What would the North Pacific be like today </a:t>
            </a:r>
          </a:p>
          <a:p>
            <a:pPr algn="ctr"/>
            <a:r>
              <a:rPr lang="en-US" sz="3600" dirty="0" smtClean="0">
                <a:solidFill>
                  <a:schemeClr val="bg1"/>
                </a:solidFill>
              </a:rPr>
              <a:t>if there were &gt;1 million </a:t>
            </a:r>
          </a:p>
          <a:p>
            <a:pPr algn="ctr"/>
            <a:r>
              <a:rPr lang="en-US" sz="3600" dirty="0" smtClean="0">
                <a:solidFill>
                  <a:schemeClr val="bg1"/>
                </a:solidFill>
              </a:rPr>
              <a:t>Short-tailed albatross?</a:t>
            </a:r>
            <a:endParaRPr lang="en-US" sz="3600" dirty="0">
              <a:solidFill>
                <a:schemeClr val="bg1"/>
              </a:solidFill>
            </a:endParaRPr>
          </a:p>
        </p:txBody>
      </p:sp>
    </p:spTree>
    <p:extLst>
      <p:ext uri="{BB962C8B-B14F-4D97-AF65-F5344CB8AC3E}">
        <p14:creationId xmlns:p14="http://schemas.microsoft.com/office/powerpoint/2010/main" val="49306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85800" y="247993"/>
            <a:ext cx="7643654" cy="4309720"/>
          </a:xfrm>
          <a:prstGeom prst="rect">
            <a:avLst/>
          </a:prstGeom>
        </p:spPr>
      </p:pic>
      <p:grpSp>
        <p:nvGrpSpPr>
          <p:cNvPr id="10" name="Group 9"/>
          <p:cNvGrpSpPr/>
          <p:nvPr/>
        </p:nvGrpSpPr>
        <p:grpSpPr>
          <a:xfrm>
            <a:off x="1714499" y="4857751"/>
            <a:ext cx="8753984" cy="646331"/>
            <a:chOff x="1471612" y="5429251"/>
            <a:chExt cx="8753984" cy="646331"/>
          </a:xfrm>
        </p:grpSpPr>
        <p:sp>
          <p:nvSpPr>
            <p:cNvPr id="5" name="TextBox 4"/>
            <p:cNvSpPr txBox="1"/>
            <p:nvPr/>
          </p:nvSpPr>
          <p:spPr>
            <a:xfrm>
              <a:off x="1471612" y="5429251"/>
              <a:ext cx="838371" cy="646331"/>
            </a:xfrm>
            <a:prstGeom prst="rect">
              <a:avLst/>
            </a:prstGeom>
            <a:noFill/>
          </p:spPr>
          <p:txBody>
            <a:bodyPr wrap="none" rtlCol="0">
              <a:spAutoFit/>
            </a:bodyPr>
            <a:lstStyle/>
            <a:p>
              <a:r>
                <a:rPr lang="en-US" sz="3600" dirty="0" smtClean="0"/>
                <a:t>Shy</a:t>
              </a:r>
              <a:endParaRPr lang="en-US" sz="3600" dirty="0"/>
            </a:p>
          </p:txBody>
        </p:sp>
        <p:sp>
          <p:nvSpPr>
            <p:cNvPr id="6" name="TextBox 5"/>
            <p:cNvSpPr txBox="1"/>
            <p:nvPr/>
          </p:nvSpPr>
          <p:spPr>
            <a:xfrm>
              <a:off x="9197751" y="5429251"/>
              <a:ext cx="1027845" cy="646331"/>
            </a:xfrm>
            <a:prstGeom prst="rect">
              <a:avLst/>
            </a:prstGeom>
            <a:noFill/>
          </p:spPr>
          <p:txBody>
            <a:bodyPr wrap="none" rtlCol="0">
              <a:spAutoFit/>
            </a:bodyPr>
            <a:lstStyle/>
            <a:p>
              <a:r>
                <a:rPr lang="en-US" sz="3600" smtClean="0"/>
                <a:t>Bold</a:t>
              </a:r>
              <a:endParaRPr lang="en-US" sz="3600"/>
            </a:p>
          </p:txBody>
        </p:sp>
        <p:cxnSp>
          <p:nvCxnSpPr>
            <p:cNvPr id="9" name="Straight Connector 8"/>
            <p:cNvCxnSpPr/>
            <p:nvPr/>
          </p:nvCxnSpPr>
          <p:spPr>
            <a:xfrm>
              <a:off x="2457450" y="5743575"/>
              <a:ext cx="6586538" cy="14288"/>
            </a:xfrm>
            <a:prstGeom prst="line">
              <a:avLst/>
            </a:prstGeom>
            <a:ln w="76200"/>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230249" y="6441141"/>
            <a:ext cx="5196231" cy="369332"/>
          </a:xfrm>
          <a:prstGeom prst="rect">
            <a:avLst/>
          </a:prstGeom>
        </p:spPr>
        <p:txBody>
          <a:bodyPr wrap="none">
            <a:spAutoFit/>
          </a:bodyPr>
          <a:lstStyle/>
          <a:p>
            <a:r>
              <a:rPr lang="en-US" dirty="0"/>
              <a:t>https://</a:t>
            </a:r>
            <a:r>
              <a:rPr lang="en-US" dirty="0" err="1"/>
              <a:t>sihlab.wordpress.com</a:t>
            </a:r>
            <a:r>
              <a:rPr lang="en-US" dirty="0"/>
              <a:t>/behavioral-syndromes/</a:t>
            </a:r>
          </a:p>
        </p:txBody>
      </p:sp>
    </p:spTree>
    <p:extLst>
      <p:ext uri="{BB962C8B-B14F-4D97-AF65-F5344CB8AC3E}">
        <p14:creationId xmlns:p14="http://schemas.microsoft.com/office/powerpoint/2010/main" val="14996869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263029" y="1600445"/>
            <a:ext cx="4508566" cy="5045520"/>
          </a:xfrm>
          <a:prstGeom prst="rect">
            <a:avLst/>
          </a:prstGeom>
        </p:spPr>
      </p:pic>
      <p:pic>
        <p:nvPicPr>
          <p:cNvPr id="3" name="Picture 2"/>
          <p:cNvPicPr>
            <a:picLocks noChangeAspect="1"/>
          </p:cNvPicPr>
          <p:nvPr/>
        </p:nvPicPr>
        <p:blipFill>
          <a:blip r:embed="rId4"/>
          <a:stretch>
            <a:fillRect/>
          </a:stretch>
        </p:blipFill>
        <p:spPr>
          <a:xfrm>
            <a:off x="242956" y="201543"/>
            <a:ext cx="6040147" cy="2024822"/>
          </a:xfrm>
          <a:prstGeom prst="rect">
            <a:avLst/>
          </a:prstGeom>
        </p:spPr>
      </p:pic>
      <p:sp>
        <p:nvSpPr>
          <p:cNvPr id="10" name="TextBox 9"/>
          <p:cNvSpPr txBox="1"/>
          <p:nvPr/>
        </p:nvSpPr>
        <p:spPr>
          <a:xfrm>
            <a:off x="130135" y="2228228"/>
            <a:ext cx="3046155" cy="369332"/>
          </a:xfrm>
          <a:prstGeom prst="rect">
            <a:avLst/>
          </a:prstGeom>
          <a:noFill/>
        </p:spPr>
        <p:txBody>
          <a:bodyPr wrap="none" rtlCol="0">
            <a:spAutoFit/>
          </a:bodyPr>
          <a:lstStyle/>
          <a:p>
            <a:r>
              <a:rPr lang="en-US" i="1" dirty="0"/>
              <a:t>A</a:t>
            </a:r>
            <a:r>
              <a:rPr lang="en-US" i="1" dirty="0" smtClean="0"/>
              <a:t>llowable take by </a:t>
            </a:r>
            <a:r>
              <a:rPr lang="en-US" i="1" smtClean="0"/>
              <a:t>US fisheries:</a:t>
            </a:r>
            <a:endParaRPr lang="en-US" i="1"/>
          </a:p>
        </p:txBody>
      </p:sp>
      <p:sp>
        <p:nvSpPr>
          <p:cNvPr id="11" name="Rectangle 10"/>
          <p:cNvSpPr/>
          <p:nvPr/>
        </p:nvSpPr>
        <p:spPr>
          <a:xfrm>
            <a:off x="242955" y="2596638"/>
            <a:ext cx="3020073" cy="2086725"/>
          </a:xfrm>
          <a:prstGeom prst="rect">
            <a:avLst/>
          </a:prstGeom>
        </p:spPr>
        <p:txBody>
          <a:bodyPr wrap="square">
            <a:spAutoFit/>
          </a:bodyPr>
          <a:lstStyle/>
          <a:p>
            <a:pPr lvl="1">
              <a:lnSpc>
                <a:spcPct val="90000"/>
              </a:lnSpc>
              <a:defRPr/>
            </a:pPr>
            <a:endParaRPr lang="en-US" altLang="en-US" sz="1600" dirty="0">
              <a:ea typeface="ＭＳ Ｐゴシック" pitchFamily="34" charset="-128"/>
            </a:endParaRPr>
          </a:p>
          <a:p>
            <a:pPr>
              <a:lnSpc>
                <a:spcPct val="90000"/>
              </a:lnSpc>
              <a:buNone/>
              <a:defRPr/>
            </a:pPr>
            <a:endParaRPr lang="en-US" altLang="en-US" sz="1600" b="1" dirty="0">
              <a:ea typeface="ＭＳ Ｐゴシック" pitchFamily="34" charset="-128"/>
            </a:endParaRPr>
          </a:p>
          <a:p>
            <a:pPr>
              <a:lnSpc>
                <a:spcPct val="90000"/>
              </a:lnSpc>
              <a:buNone/>
              <a:defRPr/>
            </a:pPr>
            <a:r>
              <a:rPr lang="en-US" altLang="en-US" sz="1600" b="1" dirty="0" smtClean="0">
                <a:ea typeface="ＭＳ Ｐゴシック" pitchFamily="34" charset="-128"/>
              </a:rPr>
              <a:t>New </a:t>
            </a:r>
            <a:r>
              <a:rPr lang="en-US" altLang="en-US" sz="1600" b="1" dirty="0">
                <a:ea typeface="ＭＳ Ｐゴシック" pitchFamily="34" charset="-128"/>
              </a:rPr>
              <a:t>2015 </a:t>
            </a:r>
            <a:r>
              <a:rPr lang="en-US" altLang="en-US" sz="1600" b="1" dirty="0" smtClean="0">
                <a:ea typeface="ＭＳ Ｐゴシック" pitchFamily="34" charset="-128"/>
              </a:rPr>
              <a:t>Biological Opinion:</a:t>
            </a:r>
            <a:endParaRPr lang="en-US" altLang="en-US" sz="1600" dirty="0">
              <a:ea typeface="ＭＳ Ｐゴシック" pitchFamily="34" charset="-128"/>
            </a:endParaRPr>
          </a:p>
          <a:p>
            <a:pPr lvl="1">
              <a:lnSpc>
                <a:spcPct val="90000"/>
              </a:lnSpc>
              <a:defRPr/>
            </a:pPr>
            <a:r>
              <a:rPr lang="en-US" altLang="en-US" sz="1600" dirty="0">
                <a:ea typeface="ＭＳ Ｐゴシック" pitchFamily="34" charset="-128"/>
              </a:rPr>
              <a:t>Combined take limit for Longline &amp; </a:t>
            </a:r>
            <a:r>
              <a:rPr lang="en-US" altLang="en-US" sz="1600" dirty="0" smtClean="0">
                <a:ea typeface="ＭＳ Ｐゴシック" pitchFamily="34" charset="-128"/>
              </a:rPr>
              <a:t>Trawl</a:t>
            </a:r>
          </a:p>
          <a:p>
            <a:pPr lvl="1">
              <a:lnSpc>
                <a:spcPct val="90000"/>
              </a:lnSpc>
              <a:defRPr/>
            </a:pPr>
            <a:r>
              <a:rPr lang="en-US" altLang="en-US" sz="1600" dirty="0">
                <a:ea typeface="ＭＳ Ｐゴシック" pitchFamily="34" charset="-128"/>
              </a:rPr>
              <a:t>6 birds / 2 </a:t>
            </a:r>
            <a:r>
              <a:rPr lang="en-US" altLang="en-US" sz="1600" dirty="0" smtClean="0">
                <a:ea typeface="ＭＳ Ｐゴシック" pitchFamily="34" charset="-128"/>
              </a:rPr>
              <a:t>years</a:t>
            </a:r>
          </a:p>
          <a:p>
            <a:pPr lvl="1">
              <a:lnSpc>
                <a:spcPct val="90000"/>
              </a:lnSpc>
              <a:defRPr/>
            </a:pPr>
            <a:endParaRPr lang="en-US" altLang="en-US" sz="1600" dirty="0">
              <a:ea typeface="ＭＳ Ｐゴシック" pitchFamily="34" charset="-128"/>
            </a:endParaRPr>
          </a:p>
          <a:p>
            <a:pPr lvl="1">
              <a:lnSpc>
                <a:spcPct val="90000"/>
              </a:lnSpc>
              <a:defRPr/>
            </a:pPr>
            <a:r>
              <a:rPr lang="en-US" altLang="en-US" sz="1600" dirty="0">
                <a:ea typeface="ＭＳ Ｐゴシック" pitchFamily="34" charset="-128"/>
              </a:rPr>
              <a:t>Floating 2-year period starts January 1, 2016</a:t>
            </a:r>
          </a:p>
        </p:txBody>
      </p:sp>
      <p:grpSp>
        <p:nvGrpSpPr>
          <p:cNvPr id="13" name="Group 12"/>
          <p:cNvGrpSpPr/>
          <p:nvPr/>
        </p:nvGrpSpPr>
        <p:grpSpPr>
          <a:xfrm>
            <a:off x="7319837" y="0"/>
            <a:ext cx="4629348" cy="6373878"/>
            <a:chOff x="7319837" y="0"/>
            <a:chExt cx="4629348" cy="6373878"/>
          </a:xfrm>
        </p:grpSpPr>
        <p:grpSp>
          <p:nvGrpSpPr>
            <p:cNvPr id="12" name="Group 11"/>
            <p:cNvGrpSpPr/>
            <p:nvPr/>
          </p:nvGrpSpPr>
          <p:grpSpPr>
            <a:xfrm>
              <a:off x="7319837" y="0"/>
              <a:ext cx="4470634" cy="6373878"/>
              <a:chOff x="8108187" y="16877"/>
              <a:chExt cx="4470634" cy="6373878"/>
            </a:xfrm>
          </p:grpSpPr>
          <p:pic>
            <p:nvPicPr>
              <p:cNvPr id="5" name="Picture 4"/>
              <p:cNvPicPr>
                <a:picLocks noChangeAspect="1"/>
              </p:cNvPicPr>
              <p:nvPr/>
            </p:nvPicPr>
            <p:blipFill>
              <a:blip r:embed="rId5"/>
              <a:stretch>
                <a:fillRect/>
              </a:stretch>
            </p:blipFill>
            <p:spPr>
              <a:xfrm>
                <a:off x="8610502" y="576304"/>
                <a:ext cx="3968319" cy="5814451"/>
              </a:xfrm>
              <a:prstGeom prst="rect">
                <a:avLst/>
              </a:prstGeom>
            </p:spPr>
          </p:pic>
          <p:sp>
            <p:nvSpPr>
              <p:cNvPr id="8" name="TextBox 7"/>
              <p:cNvSpPr txBox="1"/>
              <p:nvPr/>
            </p:nvSpPr>
            <p:spPr>
              <a:xfrm>
                <a:off x="8108187" y="16877"/>
                <a:ext cx="3295133" cy="369332"/>
              </a:xfrm>
              <a:prstGeom prst="rect">
                <a:avLst/>
              </a:prstGeom>
              <a:noFill/>
            </p:spPr>
            <p:txBody>
              <a:bodyPr wrap="none" rtlCol="0">
                <a:spAutoFit/>
              </a:bodyPr>
              <a:lstStyle/>
              <a:p>
                <a:r>
                  <a:rPr lang="en-US" dirty="0" smtClean="0"/>
                  <a:t>Actions to aid </a:t>
                </a:r>
                <a:r>
                  <a:rPr lang="en-US" smtClean="0"/>
                  <a:t>in species recovery</a:t>
                </a:r>
                <a:endParaRPr lang="en-US"/>
              </a:p>
            </p:txBody>
          </p:sp>
        </p:grpSp>
        <p:sp>
          <p:nvSpPr>
            <p:cNvPr id="6" name="Oval 5"/>
            <p:cNvSpPr/>
            <p:nvPr/>
          </p:nvSpPr>
          <p:spPr>
            <a:xfrm>
              <a:off x="7406576" y="1446196"/>
              <a:ext cx="4542609" cy="116619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406576" y="2484958"/>
              <a:ext cx="4542609" cy="85783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4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2" name="Text Box 6"/>
          <p:cNvSpPr txBox="1">
            <a:spLocks noChangeArrowheads="1"/>
          </p:cNvSpPr>
          <p:nvPr/>
        </p:nvSpPr>
        <p:spPr bwMode="auto">
          <a:xfrm>
            <a:off x="4827588" y="6705600"/>
            <a:ext cx="676788" cy="215444"/>
          </a:xfrm>
          <a:prstGeom prst="rect">
            <a:avLst/>
          </a:prstGeom>
          <a:noFill/>
          <a:ln w="9525">
            <a:noFill/>
            <a:miter lim="800000"/>
            <a:headEnd/>
            <a:tailEnd/>
          </a:ln>
        </p:spPr>
        <p:txBody>
          <a:bodyPr wrap="none">
            <a:spAutoFit/>
          </a:bodyPr>
          <a:lstStyle/>
          <a:p>
            <a:r>
              <a:rPr lang="en-US" sz="800">
                <a:solidFill>
                  <a:schemeClr val="bg1"/>
                </a:solidFill>
              </a:rPr>
              <a:t>Paul Sievert</a:t>
            </a:r>
          </a:p>
        </p:txBody>
      </p:sp>
      <p:sp>
        <p:nvSpPr>
          <p:cNvPr id="86025" name="Text Box 9"/>
          <p:cNvSpPr txBox="1">
            <a:spLocks noChangeArrowheads="1"/>
          </p:cNvSpPr>
          <p:nvPr/>
        </p:nvSpPr>
        <p:spPr bwMode="auto">
          <a:xfrm>
            <a:off x="9866314" y="6705600"/>
            <a:ext cx="732893" cy="215444"/>
          </a:xfrm>
          <a:prstGeom prst="rect">
            <a:avLst/>
          </a:prstGeom>
          <a:noFill/>
          <a:ln w="9525">
            <a:noFill/>
            <a:miter lim="800000"/>
            <a:headEnd/>
            <a:tailEnd/>
          </a:ln>
        </p:spPr>
        <p:txBody>
          <a:bodyPr wrap="none">
            <a:spAutoFit/>
          </a:bodyPr>
          <a:lstStyle/>
          <a:p>
            <a:r>
              <a:rPr lang="en-US" sz="800">
                <a:solidFill>
                  <a:schemeClr val="bg1"/>
                </a:solidFill>
              </a:rPr>
              <a:t>Kiyoaki Ozaki</a:t>
            </a:r>
          </a:p>
        </p:txBody>
      </p:sp>
      <p:pic>
        <p:nvPicPr>
          <p:cNvPr id="86028" name="Picture 12" descr="STAL_Japan_Translocation_map"/>
          <p:cNvPicPr>
            <a:picLocks noChangeAspect="1" noChangeArrowheads="1"/>
          </p:cNvPicPr>
          <p:nvPr/>
        </p:nvPicPr>
        <p:blipFill>
          <a:blip r:embed="rId3" cstate="print"/>
          <a:srcRect/>
          <a:stretch>
            <a:fillRect/>
          </a:stretch>
        </p:blipFill>
        <p:spPr bwMode="auto">
          <a:xfrm>
            <a:off x="2098675" y="699562"/>
            <a:ext cx="7767639" cy="6013977"/>
          </a:xfrm>
          <a:prstGeom prst="rect">
            <a:avLst/>
          </a:prstGeom>
          <a:noFill/>
          <a:ln w="9525">
            <a:noFill/>
            <a:miter lim="800000"/>
            <a:headEnd/>
            <a:tailEnd/>
          </a:ln>
        </p:spPr>
      </p:pic>
      <p:sp>
        <p:nvSpPr>
          <p:cNvPr id="86029" name="Line 13"/>
          <p:cNvSpPr>
            <a:spLocks noChangeShapeType="1"/>
          </p:cNvSpPr>
          <p:nvPr/>
        </p:nvSpPr>
        <p:spPr bwMode="auto">
          <a:xfrm>
            <a:off x="6267449" y="4432300"/>
            <a:ext cx="295113" cy="393484"/>
          </a:xfrm>
          <a:prstGeom prst="line">
            <a:avLst/>
          </a:prstGeom>
          <a:noFill/>
          <a:ln w="19050">
            <a:solidFill>
              <a:srgbClr val="FF0000"/>
            </a:solidFill>
            <a:round/>
            <a:headEnd/>
            <a:tailEnd type="triangle" w="med" len="med"/>
          </a:ln>
        </p:spPr>
        <p:txBody>
          <a:bodyPr/>
          <a:lstStyle/>
          <a:p>
            <a:endParaRPr lang="en-US"/>
          </a:p>
        </p:txBody>
      </p:sp>
      <p:sp>
        <p:nvSpPr>
          <p:cNvPr id="86030" name="Text Box 14"/>
          <p:cNvSpPr txBox="1">
            <a:spLocks noChangeArrowheads="1"/>
          </p:cNvSpPr>
          <p:nvPr/>
        </p:nvSpPr>
        <p:spPr bwMode="auto">
          <a:xfrm>
            <a:off x="6415005" y="4156990"/>
            <a:ext cx="1274283" cy="461665"/>
          </a:xfrm>
          <a:prstGeom prst="rect">
            <a:avLst/>
          </a:prstGeom>
          <a:noFill/>
          <a:ln w="9525">
            <a:noFill/>
            <a:miter lim="800000"/>
            <a:headEnd/>
            <a:tailEnd/>
          </a:ln>
        </p:spPr>
        <p:txBody>
          <a:bodyPr wrap="square">
            <a:spAutoFit/>
          </a:bodyPr>
          <a:lstStyle/>
          <a:p>
            <a:r>
              <a:rPr lang="en-US" sz="2400" b="1">
                <a:solidFill>
                  <a:srgbClr val="FF0000"/>
                </a:solidFill>
              </a:rPr>
              <a:t>350 km</a:t>
            </a:r>
          </a:p>
        </p:txBody>
      </p:sp>
      <p:sp>
        <p:nvSpPr>
          <p:cNvPr id="2" name="TextBox 1"/>
          <p:cNvSpPr txBox="1"/>
          <p:nvPr/>
        </p:nvSpPr>
        <p:spPr>
          <a:xfrm>
            <a:off x="0" y="131248"/>
            <a:ext cx="12192000" cy="523220"/>
          </a:xfrm>
          <a:prstGeom prst="rect">
            <a:avLst/>
          </a:prstGeom>
          <a:noFill/>
        </p:spPr>
        <p:txBody>
          <a:bodyPr wrap="square" rtlCol="0">
            <a:spAutoFit/>
          </a:bodyPr>
          <a:lstStyle/>
          <a:p>
            <a:pPr algn="ctr"/>
            <a:r>
              <a:rPr lang="en-US" sz="2800" dirty="0" smtClean="0"/>
              <a:t>New Colony Establishment: Translocation of albatross chicks</a:t>
            </a:r>
            <a:endParaRPr lang="en-US" sz="2800" dirty="0"/>
          </a:p>
        </p:txBody>
      </p:sp>
      <p:grpSp>
        <p:nvGrpSpPr>
          <p:cNvPr id="3" name="Group 2"/>
          <p:cNvGrpSpPr/>
          <p:nvPr/>
        </p:nvGrpSpPr>
        <p:grpSpPr>
          <a:xfrm>
            <a:off x="7416801" y="726401"/>
            <a:ext cx="4363900" cy="2976180"/>
            <a:chOff x="7416801" y="726401"/>
            <a:chExt cx="4363900" cy="2976180"/>
          </a:xfrm>
        </p:grpSpPr>
        <p:pic>
          <p:nvPicPr>
            <p:cNvPr id="8" name="Picture 7"/>
            <p:cNvPicPr>
              <a:picLocks noChangeAspect="1"/>
            </p:cNvPicPr>
            <p:nvPr/>
          </p:nvPicPr>
          <p:blipFill>
            <a:blip r:embed="rId4"/>
            <a:stretch>
              <a:fillRect/>
            </a:stretch>
          </p:blipFill>
          <p:spPr>
            <a:xfrm>
              <a:off x="7416801" y="726401"/>
              <a:ext cx="4363900" cy="2976180"/>
            </a:xfrm>
            <a:prstGeom prst="rect">
              <a:avLst/>
            </a:prstGeom>
          </p:spPr>
        </p:pic>
        <p:sp>
          <p:nvSpPr>
            <p:cNvPr id="9" name="TextBox 8"/>
            <p:cNvSpPr txBox="1"/>
            <p:nvPr/>
          </p:nvSpPr>
          <p:spPr>
            <a:xfrm>
              <a:off x="9443380" y="726401"/>
              <a:ext cx="2311653" cy="461665"/>
            </a:xfrm>
            <a:prstGeom prst="rect">
              <a:avLst/>
            </a:prstGeom>
            <a:noFill/>
          </p:spPr>
          <p:txBody>
            <a:bodyPr wrap="square" rtlCol="0">
              <a:spAutoFit/>
            </a:bodyPr>
            <a:lstStyle/>
            <a:p>
              <a:r>
                <a:rPr lang="en-US" sz="2400" b="1" smtClean="0"/>
                <a:t>Torishima, Japan</a:t>
              </a:r>
              <a:endParaRPr lang="en-US" sz="2400" b="1"/>
            </a:p>
          </p:txBody>
        </p:sp>
      </p:grpSp>
      <p:pic>
        <p:nvPicPr>
          <p:cNvPr id="4" name="Picture 3"/>
          <p:cNvPicPr>
            <a:picLocks noChangeAspect="1"/>
          </p:cNvPicPr>
          <p:nvPr/>
        </p:nvPicPr>
        <p:blipFill>
          <a:blip r:embed="rId5"/>
          <a:stretch>
            <a:fillRect/>
          </a:stretch>
        </p:blipFill>
        <p:spPr>
          <a:xfrm>
            <a:off x="393272" y="3087758"/>
            <a:ext cx="7198341" cy="3173752"/>
          </a:xfrm>
          <a:prstGeom prst="rect">
            <a:avLst/>
          </a:prstGeom>
          <a:solidFill>
            <a:schemeClr val="bg1"/>
          </a:solidFill>
          <a:ln>
            <a:solidFill>
              <a:srgbClr val="0070C0"/>
            </a:solidFill>
          </a:ln>
        </p:spPr>
      </p:pic>
    </p:spTree>
    <p:extLst>
      <p:ext uri="{BB962C8B-B14F-4D97-AF65-F5344CB8AC3E}">
        <p14:creationId xmlns:p14="http://schemas.microsoft.com/office/powerpoint/2010/main" val="17510864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DSC_0266"/>
          <p:cNvPicPr>
            <a:picLocks noChangeAspect="1" noChangeArrowheads="1"/>
          </p:cNvPicPr>
          <p:nvPr/>
        </p:nvPicPr>
        <p:blipFill>
          <a:blip r:embed="rId3" cstate="print"/>
          <a:srcRect/>
          <a:stretch>
            <a:fillRect/>
          </a:stretch>
        </p:blipFill>
        <p:spPr bwMode="auto">
          <a:xfrm>
            <a:off x="-78004" y="0"/>
            <a:ext cx="3867271" cy="6869955"/>
          </a:xfrm>
          <a:prstGeom prst="rect">
            <a:avLst/>
          </a:prstGeom>
          <a:noFill/>
          <a:ln w="9525">
            <a:noFill/>
            <a:miter lim="800000"/>
            <a:headEnd/>
            <a:tailEnd/>
          </a:ln>
        </p:spPr>
      </p:pic>
      <p:pic>
        <p:nvPicPr>
          <p:cNvPr id="86019" name="Picture 3" descr="A251"/>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3902075" y="0"/>
            <a:ext cx="4052054" cy="6904263"/>
          </a:xfrm>
          <a:prstGeom prst="rect">
            <a:avLst/>
          </a:prstGeom>
          <a:noFill/>
          <a:ln w="9525">
            <a:noFill/>
            <a:miter lim="800000"/>
            <a:headEnd/>
            <a:tailEnd/>
          </a:ln>
        </p:spPr>
      </p:pic>
      <p:sp>
        <p:nvSpPr>
          <p:cNvPr id="86021" name="Text Box 5"/>
          <p:cNvSpPr txBox="1">
            <a:spLocks noChangeArrowheads="1"/>
          </p:cNvSpPr>
          <p:nvPr/>
        </p:nvSpPr>
        <p:spPr bwMode="auto">
          <a:xfrm>
            <a:off x="3175" y="6522012"/>
            <a:ext cx="1035027" cy="276999"/>
          </a:xfrm>
          <a:prstGeom prst="rect">
            <a:avLst/>
          </a:prstGeom>
          <a:noFill/>
          <a:ln w="9525">
            <a:noFill/>
            <a:miter lim="800000"/>
            <a:headEnd/>
            <a:tailEnd/>
          </a:ln>
        </p:spPr>
        <p:txBody>
          <a:bodyPr wrap="none">
            <a:spAutoFit/>
          </a:bodyPr>
          <a:lstStyle/>
          <a:p>
            <a:r>
              <a:rPr lang="en-US" sz="1200" b="1" dirty="0" err="1">
                <a:solidFill>
                  <a:schemeClr val="bg1"/>
                </a:solidFill>
              </a:rPr>
              <a:t>Kiyoaki</a:t>
            </a:r>
            <a:r>
              <a:rPr lang="en-US" sz="1200" b="1" dirty="0">
                <a:solidFill>
                  <a:schemeClr val="bg1"/>
                </a:solidFill>
              </a:rPr>
              <a:t> Ozaki</a:t>
            </a:r>
          </a:p>
        </p:txBody>
      </p:sp>
      <p:sp>
        <p:nvSpPr>
          <p:cNvPr id="86022" name="Text Box 6"/>
          <p:cNvSpPr txBox="1">
            <a:spLocks noChangeArrowheads="1"/>
          </p:cNvSpPr>
          <p:nvPr/>
        </p:nvSpPr>
        <p:spPr bwMode="auto">
          <a:xfrm>
            <a:off x="4091558" y="6522012"/>
            <a:ext cx="946953" cy="279677"/>
          </a:xfrm>
          <a:prstGeom prst="rect">
            <a:avLst/>
          </a:prstGeom>
          <a:noFill/>
          <a:ln w="9525">
            <a:noFill/>
            <a:miter lim="800000"/>
            <a:headEnd/>
            <a:tailEnd/>
          </a:ln>
        </p:spPr>
        <p:txBody>
          <a:bodyPr wrap="square">
            <a:spAutoFit/>
          </a:bodyPr>
          <a:lstStyle/>
          <a:p>
            <a:r>
              <a:rPr lang="en-US" sz="1200" b="1" dirty="0">
                <a:solidFill>
                  <a:schemeClr val="bg1"/>
                </a:solidFill>
              </a:rPr>
              <a:t>Paul Sievert</a:t>
            </a:r>
          </a:p>
        </p:txBody>
      </p:sp>
      <p:pic>
        <p:nvPicPr>
          <p:cNvPr id="86024" name="Picture 8" descr="OzakiPhoto_JunkoAndYuya_giving_fluids"/>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8074578" y="29483"/>
            <a:ext cx="4089400" cy="6828517"/>
          </a:xfrm>
          <a:prstGeom prst="rect">
            <a:avLst/>
          </a:prstGeom>
          <a:noFill/>
          <a:ln w="9525">
            <a:noFill/>
            <a:miter lim="800000"/>
            <a:headEnd/>
            <a:tailEnd/>
          </a:ln>
        </p:spPr>
      </p:pic>
      <p:sp>
        <p:nvSpPr>
          <p:cNvPr id="86026" name="Text Box 10"/>
          <p:cNvSpPr txBox="1">
            <a:spLocks noChangeArrowheads="1"/>
          </p:cNvSpPr>
          <p:nvPr/>
        </p:nvSpPr>
        <p:spPr bwMode="auto">
          <a:xfrm>
            <a:off x="8133794" y="6522012"/>
            <a:ext cx="1045034" cy="279677"/>
          </a:xfrm>
          <a:prstGeom prst="rect">
            <a:avLst/>
          </a:prstGeom>
          <a:noFill/>
          <a:ln w="9525">
            <a:noFill/>
            <a:miter lim="800000"/>
            <a:headEnd/>
            <a:tailEnd/>
          </a:ln>
        </p:spPr>
        <p:txBody>
          <a:bodyPr wrap="square">
            <a:spAutoFit/>
          </a:bodyPr>
          <a:lstStyle/>
          <a:p>
            <a:r>
              <a:rPr lang="en-US" sz="1200" b="1" dirty="0" err="1">
                <a:solidFill>
                  <a:schemeClr val="bg1"/>
                </a:solidFill>
              </a:rPr>
              <a:t>Kiyoaki</a:t>
            </a:r>
            <a:r>
              <a:rPr lang="en-US" sz="1200" b="1" dirty="0">
                <a:solidFill>
                  <a:schemeClr val="bg1"/>
                </a:solidFill>
              </a:rPr>
              <a:t> Ozaki</a:t>
            </a:r>
          </a:p>
        </p:txBody>
      </p:sp>
      <p:sp>
        <p:nvSpPr>
          <p:cNvPr id="86031" name="Rectangle 15"/>
          <p:cNvSpPr>
            <a:spLocks noChangeArrowheads="1"/>
          </p:cNvSpPr>
          <p:nvPr/>
        </p:nvSpPr>
        <p:spPr bwMode="auto">
          <a:xfrm>
            <a:off x="8074578" y="7034"/>
            <a:ext cx="1791736" cy="894666"/>
          </a:xfrm>
          <a:prstGeom prst="rect">
            <a:avLst/>
          </a:prstGeom>
          <a:noFill/>
          <a:ln w="9525">
            <a:noFill/>
            <a:miter lim="800000"/>
            <a:headEnd/>
            <a:tailEnd/>
          </a:ln>
        </p:spPr>
        <p:txBody>
          <a:bodyPr anchor="ctr"/>
          <a:lstStyle/>
          <a:p>
            <a:r>
              <a:rPr lang="en-US" sz="2800" b="1" smtClean="0"/>
              <a:t>Hand-rearing</a:t>
            </a:r>
            <a:endParaRPr lang="en-US" sz="2800" b="1" dirty="0"/>
          </a:p>
        </p:txBody>
      </p:sp>
      <p:sp>
        <p:nvSpPr>
          <p:cNvPr id="2" name="Rectangle 1"/>
          <p:cNvSpPr/>
          <p:nvPr/>
        </p:nvSpPr>
        <p:spPr>
          <a:xfrm>
            <a:off x="-78004" y="-7934"/>
            <a:ext cx="2795804" cy="830997"/>
          </a:xfrm>
          <a:prstGeom prst="rect">
            <a:avLst/>
          </a:prstGeom>
        </p:spPr>
        <p:txBody>
          <a:bodyPr wrap="square">
            <a:spAutoFit/>
          </a:bodyPr>
          <a:lstStyle/>
          <a:p>
            <a:r>
              <a:rPr lang="en-US" sz="2400" b="1" dirty="0" smtClean="0"/>
              <a:t>Translocations</a:t>
            </a:r>
          </a:p>
          <a:p>
            <a:r>
              <a:rPr lang="en-US" sz="2400" b="1" dirty="0" smtClean="0"/>
              <a:t>of Chicks</a:t>
            </a:r>
            <a:endParaRPr lang="en-US" sz="2400" dirty="0"/>
          </a:p>
        </p:txBody>
      </p:sp>
    </p:spTree>
    <p:extLst>
      <p:ext uri="{BB962C8B-B14F-4D97-AF65-F5344CB8AC3E}">
        <p14:creationId xmlns:p14="http://schemas.microsoft.com/office/powerpoint/2010/main" val="1394402802"/>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5" name="Picture 3" descr="ヒナ放鳥時"/>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82701" y="-6896"/>
            <a:ext cx="9156699" cy="6864896"/>
          </a:xfrm>
          <a:prstGeom prst="rect">
            <a:avLst/>
          </a:prstGeom>
          <a:noFill/>
          <a:ln w="9525">
            <a:noFill/>
            <a:miter lim="800000"/>
            <a:headEnd/>
            <a:tailEnd/>
          </a:ln>
        </p:spPr>
      </p:pic>
      <p:sp>
        <p:nvSpPr>
          <p:cNvPr id="90114" name="Rectangle 2"/>
          <p:cNvSpPr>
            <a:spLocks noChangeArrowheads="1"/>
          </p:cNvSpPr>
          <p:nvPr/>
        </p:nvSpPr>
        <p:spPr bwMode="auto">
          <a:xfrm>
            <a:off x="0" y="152400"/>
            <a:ext cx="4916774" cy="612098"/>
          </a:xfrm>
          <a:prstGeom prst="rect">
            <a:avLst/>
          </a:prstGeom>
          <a:solidFill>
            <a:schemeClr val="bg1">
              <a:lumMod val="65000"/>
              <a:alpha val="54000"/>
            </a:schemeClr>
          </a:solidFill>
          <a:ln w="9525">
            <a:noFill/>
            <a:miter lim="800000"/>
            <a:headEnd/>
            <a:tailEnd/>
          </a:ln>
        </p:spPr>
        <p:txBody>
          <a:bodyPr/>
          <a:lstStyle/>
          <a:p>
            <a:r>
              <a:rPr lang="en-US" altLang="ja-JP" sz="3200" b="1">
                <a:ea typeface="ＭＳ ゴシック" pitchFamily="64" charset="-128"/>
              </a:rPr>
              <a:t>Arrival on chick-rearing site</a:t>
            </a:r>
          </a:p>
        </p:txBody>
      </p:sp>
      <p:sp>
        <p:nvSpPr>
          <p:cNvPr id="3" name="TextBox 2"/>
          <p:cNvSpPr txBox="1"/>
          <p:nvPr/>
        </p:nvSpPr>
        <p:spPr>
          <a:xfrm>
            <a:off x="1282701" y="4796852"/>
            <a:ext cx="3500125" cy="1200329"/>
          </a:xfrm>
          <a:prstGeom prst="rect">
            <a:avLst/>
          </a:prstGeom>
          <a:solidFill>
            <a:schemeClr val="bg1">
              <a:lumMod val="85000"/>
            </a:schemeClr>
          </a:solidFill>
        </p:spPr>
        <p:txBody>
          <a:bodyPr wrap="none" rtlCol="0">
            <a:spAutoFit/>
          </a:bodyPr>
          <a:lstStyle/>
          <a:p>
            <a:r>
              <a:rPr lang="en-US" sz="3600" dirty="0"/>
              <a:t>Will they survive?</a:t>
            </a:r>
          </a:p>
          <a:p>
            <a:r>
              <a:rPr lang="en-US" sz="3600" dirty="0" smtClean="0"/>
              <a:t>Will they return?</a:t>
            </a:r>
          </a:p>
        </p:txBody>
      </p:sp>
    </p:spTree>
    <p:extLst>
      <p:ext uri="{BB962C8B-B14F-4D97-AF65-F5344CB8AC3E}">
        <p14:creationId xmlns:p14="http://schemas.microsoft.com/office/powerpoint/2010/main" val="7638886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2671" y="516194"/>
            <a:ext cx="7225986" cy="5834883"/>
            <a:chOff x="8128000" y="134938"/>
            <a:chExt cx="3810000" cy="311150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rightnessContrast bright="24000"/>
                      </a14:imgEffect>
                    </a14:imgLayer>
                  </a14:imgProps>
                </a:ext>
              </a:extLst>
            </a:blip>
            <a:stretch>
              <a:fillRect/>
            </a:stretch>
          </p:blipFill>
          <p:spPr>
            <a:xfrm>
              <a:off x="8128000" y="134938"/>
              <a:ext cx="3810000" cy="3111500"/>
            </a:xfrm>
            <a:prstGeom prst="rect">
              <a:avLst/>
            </a:prstGeom>
          </p:spPr>
        </p:pic>
        <p:pic>
          <p:nvPicPr>
            <p:cNvPr id="6"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28000" y="134939"/>
              <a:ext cx="3810000" cy="864870"/>
            </a:xfrm>
            <a:prstGeom prst="rect">
              <a:avLst/>
            </a:prstGeom>
          </p:spPr>
        </p:pic>
      </p:grpSp>
      <p:sp>
        <p:nvSpPr>
          <p:cNvPr id="7" name="TextBox 6"/>
          <p:cNvSpPr txBox="1"/>
          <p:nvPr/>
        </p:nvSpPr>
        <p:spPr>
          <a:xfrm>
            <a:off x="1310382" y="2402029"/>
            <a:ext cx="2066337" cy="646331"/>
          </a:xfrm>
          <a:prstGeom prst="rect">
            <a:avLst/>
          </a:prstGeom>
          <a:noFill/>
        </p:spPr>
        <p:txBody>
          <a:bodyPr wrap="square" rtlCol="0">
            <a:spAutoFit/>
          </a:bodyPr>
          <a:lstStyle/>
          <a:p>
            <a:r>
              <a:rPr lang="en-US" dirty="0" smtClean="0"/>
              <a:t>22 gram</a:t>
            </a:r>
          </a:p>
          <a:p>
            <a:r>
              <a:rPr lang="en-US" dirty="0" smtClean="0"/>
              <a:t>GPS/Argos PTT-100</a:t>
            </a:r>
            <a:endParaRPr lang="en-US" dirty="0"/>
          </a:p>
        </p:txBody>
      </p:sp>
      <p:sp>
        <p:nvSpPr>
          <p:cNvPr id="8" name="TextBox 7"/>
          <p:cNvSpPr txBox="1"/>
          <p:nvPr/>
        </p:nvSpPr>
        <p:spPr>
          <a:xfrm>
            <a:off x="8126361" y="209328"/>
            <a:ext cx="3952568" cy="4093428"/>
          </a:xfrm>
          <a:prstGeom prst="rect">
            <a:avLst/>
          </a:prstGeom>
          <a:noFill/>
        </p:spPr>
        <p:txBody>
          <a:bodyPr wrap="square" rtlCol="0">
            <a:spAutoFit/>
          </a:bodyPr>
          <a:lstStyle/>
          <a:p>
            <a:pPr>
              <a:lnSpc>
                <a:spcPct val="150000"/>
              </a:lnSpc>
            </a:pPr>
            <a:r>
              <a:rPr lang="en-US" sz="2000" dirty="0"/>
              <a:t>GPS locations (high accuracy)</a:t>
            </a:r>
          </a:p>
          <a:p>
            <a:pPr>
              <a:lnSpc>
                <a:spcPct val="150000"/>
              </a:lnSpc>
            </a:pPr>
            <a:r>
              <a:rPr lang="en-US" sz="2000" dirty="0" smtClean="0"/>
              <a:t>Locations every 4-6 hours.</a:t>
            </a:r>
          </a:p>
          <a:p>
            <a:pPr>
              <a:lnSpc>
                <a:spcPct val="150000"/>
              </a:lnSpc>
            </a:pPr>
            <a:endParaRPr lang="en-US" sz="2000" dirty="0"/>
          </a:p>
          <a:p>
            <a:pPr algn="ctr">
              <a:lnSpc>
                <a:spcPct val="150000"/>
              </a:lnSpc>
            </a:pPr>
            <a:r>
              <a:rPr lang="en-US" sz="2000" b="1" dirty="0" smtClean="0"/>
              <a:t>Tracking  duration depends on attachment method</a:t>
            </a:r>
          </a:p>
          <a:p>
            <a:pPr>
              <a:lnSpc>
                <a:spcPct val="150000"/>
              </a:lnSpc>
            </a:pPr>
            <a:r>
              <a:rPr lang="en-US" sz="2000" dirty="0" smtClean="0"/>
              <a:t>Tape:  on average 3 months</a:t>
            </a:r>
          </a:p>
          <a:p>
            <a:pPr>
              <a:lnSpc>
                <a:spcPct val="150000"/>
              </a:lnSpc>
            </a:pPr>
            <a:r>
              <a:rPr lang="en-US" sz="2000" dirty="0" smtClean="0"/>
              <a:t>Harness: </a:t>
            </a:r>
            <a:r>
              <a:rPr lang="en-US" sz="2000" dirty="0"/>
              <a:t>on average </a:t>
            </a:r>
            <a:r>
              <a:rPr lang="en-US" sz="2000" dirty="0" smtClean="0"/>
              <a:t>2 years</a:t>
            </a:r>
            <a:endParaRPr lang="en-US" sz="2000" dirty="0"/>
          </a:p>
          <a:p>
            <a:pPr>
              <a:lnSpc>
                <a:spcPct val="150000"/>
              </a:lnSpc>
            </a:pPr>
            <a:r>
              <a:rPr lang="en-US" sz="2000" dirty="0" smtClean="0"/>
              <a:t>One bird was tracked for 5 years</a:t>
            </a:r>
            <a:endParaRPr lang="en-US" sz="2000" dirty="0"/>
          </a:p>
          <a:p>
            <a:endParaRPr lang="en-US" sz="2000" dirty="0"/>
          </a:p>
        </p:txBody>
      </p:sp>
      <p:pic>
        <p:nvPicPr>
          <p:cNvPr id="9" name="Picture 5" descr="DSC05187"/>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8360500" y="4162723"/>
            <a:ext cx="3309938" cy="2571750"/>
          </a:xfrm>
          <a:prstGeom prst="rect">
            <a:avLst/>
          </a:prstGeom>
          <a:noFill/>
          <a:ln w="9525">
            <a:noFill/>
            <a:miter lim="800000"/>
            <a:headEnd/>
            <a:tailEnd/>
          </a:ln>
        </p:spPr>
      </p:pic>
    </p:spTree>
    <p:extLst>
      <p:ext uri="{BB962C8B-B14F-4D97-AF65-F5344CB8AC3E}">
        <p14:creationId xmlns:p14="http://schemas.microsoft.com/office/powerpoint/2010/main" val="14996869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48853" y="798858"/>
            <a:ext cx="8694295" cy="6059141"/>
          </a:xfrm>
          <a:prstGeom prst="rect">
            <a:avLst/>
          </a:prstGeom>
        </p:spPr>
      </p:pic>
      <p:sp>
        <p:nvSpPr>
          <p:cNvPr id="5" name="Title 1"/>
          <p:cNvSpPr>
            <a:spLocks noGrp="1"/>
          </p:cNvSpPr>
          <p:nvPr>
            <p:ph type="title"/>
          </p:nvPr>
        </p:nvSpPr>
        <p:spPr>
          <a:xfrm>
            <a:off x="-1" y="29980"/>
            <a:ext cx="12192001" cy="617221"/>
          </a:xfrm>
        </p:spPr>
        <p:txBody>
          <a:bodyPr>
            <a:normAutofit fontScale="90000"/>
          </a:bodyPr>
          <a:lstStyle/>
          <a:p>
            <a:pPr algn="ctr"/>
            <a:r>
              <a:rPr lang="en-US" dirty="0" smtClean="0"/>
              <a:t>Juvenile Short-tailed albatross: Core Range</a:t>
            </a:r>
          </a:p>
        </p:txBody>
      </p:sp>
      <p:pic>
        <p:nvPicPr>
          <p:cNvPr id="6" name="Picture 5"/>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8269634" y="-1261672"/>
            <a:ext cx="4926675" cy="5533870"/>
          </a:xfrm>
          <a:prstGeom prst="rect">
            <a:avLst/>
          </a:prstGeom>
        </p:spPr>
      </p:pic>
      <p:sp>
        <p:nvSpPr>
          <p:cNvPr id="7" name="TextBox 6"/>
          <p:cNvSpPr txBox="1"/>
          <p:nvPr/>
        </p:nvSpPr>
        <p:spPr>
          <a:xfrm>
            <a:off x="2608764" y="902361"/>
            <a:ext cx="2103396" cy="830997"/>
          </a:xfrm>
          <a:prstGeom prst="rect">
            <a:avLst/>
          </a:prstGeom>
          <a:noFill/>
        </p:spPr>
        <p:txBody>
          <a:bodyPr wrap="none" rtlCol="0">
            <a:spAutoFit/>
          </a:bodyPr>
          <a:lstStyle/>
          <a:p>
            <a:r>
              <a:rPr lang="en-US" sz="2400" b="1" dirty="0" smtClean="0">
                <a:solidFill>
                  <a:srgbClr val="B0797C"/>
                </a:solidFill>
              </a:rPr>
              <a:t>50</a:t>
            </a:r>
            <a:r>
              <a:rPr lang="en-US" sz="2400" b="1" smtClean="0">
                <a:solidFill>
                  <a:srgbClr val="B0797C"/>
                </a:solidFill>
              </a:rPr>
              <a:t>% Utilization</a:t>
            </a:r>
          </a:p>
          <a:p>
            <a:pPr algn="ctr"/>
            <a:r>
              <a:rPr lang="en-US" sz="2400" b="1" dirty="0" smtClean="0">
                <a:solidFill>
                  <a:srgbClr val="B0797C"/>
                </a:solidFill>
              </a:rPr>
              <a:t> Distribution</a:t>
            </a:r>
            <a:endParaRPr lang="en-US" sz="2400" b="1" dirty="0">
              <a:solidFill>
                <a:srgbClr val="B0797C"/>
              </a:solidFill>
            </a:endParaRPr>
          </a:p>
        </p:txBody>
      </p:sp>
      <p:sp>
        <p:nvSpPr>
          <p:cNvPr id="2" name="TextBox 1"/>
          <p:cNvSpPr txBox="1"/>
          <p:nvPr/>
        </p:nvSpPr>
        <p:spPr>
          <a:xfrm>
            <a:off x="2725398" y="5589639"/>
            <a:ext cx="1182568" cy="461665"/>
          </a:xfrm>
          <a:prstGeom prst="rect">
            <a:avLst/>
          </a:prstGeom>
          <a:noFill/>
        </p:spPr>
        <p:txBody>
          <a:bodyPr wrap="none" rtlCol="0">
            <a:spAutoFit/>
          </a:bodyPr>
          <a:lstStyle/>
          <a:p>
            <a:r>
              <a:rPr lang="en-US" sz="2400" dirty="0" smtClean="0"/>
              <a:t>62 birds</a:t>
            </a:r>
            <a:endParaRPr lang="en-US" sz="2400" dirty="0"/>
          </a:p>
        </p:txBody>
      </p:sp>
      <p:sp>
        <p:nvSpPr>
          <p:cNvPr id="3" name="TextBox 2"/>
          <p:cNvSpPr txBox="1"/>
          <p:nvPr/>
        </p:nvSpPr>
        <p:spPr>
          <a:xfrm>
            <a:off x="8395499" y="5589639"/>
            <a:ext cx="1898725" cy="369332"/>
          </a:xfrm>
          <a:prstGeom prst="rect">
            <a:avLst/>
          </a:prstGeom>
          <a:noFill/>
        </p:spPr>
        <p:txBody>
          <a:bodyPr wrap="none" rtlCol="0">
            <a:spAutoFit/>
          </a:bodyPr>
          <a:lstStyle/>
          <a:p>
            <a:r>
              <a:rPr lang="en-US" smtClean="0"/>
              <a:t>(Orben et al 2018)</a:t>
            </a:r>
            <a:endParaRPr lang="en-US"/>
          </a:p>
        </p:txBody>
      </p:sp>
    </p:spTree>
    <p:extLst>
      <p:ext uri="{BB962C8B-B14F-4D97-AF65-F5344CB8AC3E}">
        <p14:creationId xmlns:p14="http://schemas.microsoft.com/office/powerpoint/2010/main" val="7687230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18873" y="789574"/>
            <a:ext cx="8754255" cy="6098405"/>
          </a:xfrm>
          <a:prstGeom prst="rect">
            <a:avLst/>
          </a:prstGeom>
        </p:spPr>
      </p:pic>
      <p:sp>
        <p:nvSpPr>
          <p:cNvPr id="5" name="Title 1"/>
          <p:cNvSpPr>
            <a:spLocks noGrp="1"/>
          </p:cNvSpPr>
          <p:nvPr>
            <p:ph type="title"/>
          </p:nvPr>
        </p:nvSpPr>
        <p:spPr>
          <a:xfrm>
            <a:off x="-1" y="29980"/>
            <a:ext cx="12192001" cy="617221"/>
          </a:xfrm>
        </p:spPr>
        <p:txBody>
          <a:bodyPr>
            <a:normAutofit fontScale="90000"/>
          </a:bodyPr>
          <a:lstStyle/>
          <a:p>
            <a:pPr algn="ctr"/>
            <a:r>
              <a:rPr lang="en-US" dirty="0" smtClean="0"/>
              <a:t>Juvenile Short-tailed albatross: Core Range</a:t>
            </a:r>
          </a:p>
        </p:txBody>
      </p:sp>
      <p:pic>
        <p:nvPicPr>
          <p:cNvPr id="6" name="Picture 5"/>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8269634" y="-1261672"/>
            <a:ext cx="4926675" cy="5533870"/>
          </a:xfrm>
          <a:prstGeom prst="rect">
            <a:avLst/>
          </a:prstGeom>
        </p:spPr>
      </p:pic>
      <p:sp>
        <p:nvSpPr>
          <p:cNvPr id="8" name="TextBox 7"/>
          <p:cNvSpPr txBox="1"/>
          <p:nvPr/>
        </p:nvSpPr>
        <p:spPr>
          <a:xfrm>
            <a:off x="2608764" y="902361"/>
            <a:ext cx="2103396" cy="830997"/>
          </a:xfrm>
          <a:prstGeom prst="rect">
            <a:avLst/>
          </a:prstGeom>
          <a:noFill/>
        </p:spPr>
        <p:txBody>
          <a:bodyPr wrap="none" rtlCol="0">
            <a:spAutoFit/>
          </a:bodyPr>
          <a:lstStyle/>
          <a:p>
            <a:r>
              <a:rPr lang="en-US" sz="2400" b="1" dirty="0" smtClean="0">
                <a:solidFill>
                  <a:srgbClr val="B0797C"/>
                </a:solidFill>
              </a:rPr>
              <a:t>50</a:t>
            </a:r>
            <a:r>
              <a:rPr lang="en-US" sz="2400" b="1" smtClean="0">
                <a:solidFill>
                  <a:srgbClr val="B0797C"/>
                </a:solidFill>
              </a:rPr>
              <a:t>% Utilization</a:t>
            </a:r>
          </a:p>
          <a:p>
            <a:pPr algn="ctr"/>
            <a:r>
              <a:rPr lang="en-US" sz="2400" b="1" dirty="0" smtClean="0">
                <a:solidFill>
                  <a:srgbClr val="B0797C"/>
                </a:solidFill>
              </a:rPr>
              <a:t> Distribution</a:t>
            </a:r>
            <a:endParaRPr lang="en-US" sz="2400" b="1" dirty="0">
              <a:solidFill>
                <a:srgbClr val="B0797C"/>
              </a:solidFill>
            </a:endParaRPr>
          </a:p>
        </p:txBody>
      </p:sp>
    </p:spTree>
    <p:extLst>
      <p:ext uri="{BB962C8B-B14F-4D97-AF65-F5344CB8AC3E}">
        <p14:creationId xmlns:p14="http://schemas.microsoft.com/office/powerpoint/2010/main" val="10551025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ackgroundRemoval t="9430" b="97446" l="617" r="95216">
                        <a14:foregroundMark x1="6327" y1="21218" x2="6327" y2="21218"/>
                        <a14:foregroundMark x1="8333" y1="21807" x2="8333" y2="21807"/>
                        <a14:foregroundMark x1="1543" y1="22593" x2="1543" y2="22593"/>
                        <a14:foregroundMark x1="90278" y1="94892" x2="90278" y2="94892"/>
                        <a14:backgroundMark x1="10648" y1="19450" x2="10648" y2="19450"/>
                      </a14:backgroundRemoval>
                    </a14:imgEffect>
                  </a14:imgLayer>
                </a14:imgProps>
              </a:ext>
              <a:ext uri="{28A0092B-C50C-407E-A947-70E740481C1C}">
                <a14:useLocalDpi xmlns:a14="http://schemas.microsoft.com/office/drawing/2010/main"/>
              </a:ext>
            </a:extLst>
          </a:blip>
          <a:srcRect/>
          <a:stretch/>
        </p:blipFill>
        <p:spPr bwMode="auto">
          <a:xfrm>
            <a:off x="0" y="-749678"/>
            <a:ext cx="7358258" cy="57862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137285" y="397689"/>
            <a:ext cx="7914694" cy="789118"/>
          </a:xfrm>
        </p:spPr>
        <p:txBody>
          <a:bodyPr/>
          <a:lstStyle/>
          <a:p>
            <a:pPr algn="ctr"/>
            <a:r>
              <a:rPr lang="en-US" dirty="0" smtClean="0"/>
              <a:t>Acknowledgements</a:t>
            </a:r>
            <a:endParaRPr lang="en-US" dirty="0"/>
          </a:p>
        </p:txBody>
      </p:sp>
      <p:sp>
        <p:nvSpPr>
          <p:cNvPr id="4" name="TextBox 3"/>
          <p:cNvSpPr txBox="1"/>
          <p:nvPr/>
        </p:nvSpPr>
        <p:spPr>
          <a:xfrm>
            <a:off x="4137285" y="1186807"/>
            <a:ext cx="7914694" cy="2585323"/>
          </a:xfrm>
          <a:prstGeom prst="rect">
            <a:avLst/>
          </a:prstGeom>
          <a:noFill/>
        </p:spPr>
        <p:txBody>
          <a:bodyPr wrap="square" rtlCol="0">
            <a:spAutoFit/>
          </a:bodyPr>
          <a:lstStyle/>
          <a:p>
            <a:r>
              <a:rPr lang="en-US" dirty="0"/>
              <a:t>Research in this study was made possible by funding from National Fish and Wildlife Foundation, U.S. Fish and Wildlife Service, Japan Ministry of Environment, North Pacific Research Board, Japan Ministry of Education, Culture, Sports, Science and Technology, Suntory Fund for Bird Conservation, Asahi Newspaper Company, Mitsui &amp; Co., Ltd. Environmental Fund and Oregon State University. </a:t>
            </a:r>
            <a:endParaRPr lang="en-US" dirty="0" smtClean="0"/>
          </a:p>
          <a:p>
            <a:endParaRPr lang="en-US" dirty="0"/>
          </a:p>
          <a:p>
            <a:pPr algn="ctr"/>
            <a:r>
              <a:rPr lang="en-US" dirty="0" smtClean="0"/>
              <a:t>Special </a:t>
            </a:r>
            <a:r>
              <a:rPr lang="en-US" dirty="0"/>
              <a:t>thanks to </a:t>
            </a:r>
            <a:r>
              <a:rPr lang="en-US" dirty="0" smtClean="0"/>
              <a:t>J</a:t>
            </a:r>
            <a:r>
              <a:rPr lang="en-US" dirty="0"/>
              <a:t>. </a:t>
            </a:r>
            <a:r>
              <a:rPr lang="en-US" dirty="0" smtClean="0"/>
              <a:t>Graham, G</a:t>
            </a:r>
            <a:r>
              <a:rPr lang="en-US" dirty="0"/>
              <a:t>. </a:t>
            </a:r>
            <a:r>
              <a:rPr lang="en-US" dirty="0" smtClean="0"/>
              <a:t>Thompson, H</a:t>
            </a:r>
            <a:r>
              <a:rPr lang="en-US" dirty="0"/>
              <a:t>. Hasegawa, L. Perriman, </a:t>
            </a:r>
            <a:endParaRPr lang="en-US" dirty="0" smtClean="0"/>
          </a:p>
          <a:p>
            <a:pPr algn="ctr"/>
            <a:r>
              <a:rPr lang="en-US" dirty="0" smtClean="0"/>
              <a:t>Y</a:t>
            </a:r>
            <a:r>
              <a:rPr lang="en-US" dirty="0"/>
              <a:t>. Watanabe, T. Harada, T. Work, and N. </a:t>
            </a:r>
            <a:r>
              <a:rPr lang="en-US" dirty="0" err="1"/>
              <a:t>Emura</a:t>
            </a:r>
            <a:r>
              <a:rPr lang="en-US" dirty="0"/>
              <a:t>. </a:t>
            </a:r>
          </a:p>
          <a:p>
            <a:pPr algn="ctr"/>
            <a:endParaRPr lang="en-US" dirty="0"/>
          </a:p>
        </p:txBody>
      </p:sp>
      <p:pic>
        <p:nvPicPr>
          <p:cNvPr id="5" name="Picture 4"/>
          <p:cNvPicPr>
            <a:picLocks noChangeAspect="1"/>
          </p:cNvPicPr>
          <p:nvPr/>
        </p:nvPicPr>
        <p:blipFill>
          <a:blip r:embed="rId4"/>
          <a:stretch>
            <a:fillRect/>
          </a:stretch>
        </p:blipFill>
        <p:spPr>
          <a:xfrm>
            <a:off x="1524676" y="4035774"/>
            <a:ext cx="2317215" cy="2216802"/>
          </a:xfrm>
          <a:prstGeom prst="rect">
            <a:avLst/>
          </a:prstGeom>
        </p:spPr>
      </p:pic>
      <p:pic>
        <p:nvPicPr>
          <p:cNvPr id="6" name="Picture 5"/>
          <p:cNvPicPr>
            <a:picLocks noChangeAspect="1"/>
          </p:cNvPicPr>
          <p:nvPr/>
        </p:nvPicPr>
        <p:blipFill>
          <a:blip r:embed="rId5"/>
          <a:stretch>
            <a:fillRect/>
          </a:stretch>
        </p:blipFill>
        <p:spPr>
          <a:xfrm>
            <a:off x="4063503" y="4748251"/>
            <a:ext cx="1707081" cy="2040336"/>
          </a:xfrm>
          <a:prstGeom prst="rect">
            <a:avLst/>
          </a:prstGeom>
        </p:spPr>
      </p:pic>
      <p:pic>
        <p:nvPicPr>
          <p:cNvPr id="8" name="Picture 7"/>
          <p:cNvPicPr>
            <a:picLocks noChangeAspect="1"/>
          </p:cNvPicPr>
          <p:nvPr/>
        </p:nvPicPr>
        <p:blipFill>
          <a:blip r:embed="rId6"/>
          <a:stretch>
            <a:fillRect/>
          </a:stretch>
        </p:blipFill>
        <p:spPr>
          <a:xfrm>
            <a:off x="7102496" y="3549736"/>
            <a:ext cx="4674974" cy="1363534"/>
          </a:xfrm>
          <a:prstGeom prst="rect">
            <a:avLst/>
          </a:prstGeom>
        </p:spPr>
      </p:pic>
      <p:pic>
        <p:nvPicPr>
          <p:cNvPr id="9" name="Picture 8"/>
          <p:cNvPicPr>
            <a:picLocks noChangeAspect="1"/>
          </p:cNvPicPr>
          <p:nvPr/>
        </p:nvPicPr>
        <p:blipFill>
          <a:blip r:embed="rId7">
            <a:extLst>
              <a:ext uri="{BEBA8EAE-BF5A-486C-A8C5-ECC9F3942E4B}">
                <a14:imgProps xmlns:a14="http://schemas.microsoft.com/office/drawing/2010/main">
                  <a14:imgLayer r:embed="rId8">
                    <a14:imgEffect>
                      <a14:backgroundRemoval t="0" b="99600" l="2000" r="100000"/>
                    </a14:imgEffect>
                  </a14:imgLayer>
                </a14:imgProps>
              </a:ext>
            </a:extLst>
          </a:blip>
          <a:stretch>
            <a:fillRect/>
          </a:stretch>
        </p:blipFill>
        <p:spPr>
          <a:xfrm>
            <a:off x="78647" y="2533168"/>
            <a:ext cx="2033135" cy="2033135"/>
          </a:xfrm>
          <a:prstGeom prst="rect">
            <a:avLst/>
          </a:prstGeom>
        </p:spPr>
      </p:pic>
      <p:pic>
        <p:nvPicPr>
          <p:cNvPr id="10" name="Picture 9"/>
          <p:cNvPicPr>
            <a:picLocks noChangeAspect="1"/>
          </p:cNvPicPr>
          <p:nvPr/>
        </p:nvPicPr>
        <p:blipFill>
          <a:blip r:embed="rId9"/>
          <a:stretch>
            <a:fillRect/>
          </a:stretch>
        </p:blipFill>
        <p:spPr>
          <a:xfrm>
            <a:off x="7202968" y="4913270"/>
            <a:ext cx="4849011" cy="897965"/>
          </a:xfrm>
          <a:prstGeom prst="rect">
            <a:avLst/>
          </a:prstGeom>
        </p:spPr>
      </p:pic>
      <p:sp>
        <p:nvSpPr>
          <p:cNvPr id="12" name="TextBox 11"/>
          <p:cNvSpPr txBox="1"/>
          <p:nvPr/>
        </p:nvSpPr>
        <p:spPr>
          <a:xfrm>
            <a:off x="0" y="6500312"/>
            <a:ext cx="3471015" cy="276999"/>
          </a:xfrm>
          <a:prstGeom prst="rect">
            <a:avLst/>
          </a:prstGeom>
          <a:solidFill>
            <a:schemeClr val="bg1">
              <a:lumMod val="75000"/>
            </a:schemeClr>
          </a:solidFill>
        </p:spPr>
        <p:txBody>
          <a:bodyPr wrap="none" rtlCol="0">
            <a:spAutoFit/>
          </a:bodyPr>
          <a:lstStyle/>
          <a:p>
            <a:pPr fontAlgn="base">
              <a:spcBef>
                <a:spcPct val="0"/>
              </a:spcBef>
              <a:spcAft>
                <a:spcPct val="0"/>
              </a:spcAft>
            </a:pPr>
            <a:r>
              <a:rPr lang="en-US" sz="1200" dirty="0">
                <a:solidFill>
                  <a:srgbClr val="000000"/>
                </a:solidFill>
              </a:rPr>
              <a:t>Photo by Alvaro Jaramillo – Y18 off California Oct ‘09</a:t>
            </a:r>
          </a:p>
        </p:txBody>
      </p:sp>
    </p:spTree>
    <p:extLst>
      <p:ext uri="{BB962C8B-B14F-4D97-AF65-F5344CB8AC3E}">
        <p14:creationId xmlns:p14="http://schemas.microsoft.com/office/powerpoint/2010/main" val="7886962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40220" y="0"/>
            <a:ext cx="5470703" cy="68580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34081" y="383458"/>
            <a:ext cx="7257919" cy="3347884"/>
          </a:xfrm>
          <a:prstGeom prst="rect">
            <a:avLst/>
          </a:prstGeom>
        </p:spPr>
      </p:pic>
      <p:pic>
        <p:nvPicPr>
          <p:cNvPr id="6" name="Picture 5"/>
          <p:cNvPicPr>
            <a:picLocks noChangeAspect="1"/>
          </p:cNvPicPr>
          <p:nvPr/>
        </p:nvPicPr>
        <p:blipFill>
          <a:blip r:embed="rId4"/>
          <a:stretch>
            <a:fillRect/>
          </a:stretch>
        </p:blipFill>
        <p:spPr>
          <a:xfrm>
            <a:off x="7732259" y="2205806"/>
            <a:ext cx="1661561" cy="1443481"/>
          </a:xfrm>
          <a:prstGeom prst="rect">
            <a:avLst/>
          </a:prstGeom>
        </p:spPr>
      </p:pic>
      <p:pic>
        <p:nvPicPr>
          <p:cNvPr id="7" name="Picture 6" descr="https://tse4.mm.bing.net/th?id=OIP.Sn-xt33gVtmya_rN3uhNdwHaCu&amp;pid=Api"/>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736836" y="4687524"/>
            <a:ext cx="3657569" cy="1342652"/>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tse1.mm.bing.net/th?id=OIP.RU0rg5E4NCb7kndd8yAtWgHaER&amp;pid=Api"/>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647286" y="4541044"/>
            <a:ext cx="2839856" cy="163561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020439" y="6030176"/>
            <a:ext cx="1308371" cy="369332"/>
          </a:xfrm>
          <a:prstGeom prst="rect">
            <a:avLst/>
          </a:prstGeom>
          <a:solidFill>
            <a:schemeClr val="bg1">
              <a:lumMod val="85000"/>
            </a:schemeClr>
          </a:solidFill>
        </p:spPr>
        <p:txBody>
          <a:bodyPr wrap="none" rtlCol="0">
            <a:spAutoFit/>
          </a:bodyPr>
          <a:lstStyle/>
          <a:p>
            <a:r>
              <a:rPr lang="en-US" b="1" dirty="0" smtClean="0"/>
              <a:t>Josh Adams</a:t>
            </a:r>
            <a:endParaRPr lang="en-US" b="1" dirty="0"/>
          </a:p>
        </p:txBody>
      </p:sp>
      <p:sp>
        <p:nvSpPr>
          <p:cNvPr id="9" name="TextBox 8"/>
          <p:cNvSpPr txBox="1"/>
          <p:nvPr/>
        </p:nvSpPr>
        <p:spPr>
          <a:xfrm>
            <a:off x="5255734" y="6176452"/>
            <a:ext cx="1408847" cy="369332"/>
          </a:xfrm>
          <a:prstGeom prst="rect">
            <a:avLst/>
          </a:prstGeom>
          <a:solidFill>
            <a:schemeClr val="bg1">
              <a:lumMod val="85000"/>
            </a:schemeClr>
          </a:solidFill>
        </p:spPr>
        <p:txBody>
          <a:bodyPr wrap="none" rtlCol="0">
            <a:spAutoFit/>
          </a:bodyPr>
          <a:lstStyle/>
          <a:p>
            <a:r>
              <a:rPr lang="en-US" b="1" dirty="0" smtClean="0"/>
              <a:t>Scott Shaffer</a:t>
            </a:r>
            <a:endParaRPr lang="en-US" b="1" dirty="0"/>
          </a:p>
        </p:txBody>
      </p:sp>
      <p:sp>
        <p:nvSpPr>
          <p:cNvPr id="10" name="TextBox 9"/>
          <p:cNvSpPr txBox="1"/>
          <p:nvPr/>
        </p:nvSpPr>
        <p:spPr>
          <a:xfrm>
            <a:off x="5090652" y="3279955"/>
            <a:ext cx="1682961" cy="369332"/>
          </a:xfrm>
          <a:prstGeom prst="rect">
            <a:avLst/>
          </a:prstGeom>
          <a:solidFill>
            <a:schemeClr val="bg1">
              <a:lumMod val="85000"/>
            </a:schemeClr>
          </a:solidFill>
        </p:spPr>
        <p:txBody>
          <a:bodyPr wrap="none" rtlCol="0">
            <a:spAutoFit/>
          </a:bodyPr>
          <a:lstStyle/>
          <a:p>
            <a:r>
              <a:rPr lang="en-US" b="1" dirty="0" smtClean="0"/>
              <a:t>Michelle Hester</a:t>
            </a:r>
            <a:endParaRPr lang="en-US" b="1" dirty="0"/>
          </a:p>
        </p:txBody>
      </p:sp>
      <p:sp>
        <p:nvSpPr>
          <p:cNvPr id="2" name="Rectangle 1"/>
          <p:cNvSpPr/>
          <p:nvPr/>
        </p:nvSpPr>
        <p:spPr>
          <a:xfrm>
            <a:off x="7560457" y="3688519"/>
            <a:ext cx="2005164" cy="369332"/>
          </a:xfrm>
          <a:prstGeom prst="rect">
            <a:avLst/>
          </a:prstGeom>
        </p:spPr>
        <p:txBody>
          <a:bodyPr wrap="none">
            <a:spAutoFit/>
          </a:bodyPr>
          <a:lstStyle/>
          <a:p>
            <a:r>
              <a:rPr lang="en-US" dirty="0"/>
              <a:t>http://</a:t>
            </a:r>
            <a:r>
              <a:rPr lang="en-US" dirty="0" err="1"/>
              <a:t>oikonos.org</a:t>
            </a:r>
            <a:r>
              <a:rPr lang="en-US" dirty="0"/>
              <a:t>/</a:t>
            </a:r>
          </a:p>
        </p:txBody>
      </p:sp>
    </p:spTree>
    <p:extLst>
      <p:ext uri="{BB962C8B-B14F-4D97-AF65-F5344CB8AC3E}">
        <p14:creationId xmlns:p14="http://schemas.microsoft.com/office/powerpoint/2010/main" val="4943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88514" y="901700"/>
            <a:ext cx="8623300" cy="5956300"/>
          </a:xfrm>
          <a:prstGeom prst="rect">
            <a:avLst/>
          </a:prstGeom>
        </p:spPr>
      </p:pic>
      <p:sp>
        <p:nvSpPr>
          <p:cNvPr id="6" name="Rectangle 5"/>
          <p:cNvSpPr/>
          <p:nvPr/>
        </p:nvSpPr>
        <p:spPr>
          <a:xfrm>
            <a:off x="2882790" y="1296195"/>
            <a:ext cx="2092621" cy="40808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882791" y="901700"/>
            <a:ext cx="1809534" cy="369332"/>
          </a:xfrm>
          <a:prstGeom prst="rect">
            <a:avLst/>
          </a:prstGeom>
          <a:noFill/>
        </p:spPr>
        <p:txBody>
          <a:bodyPr wrap="none" rtlCol="0">
            <a:spAutoFit/>
          </a:bodyPr>
          <a:lstStyle/>
          <a:p>
            <a:r>
              <a:rPr lang="en-US" smtClean="0"/>
              <a:t>Pre-streamer line</a:t>
            </a:r>
            <a:endParaRPr lang="en-US"/>
          </a:p>
        </p:txBody>
      </p:sp>
      <p:sp>
        <p:nvSpPr>
          <p:cNvPr id="10" name="Title 1"/>
          <p:cNvSpPr>
            <a:spLocks noGrp="1"/>
          </p:cNvSpPr>
          <p:nvPr>
            <p:ph type="title"/>
          </p:nvPr>
        </p:nvSpPr>
        <p:spPr>
          <a:xfrm>
            <a:off x="219635" y="-29369"/>
            <a:ext cx="10515600" cy="931069"/>
          </a:xfrm>
        </p:spPr>
        <p:txBody>
          <a:bodyPr>
            <a:normAutofit/>
          </a:bodyPr>
          <a:lstStyle/>
          <a:p>
            <a:r>
              <a:rPr lang="en-US" sz="3600" dirty="0" smtClean="0">
                <a:latin typeface="Calibri" charset="0"/>
              </a:rPr>
              <a:t>Alaska Seabird </a:t>
            </a:r>
            <a:r>
              <a:rPr lang="en-US" sz="3600" dirty="0">
                <a:latin typeface="Calibri" charset="0"/>
              </a:rPr>
              <a:t>Bycatch </a:t>
            </a:r>
            <a:r>
              <a:rPr lang="en-US" sz="3600" dirty="0" smtClean="0">
                <a:latin typeface="Calibri" charset="0"/>
              </a:rPr>
              <a:t>1993-2017</a:t>
            </a:r>
            <a:endParaRPr lang="en-US" sz="3600" dirty="0">
              <a:latin typeface="Calibri" charset="0"/>
            </a:endParaRPr>
          </a:p>
        </p:txBody>
      </p:sp>
      <p:pic>
        <p:nvPicPr>
          <p:cNvPr id="11" name="Content Placeholder 4"/>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rot="5400000">
            <a:off x="10229888" y="4223007"/>
            <a:ext cx="1725021" cy="1293766"/>
          </a:xfrm>
          <a:ln w="76200">
            <a:solidFill>
              <a:srgbClr val="BC4E44"/>
            </a:solidFill>
          </a:ln>
        </p:spPr>
      </p:pic>
      <p:pic>
        <p:nvPicPr>
          <p:cNvPr id="12" name="Picture 1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122976" y="596087"/>
            <a:ext cx="1881138" cy="3039744"/>
          </a:xfrm>
          <a:prstGeom prst="rect">
            <a:avLst/>
          </a:prstGeom>
          <a:ln w="76200">
            <a:solidFill>
              <a:srgbClr val="BC4E44"/>
            </a:solidFill>
          </a:ln>
        </p:spPr>
      </p:pic>
    </p:spTree>
    <p:extLst>
      <p:ext uri="{BB962C8B-B14F-4D97-AF65-F5344CB8AC3E}">
        <p14:creationId xmlns:p14="http://schemas.microsoft.com/office/powerpoint/2010/main" val="1499686913"/>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pPr eaLnBrk="1" hangingPunct="1"/>
            <a:r>
              <a:rPr lang="en-US" altLang="en-US" smtClean="0">
                <a:latin typeface="Tahoma" pitchFamily="34" charset="0"/>
                <a:ea typeface="ＭＳ Ｐゴシック" pitchFamily="34" charset="-128"/>
              </a:rPr>
              <a:t> </a:t>
            </a:r>
          </a:p>
        </p:txBody>
      </p:sp>
      <p:pic>
        <p:nvPicPr>
          <p:cNvPr id="40963" name="Picture 2" descr="SLs_NJ7-26_17 copy.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22325" y="0"/>
            <a:ext cx="10312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98965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88514" y="901700"/>
            <a:ext cx="8623300" cy="5956300"/>
          </a:xfrm>
          <a:prstGeom prst="rect">
            <a:avLst/>
          </a:prstGeom>
        </p:spPr>
      </p:pic>
      <p:sp>
        <p:nvSpPr>
          <p:cNvPr id="53249" name="Title 1"/>
          <p:cNvSpPr>
            <a:spLocks noGrp="1"/>
          </p:cNvSpPr>
          <p:nvPr>
            <p:ph type="title"/>
          </p:nvPr>
        </p:nvSpPr>
        <p:spPr>
          <a:xfrm>
            <a:off x="219635" y="-29369"/>
            <a:ext cx="10515600" cy="931069"/>
          </a:xfrm>
        </p:spPr>
        <p:txBody>
          <a:bodyPr>
            <a:normAutofit/>
          </a:bodyPr>
          <a:lstStyle/>
          <a:p>
            <a:r>
              <a:rPr lang="en-US" sz="3600" dirty="0" smtClean="0">
                <a:latin typeface="Calibri" charset="0"/>
              </a:rPr>
              <a:t>Alaska Seabird </a:t>
            </a:r>
            <a:r>
              <a:rPr lang="en-US" sz="3600" dirty="0">
                <a:latin typeface="Calibri" charset="0"/>
              </a:rPr>
              <a:t>Bycatch </a:t>
            </a:r>
            <a:r>
              <a:rPr lang="en-US" sz="3600" dirty="0" smtClean="0">
                <a:latin typeface="Calibri" charset="0"/>
              </a:rPr>
              <a:t>1993-2017</a:t>
            </a:r>
            <a:endParaRPr lang="en-US" sz="3600" dirty="0">
              <a:latin typeface="Calibri" charset="0"/>
            </a:endParaRPr>
          </a:p>
        </p:txBody>
      </p:sp>
      <p:sp>
        <p:nvSpPr>
          <p:cNvPr id="6" name="Rectangle 5"/>
          <p:cNvSpPr/>
          <p:nvPr/>
        </p:nvSpPr>
        <p:spPr>
          <a:xfrm>
            <a:off x="2882790" y="1296195"/>
            <a:ext cx="2173303" cy="4080894"/>
          </a:xfrm>
          <a:prstGeom prst="rect">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882791" y="901700"/>
            <a:ext cx="1809534" cy="369332"/>
          </a:xfrm>
          <a:prstGeom prst="rect">
            <a:avLst/>
          </a:prstGeom>
          <a:noFill/>
        </p:spPr>
        <p:txBody>
          <a:bodyPr wrap="none" rtlCol="0">
            <a:spAutoFit/>
          </a:bodyPr>
          <a:lstStyle/>
          <a:p>
            <a:r>
              <a:rPr lang="en-US" smtClean="0"/>
              <a:t>Pre-streamer line</a:t>
            </a:r>
            <a:endParaRPr lang="en-US"/>
          </a:p>
        </p:txBody>
      </p:sp>
      <p:cxnSp>
        <p:nvCxnSpPr>
          <p:cNvPr id="5" name="Straight Arrow Connector 4"/>
          <p:cNvCxnSpPr/>
          <p:nvPr/>
        </p:nvCxnSpPr>
        <p:spPr>
          <a:xfrm flipV="1">
            <a:off x="6746314" y="4450976"/>
            <a:ext cx="2814545" cy="926113"/>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122976" y="596087"/>
            <a:ext cx="1881138" cy="3039744"/>
          </a:xfrm>
          <a:prstGeom prst="rect">
            <a:avLst/>
          </a:prstGeom>
          <a:ln w="76200">
            <a:solidFill>
              <a:srgbClr val="BC4E44"/>
            </a:solidFill>
          </a:ln>
        </p:spPr>
      </p:pic>
    </p:spTree>
    <p:extLst>
      <p:ext uri="{BB962C8B-B14F-4D97-AF65-F5344CB8AC3E}">
        <p14:creationId xmlns:p14="http://schemas.microsoft.com/office/powerpoint/2010/main" val="1602938854"/>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904797" y="-348570"/>
            <a:ext cx="2481190" cy="3604529"/>
          </a:xfrm>
          <a:prstGeom prst="rect">
            <a:avLst/>
          </a:prstGeom>
        </p:spPr>
      </p:pic>
      <p:pic>
        <p:nvPicPr>
          <p:cNvPr id="12" name="Picture 11"/>
          <p:cNvPicPr>
            <a:picLocks noChangeAspect="1"/>
          </p:cNvPicPr>
          <p:nvPr/>
        </p:nvPicPr>
        <p:blipFill>
          <a:blip r:embed="rId4"/>
          <a:stretch>
            <a:fillRect/>
          </a:stretch>
        </p:blipFill>
        <p:spPr>
          <a:xfrm>
            <a:off x="94929" y="3924960"/>
            <a:ext cx="4153999" cy="2965079"/>
          </a:xfrm>
          <a:prstGeom prst="rect">
            <a:avLst/>
          </a:prstGeom>
        </p:spPr>
      </p:pic>
      <p:grpSp>
        <p:nvGrpSpPr>
          <p:cNvPr id="17" name="Group 16"/>
          <p:cNvGrpSpPr/>
          <p:nvPr/>
        </p:nvGrpSpPr>
        <p:grpSpPr>
          <a:xfrm>
            <a:off x="4248928" y="45788"/>
            <a:ext cx="3804693" cy="6648144"/>
            <a:chOff x="4248928" y="45788"/>
            <a:chExt cx="3804693" cy="6648144"/>
          </a:xfrm>
        </p:grpSpPr>
        <p:sp>
          <p:nvSpPr>
            <p:cNvPr id="6" name="TextBox 5"/>
            <p:cNvSpPr txBox="1"/>
            <p:nvPr/>
          </p:nvSpPr>
          <p:spPr>
            <a:xfrm>
              <a:off x="4248928" y="1968045"/>
              <a:ext cx="3601627" cy="369332"/>
            </a:xfrm>
            <a:prstGeom prst="rect">
              <a:avLst/>
            </a:prstGeom>
            <a:noFill/>
          </p:spPr>
          <p:txBody>
            <a:bodyPr wrap="none" rtlCol="0">
              <a:spAutoFit/>
            </a:bodyPr>
            <a:lstStyle/>
            <a:p>
              <a:r>
                <a:rPr lang="en-US" dirty="0" smtClean="0"/>
                <a:t>PTTs (Platform </a:t>
              </a:r>
              <a:r>
                <a:rPr lang="en-US" dirty="0"/>
                <a:t>T</a:t>
              </a:r>
              <a:r>
                <a:rPr lang="en-US" dirty="0" smtClean="0"/>
                <a:t>erminal Transmitter)</a:t>
              </a:r>
              <a:endParaRPr lang="en-US" dirty="0"/>
            </a:p>
          </p:txBody>
        </p:sp>
        <p:pic>
          <p:nvPicPr>
            <p:cNvPr id="9218" name="Picture 2" descr="http://www.microwavetelemetry.com/images/birds/5gram.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949656" y="45788"/>
              <a:ext cx="1575032" cy="1811287"/>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4248928" y="45789"/>
              <a:ext cx="1650210" cy="1802102"/>
              <a:chOff x="8128000" y="134938"/>
              <a:chExt cx="3810000" cy="3111500"/>
            </a:xfrm>
          </p:grpSpPr>
          <p:pic>
            <p:nvPicPr>
              <p:cNvPr id="9" name="Picture 8"/>
              <p:cNvPicPr>
                <a:picLocks noChangeAspect="1"/>
              </p:cNvPicPr>
              <p:nvPr/>
            </p:nvPicPr>
            <p:blipFill>
              <a:blip r:embed="rId6">
                <a:extLst>
                  <a:ext uri="{BEBA8EAE-BF5A-486C-A8C5-ECC9F3942E4B}">
                    <a14:imgProps xmlns:a14="http://schemas.microsoft.com/office/drawing/2010/main">
                      <a14:imgLayer r:embed="rId7">
                        <a14:imgEffect>
                          <a14:brightnessContrast bright="24000"/>
                        </a14:imgEffect>
                      </a14:imgLayer>
                    </a14:imgProps>
                  </a:ext>
                </a:extLst>
              </a:blip>
              <a:stretch>
                <a:fillRect/>
              </a:stretch>
            </p:blipFill>
            <p:spPr>
              <a:xfrm>
                <a:off x="8128000" y="134938"/>
                <a:ext cx="3810000" cy="311150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128000" y="134939"/>
                <a:ext cx="3810000" cy="864870"/>
              </a:xfrm>
              <a:prstGeom prst="rect">
                <a:avLst/>
              </a:prstGeom>
            </p:spPr>
          </p:pic>
        </p:grpSp>
        <p:pic>
          <p:nvPicPr>
            <p:cNvPr id="13" name="Picture 1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886418" y="4318767"/>
              <a:ext cx="2126475" cy="2375165"/>
            </a:xfrm>
            <a:prstGeom prst="rect">
              <a:avLst/>
            </a:prstGeom>
          </p:spPr>
        </p:pic>
        <p:sp>
          <p:nvSpPr>
            <p:cNvPr id="14" name="TextBox 13"/>
            <p:cNvSpPr txBox="1"/>
            <p:nvPr/>
          </p:nvSpPr>
          <p:spPr>
            <a:xfrm>
              <a:off x="4248928" y="2337377"/>
              <a:ext cx="3804693" cy="1754326"/>
            </a:xfrm>
            <a:prstGeom prst="rect">
              <a:avLst/>
            </a:prstGeom>
            <a:noFill/>
          </p:spPr>
          <p:txBody>
            <a:bodyPr wrap="square" rtlCol="0">
              <a:spAutoFit/>
            </a:bodyPr>
            <a:lstStyle/>
            <a:p>
              <a:r>
                <a:rPr lang="en-US" dirty="0" smtClean="0"/>
                <a:t>-Use Argos Satellites (Accuracy ~5 km)</a:t>
              </a:r>
            </a:p>
            <a:p>
              <a:r>
                <a:rPr lang="en-US" dirty="0" smtClean="0"/>
                <a:t>-Different location classes come with high to unknown error. </a:t>
              </a:r>
            </a:p>
            <a:p>
              <a:r>
                <a:rPr lang="en-US" dirty="0" smtClean="0"/>
                <a:t>-Use Doppler shifts to calculate locations</a:t>
              </a:r>
            </a:p>
            <a:p>
              <a:r>
                <a:rPr lang="en-US" dirty="0"/>
                <a:t>-</a:t>
              </a:r>
              <a:r>
                <a:rPr lang="en-US" dirty="0" smtClean="0"/>
                <a:t>Infrequent locations. At max 1/</a:t>
              </a:r>
              <a:r>
                <a:rPr lang="en-US" dirty="0" err="1" smtClean="0"/>
                <a:t>hr</a:t>
              </a:r>
              <a:endParaRPr lang="en-US" dirty="0"/>
            </a:p>
          </p:txBody>
        </p:sp>
      </p:grpSp>
      <p:sp>
        <p:nvSpPr>
          <p:cNvPr id="5" name="TextBox 4"/>
          <p:cNvSpPr txBox="1"/>
          <p:nvPr/>
        </p:nvSpPr>
        <p:spPr>
          <a:xfrm>
            <a:off x="94929" y="2818078"/>
            <a:ext cx="4026042" cy="1292662"/>
          </a:xfrm>
          <a:prstGeom prst="rect">
            <a:avLst/>
          </a:prstGeom>
          <a:noFill/>
        </p:spPr>
        <p:txBody>
          <a:bodyPr wrap="square" rtlCol="0">
            <a:spAutoFit/>
          </a:bodyPr>
          <a:lstStyle/>
          <a:p>
            <a:pPr algn="ctr"/>
            <a:r>
              <a:rPr lang="en-US" sz="2400" b="1" dirty="0" smtClean="0"/>
              <a:t>Geolocation data loggers</a:t>
            </a:r>
          </a:p>
          <a:p>
            <a:r>
              <a:rPr lang="en-US" dirty="0" smtClean="0"/>
              <a:t>Measure light &amp; time</a:t>
            </a:r>
          </a:p>
          <a:p>
            <a:r>
              <a:rPr lang="en-US" dirty="0" smtClean="0"/>
              <a:t>Low accuracy locations: ±185 km</a:t>
            </a:r>
          </a:p>
          <a:p>
            <a:r>
              <a:rPr lang="en-US" dirty="0" smtClean="0"/>
              <a:t>2 locations / day</a:t>
            </a:r>
            <a:endParaRPr lang="en-US" dirty="0"/>
          </a:p>
        </p:txBody>
      </p:sp>
      <p:grpSp>
        <p:nvGrpSpPr>
          <p:cNvPr id="18" name="Group 17"/>
          <p:cNvGrpSpPr/>
          <p:nvPr/>
        </p:nvGrpSpPr>
        <p:grpSpPr>
          <a:xfrm>
            <a:off x="7845349" y="213099"/>
            <a:ext cx="3891785" cy="6543126"/>
            <a:chOff x="7845349" y="213099"/>
            <a:chExt cx="3891785" cy="6543126"/>
          </a:xfrm>
        </p:grpSpPr>
        <p:pic>
          <p:nvPicPr>
            <p:cNvPr id="15" name="Picture 14"/>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rot="5400000">
              <a:off x="8482485" y="-87808"/>
              <a:ext cx="2704385" cy="3306199"/>
            </a:xfrm>
            <a:prstGeom prst="rect">
              <a:avLst/>
            </a:prstGeom>
          </p:spPr>
        </p:pic>
        <p:pic>
          <p:nvPicPr>
            <p:cNvPr id="2" name="Picture 1"/>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7845349" y="4482835"/>
              <a:ext cx="2009357" cy="1568341"/>
            </a:xfrm>
            <a:prstGeom prst="rect">
              <a:avLst/>
            </a:prstGeom>
            <a:ln>
              <a:solidFill>
                <a:schemeClr val="tx1"/>
              </a:solidFill>
            </a:ln>
          </p:spPr>
        </p:pic>
        <p:pic>
          <p:nvPicPr>
            <p:cNvPr id="3" name="Picture 2"/>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9946243" y="4408899"/>
              <a:ext cx="1790891" cy="2347326"/>
            </a:xfrm>
            <a:prstGeom prst="rect">
              <a:avLst/>
            </a:prstGeom>
            <a:ln>
              <a:solidFill>
                <a:schemeClr val="tx1"/>
              </a:solidFill>
            </a:ln>
          </p:spPr>
        </p:pic>
        <p:sp>
          <p:nvSpPr>
            <p:cNvPr id="11" name="TextBox 10"/>
            <p:cNvSpPr txBox="1"/>
            <p:nvPr/>
          </p:nvSpPr>
          <p:spPr>
            <a:xfrm>
              <a:off x="8053621" y="2931571"/>
              <a:ext cx="3317318" cy="1477328"/>
            </a:xfrm>
            <a:prstGeom prst="rect">
              <a:avLst/>
            </a:prstGeom>
            <a:noFill/>
          </p:spPr>
          <p:txBody>
            <a:bodyPr wrap="none" rtlCol="0">
              <a:spAutoFit/>
            </a:bodyPr>
            <a:lstStyle/>
            <a:p>
              <a:r>
                <a:rPr lang="en-US" b="1" dirty="0" smtClean="0"/>
                <a:t>GPS data loggers</a:t>
              </a:r>
            </a:p>
            <a:p>
              <a:r>
                <a:rPr lang="en-US" dirty="0" smtClean="0"/>
                <a:t>-Use GPS satellites</a:t>
              </a:r>
            </a:p>
            <a:p>
              <a:r>
                <a:rPr lang="en-US" dirty="0" smtClean="0"/>
                <a:t>-low error</a:t>
              </a:r>
            </a:p>
            <a:p>
              <a:r>
                <a:rPr lang="en-US" dirty="0" smtClean="0"/>
                <a:t>-frequent locations: 1sec </a:t>
              </a:r>
              <a:r>
                <a:rPr lang="mr-IN" dirty="0" smtClean="0"/>
                <a:t>–</a:t>
              </a:r>
              <a:r>
                <a:rPr lang="en-US" dirty="0" smtClean="0"/>
                <a:t> 30min</a:t>
              </a:r>
            </a:p>
            <a:p>
              <a:r>
                <a:rPr lang="en-US" dirty="0" smtClean="0"/>
                <a:t>-power and size limited</a:t>
              </a:r>
              <a:endParaRPr lang="en-US" dirty="0"/>
            </a:p>
          </p:txBody>
        </p:sp>
        <p:sp>
          <p:nvSpPr>
            <p:cNvPr id="16" name="TextBox 15"/>
            <p:cNvSpPr txBox="1"/>
            <p:nvPr/>
          </p:nvSpPr>
          <p:spPr>
            <a:xfrm>
              <a:off x="9242923" y="6124213"/>
              <a:ext cx="657552" cy="369332"/>
            </a:xfrm>
            <a:prstGeom prst="rect">
              <a:avLst/>
            </a:prstGeom>
            <a:noFill/>
          </p:spPr>
          <p:txBody>
            <a:bodyPr wrap="none" rtlCol="0">
              <a:spAutoFit/>
            </a:bodyPr>
            <a:lstStyle/>
            <a:p>
              <a:r>
                <a:rPr lang="en-US" smtClean="0"/>
                <a:t>1 sec</a:t>
              </a:r>
              <a:endParaRPr lang="en-US"/>
            </a:p>
          </p:txBody>
        </p:sp>
      </p:grpSp>
      <p:sp>
        <p:nvSpPr>
          <p:cNvPr id="4" name="TextBox 3"/>
          <p:cNvSpPr txBox="1"/>
          <p:nvPr/>
        </p:nvSpPr>
        <p:spPr>
          <a:xfrm>
            <a:off x="3282696" y="6253706"/>
            <a:ext cx="513282" cy="246221"/>
          </a:xfrm>
          <a:prstGeom prst="rect">
            <a:avLst/>
          </a:prstGeom>
          <a:noFill/>
        </p:spPr>
        <p:txBody>
          <a:bodyPr wrap="none" rtlCol="0">
            <a:spAutoFit/>
          </a:bodyPr>
          <a:lstStyle/>
          <a:p>
            <a:r>
              <a:rPr lang="en-US" sz="1000" smtClean="0"/>
              <a:t>Orben</a:t>
            </a:r>
            <a:endParaRPr lang="en-US" sz="1000"/>
          </a:p>
        </p:txBody>
      </p:sp>
      <p:sp>
        <p:nvSpPr>
          <p:cNvPr id="19" name="TextBox 18"/>
          <p:cNvSpPr txBox="1"/>
          <p:nvPr/>
        </p:nvSpPr>
        <p:spPr>
          <a:xfrm>
            <a:off x="4858589" y="6414454"/>
            <a:ext cx="550151" cy="246221"/>
          </a:xfrm>
          <a:prstGeom prst="rect">
            <a:avLst/>
          </a:prstGeom>
          <a:noFill/>
        </p:spPr>
        <p:txBody>
          <a:bodyPr wrap="none" rtlCol="0">
            <a:spAutoFit/>
          </a:bodyPr>
          <a:lstStyle/>
          <a:p>
            <a:r>
              <a:rPr lang="en-US" sz="1000" dirty="0" err="1" smtClean="0"/>
              <a:t>Loredo</a:t>
            </a:r>
            <a:endParaRPr lang="en-US" sz="1000" dirty="0"/>
          </a:p>
        </p:txBody>
      </p:sp>
      <p:sp>
        <p:nvSpPr>
          <p:cNvPr id="21" name="TextBox 20"/>
          <p:cNvSpPr txBox="1"/>
          <p:nvPr/>
        </p:nvSpPr>
        <p:spPr>
          <a:xfrm>
            <a:off x="9946243" y="6458455"/>
            <a:ext cx="601447" cy="246221"/>
          </a:xfrm>
          <a:prstGeom prst="rect">
            <a:avLst/>
          </a:prstGeom>
          <a:noFill/>
        </p:spPr>
        <p:txBody>
          <a:bodyPr wrap="none" rtlCol="0">
            <a:spAutoFit/>
          </a:bodyPr>
          <a:lstStyle/>
          <a:p>
            <a:r>
              <a:rPr lang="en-US" sz="1000" dirty="0" smtClean="0"/>
              <a:t>Paredes</a:t>
            </a:r>
            <a:endParaRPr lang="en-US" sz="1000" dirty="0"/>
          </a:p>
        </p:txBody>
      </p:sp>
    </p:spTree>
    <p:extLst>
      <p:ext uri="{BB962C8B-B14F-4D97-AF65-F5344CB8AC3E}">
        <p14:creationId xmlns:p14="http://schemas.microsoft.com/office/powerpoint/2010/main" val="207839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a:ext>
            </a:extLst>
          </a:blip>
          <a:stretch>
            <a:fillRect/>
          </a:stretch>
        </p:blipFill>
        <p:spPr>
          <a:xfrm>
            <a:off x="407662" y="457200"/>
            <a:ext cx="7940983" cy="5955737"/>
          </a:xfr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76234" y="0"/>
            <a:ext cx="4903288" cy="4722095"/>
          </a:xfrm>
          <a:prstGeom prst="rect">
            <a:avLst/>
          </a:prstGeom>
        </p:spPr>
      </p:pic>
      <p:sp>
        <p:nvSpPr>
          <p:cNvPr id="7" name="TextBox 6"/>
          <p:cNvSpPr txBox="1"/>
          <p:nvPr/>
        </p:nvSpPr>
        <p:spPr>
          <a:xfrm>
            <a:off x="8470495" y="4911585"/>
            <a:ext cx="1714765" cy="369332"/>
          </a:xfrm>
          <a:prstGeom prst="rect">
            <a:avLst/>
          </a:prstGeom>
          <a:noFill/>
        </p:spPr>
        <p:txBody>
          <a:bodyPr wrap="none" rtlCol="0">
            <a:spAutoFit/>
          </a:bodyPr>
          <a:lstStyle/>
          <a:p>
            <a:r>
              <a:rPr lang="en-US" smtClean="0"/>
              <a:t>Laysan albatross</a:t>
            </a:r>
            <a:endParaRPr lang="en-US"/>
          </a:p>
        </p:txBody>
      </p:sp>
      <p:sp>
        <p:nvSpPr>
          <p:cNvPr id="8" name="TextBox 7"/>
          <p:cNvSpPr txBox="1"/>
          <p:nvPr/>
        </p:nvSpPr>
        <p:spPr>
          <a:xfrm>
            <a:off x="0" y="0"/>
            <a:ext cx="6501010" cy="584775"/>
          </a:xfrm>
          <a:prstGeom prst="rect">
            <a:avLst/>
          </a:prstGeom>
          <a:noFill/>
        </p:spPr>
        <p:txBody>
          <a:bodyPr wrap="none" rtlCol="0">
            <a:spAutoFit/>
          </a:bodyPr>
          <a:lstStyle/>
          <a:p>
            <a:r>
              <a:rPr lang="en-US" sz="3200" dirty="0" smtClean="0"/>
              <a:t>Field Work and </a:t>
            </a:r>
            <a:r>
              <a:rPr lang="en-US" sz="3200" dirty="0" err="1" smtClean="0"/>
              <a:t>Biologging</a:t>
            </a:r>
            <a:r>
              <a:rPr lang="en-US" sz="3200" dirty="0" smtClean="0"/>
              <a:t> Technology</a:t>
            </a:r>
            <a:endParaRPr lang="en-US" sz="3200" dirty="0"/>
          </a:p>
        </p:txBody>
      </p:sp>
    </p:spTree>
    <p:extLst>
      <p:ext uri="{BB962C8B-B14F-4D97-AF65-F5344CB8AC3E}">
        <p14:creationId xmlns:p14="http://schemas.microsoft.com/office/powerpoint/2010/main" val="12559950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86984" y="0"/>
            <a:ext cx="11418031" cy="6858000"/>
          </a:xfrm>
          <a:prstGeom prst="rect">
            <a:avLst/>
          </a:prstGeom>
        </p:spPr>
      </p:pic>
      <p:pic>
        <p:nvPicPr>
          <p:cNvPr id="5" name="Picture 4"/>
          <p:cNvPicPr>
            <a:picLocks noChangeAspect="1"/>
          </p:cNvPicPr>
          <p:nvPr/>
        </p:nvPicPr>
        <p:blipFill>
          <a:blip r:embed="rId3"/>
          <a:stretch>
            <a:fillRect/>
          </a:stretch>
        </p:blipFill>
        <p:spPr>
          <a:xfrm>
            <a:off x="9014542" y="309716"/>
            <a:ext cx="2540000" cy="1968500"/>
          </a:xfrm>
          <a:prstGeom prst="rect">
            <a:avLst/>
          </a:prstGeom>
          <a:solidFill>
            <a:schemeClr val="bg1"/>
          </a:solidFill>
        </p:spPr>
      </p:pic>
      <p:sp>
        <p:nvSpPr>
          <p:cNvPr id="6" name="Rectangle 5"/>
          <p:cNvSpPr/>
          <p:nvPr/>
        </p:nvSpPr>
        <p:spPr>
          <a:xfrm>
            <a:off x="7404049" y="309716"/>
            <a:ext cx="2720040" cy="369332"/>
          </a:xfrm>
          <a:prstGeom prst="rect">
            <a:avLst/>
          </a:prstGeom>
          <a:solidFill>
            <a:schemeClr val="bg2"/>
          </a:solidFill>
        </p:spPr>
        <p:txBody>
          <a:bodyPr wrap="none">
            <a:spAutoFit/>
          </a:bodyPr>
          <a:lstStyle/>
          <a:p>
            <a:r>
              <a:rPr lang="en-US" dirty="0"/>
              <a:t>https://</a:t>
            </a:r>
            <a:r>
              <a:rPr lang="en-US" dirty="0" err="1"/>
              <a:t>www.r-project.org</a:t>
            </a:r>
            <a:r>
              <a:rPr lang="en-US" dirty="0"/>
              <a:t>/</a:t>
            </a:r>
          </a:p>
        </p:txBody>
      </p:sp>
      <p:sp>
        <p:nvSpPr>
          <p:cNvPr id="7" name="TextBox 6"/>
          <p:cNvSpPr txBox="1"/>
          <p:nvPr/>
        </p:nvSpPr>
        <p:spPr>
          <a:xfrm>
            <a:off x="0" y="970800"/>
            <a:ext cx="2668295" cy="646331"/>
          </a:xfrm>
          <a:prstGeom prst="rect">
            <a:avLst/>
          </a:prstGeom>
          <a:solidFill>
            <a:schemeClr val="bg2"/>
          </a:solidFill>
        </p:spPr>
        <p:txBody>
          <a:bodyPr wrap="none" rtlCol="0">
            <a:spAutoFit/>
          </a:bodyPr>
          <a:lstStyle/>
          <a:p>
            <a:r>
              <a:rPr lang="en-US" sz="3600" smtClean="0"/>
              <a:t>Data Analysis</a:t>
            </a:r>
            <a:endParaRPr lang="en-US" sz="3600"/>
          </a:p>
        </p:txBody>
      </p:sp>
    </p:spTree>
    <p:extLst>
      <p:ext uri="{BB962C8B-B14F-4D97-AF65-F5344CB8AC3E}">
        <p14:creationId xmlns:p14="http://schemas.microsoft.com/office/powerpoint/2010/main" val="193781812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92307" y="0"/>
            <a:ext cx="10284143" cy="6858000"/>
          </a:xfrm>
          <a:prstGeom prst="rect">
            <a:avLst/>
          </a:prstGeom>
        </p:spPr>
      </p:pic>
      <p:pic>
        <p:nvPicPr>
          <p:cNvPr id="5" name="Picture 4" descr="D4951C2FA16F478D.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171082" y="1484926"/>
            <a:ext cx="1729907" cy="2269462"/>
          </a:xfrm>
          <a:prstGeom prst="rect">
            <a:avLst/>
          </a:prstGeom>
          <a:noFill/>
          <a:ln w="76200">
            <a:solidFill>
              <a:srgbClr val="51167C"/>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111387" y="270897"/>
            <a:ext cx="1936889" cy="2428058"/>
          </a:xfrm>
          <a:prstGeom prst="rect">
            <a:avLst/>
          </a:prstGeom>
          <a:ln w="76200">
            <a:solidFill>
              <a:srgbClr val="B63679"/>
            </a:solidFill>
          </a:ln>
        </p:spPr>
      </p:pic>
      <p:pic>
        <p:nvPicPr>
          <p:cNvPr id="7" name="Picture 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111387" y="3258605"/>
            <a:ext cx="1881138" cy="3039744"/>
          </a:xfrm>
          <a:prstGeom prst="rect">
            <a:avLst/>
          </a:prstGeom>
          <a:ln w="76200">
            <a:solidFill>
              <a:srgbClr val="FDFEBF"/>
            </a:solidFill>
          </a:ln>
        </p:spPr>
      </p:pic>
    </p:spTree>
    <p:extLst>
      <p:ext uri="{BB962C8B-B14F-4D97-AF65-F5344CB8AC3E}">
        <p14:creationId xmlns:p14="http://schemas.microsoft.com/office/powerpoint/2010/main" val="18401738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ChangeArrowheads="1"/>
          </p:cNvSpPr>
          <p:nvPr/>
        </p:nvSpPr>
        <p:spPr bwMode="auto">
          <a:xfrm>
            <a:off x="2057400" y="106364"/>
            <a:ext cx="8229600" cy="808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fontAlgn="base">
              <a:spcBef>
                <a:spcPct val="0"/>
              </a:spcBef>
              <a:spcAft>
                <a:spcPct val="0"/>
              </a:spcAft>
            </a:pPr>
            <a:r>
              <a:rPr lang="en-US" sz="2800" b="1" dirty="0">
                <a:solidFill>
                  <a:schemeClr val="bg1"/>
                </a:solidFill>
                <a:latin typeface="Tahoma" pitchFamily="34" charset="0"/>
                <a:ea typeface="Tahoma" pitchFamily="34" charset="0"/>
                <a:cs typeface="Tahoma" pitchFamily="34" charset="0"/>
              </a:rPr>
              <a:t>Post-fledging Tracking – GPS/PTT</a:t>
            </a:r>
            <a:endParaRPr lang="en-US" sz="2000" b="1" dirty="0">
              <a:solidFill>
                <a:schemeClr val="bg1"/>
              </a:solidFill>
              <a:latin typeface="Tahoma" pitchFamily="34" charset="0"/>
              <a:ea typeface="Tahoma" pitchFamily="34" charset="0"/>
              <a:cs typeface="Tahoma" pitchFamily="34" charset="0"/>
            </a:endParaRP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524655" y="510382"/>
            <a:ext cx="11360633" cy="57862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21245" y="6392988"/>
            <a:ext cx="3471015" cy="276999"/>
          </a:xfrm>
          <a:prstGeom prst="rect">
            <a:avLst/>
          </a:prstGeom>
          <a:solidFill>
            <a:schemeClr val="bg1">
              <a:lumMod val="75000"/>
            </a:schemeClr>
          </a:solidFill>
        </p:spPr>
        <p:txBody>
          <a:bodyPr wrap="none" rtlCol="0">
            <a:spAutoFit/>
          </a:bodyPr>
          <a:lstStyle/>
          <a:p>
            <a:pPr fontAlgn="base">
              <a:spcBef>
                <a:spcPct val="0"/>
              </a:spcBef>
              <a:spcAft>
                <a:spcPct val="0"/>
              </a:spcAft>
            </a:pPr>
            <a:r>
              <a:rPr lang="en-US" sz="1200" dirty="0">
                <a:solidFill>
                  <a:srgbClr val="000000"/>
                </a:solidFill>
              </a:rPr>
              <a:t>Photo by Alvaro Jaramillo – Y18 off California Oct ‘09</a:t>
            </a:r>
          </a:p>
        </p:txBody>
      </p:sp>
      <p:sp>
        <p:nvSpPr>
          <p:cNvPr id="5" name="TextBox 4"/>
          <p:cNvSpPr txBox="1"/>
          <p:nvPr/>
        </p:nvSpPr>
        <p:spPr>
          <a:xfrm>
            <a:off x="7970001" y="510382"/>
            <a:ext cx="3755708" cy="1015663"/>
          </a:xfrm>
          <a:prstGeom prst="rect">
            <a:avLst/>
          </a:prstGeom>
          <a:noFill/>
        </p:spPr>
        <p:txBody>
          <a:bodyPr wrap="none" rtlCol="0">
            <a:spAutoFit/>
          </a:bodyPr>
          <a:lstStyle/>
          <a:p>
            <a:r>
              <a:rPr lang="en-US" sz="6000" b="1" dirty="0" smtClean="0">
                <a:solidFill>
                  <a:schemeClr val="bg1"/>
                </a:solidFill>
              </a:rPr>
              <a:t>Questions?</a:t>
            </a:r>
            <a:endParaRPr lang="en-US" sz="6000" b="1" dirty="0">
              <a:solidFill>
                <a:schemeClr val="bg1"/>
              </a:solidFill>
            </a:endParaRPr>
          </a:p>
        </p:txBody>
      </p:sp>
    </p:spTree>
    <p:extLst>
      <p:ext uri="{BB962C8B-B14F-4D97-AF65-F5344CB8AC3E}">
        <p14:creationId xmlns:p14="http://schemas.microsoft.com/office/powerpoint/2010/main" val="153686498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2325" y="850078"/>
            <a:ext cx="2809698" cy="4401205"/>
          </a:xfrm>
          <a:prstGeom prst="rect">
            <a:avLst/>
          </a:prstGeom>
          <a:noFill/>
        </p:spPr>
        <p:txBody>
          <a:bodyPr wrap="square" rtlCol="0">
            <a:spAutoFit/>
          </a:bodyPr>
          <a:lstStyle/>
          <a:p>
            <a:r>
              <a:rPr lang="en-US" sz="2800" dirty="0" smtClean="0"/>
              <a:t>To add a custom </a:t>
            </a:r>
          </a:p>
          <a:p>
            <a:r>
              <a:rPr lang="en-US" sz="2800" dirty="0" smtClean="0"/>
              <a:t>layer:</a:t>
            </a:r>
          </a:p>
          <a:p>
            <a:endParaRPr lang="en-US" sz="2800" dirty="0"/>
          </a:p>
          <a:p>
            <a:r>
              <a:rPr lang="en-US" sz="2800" dirty="0" smtClean="0"/>
              <a:t>Go to GFW map</a:t>
            </a:r>
          </a:p>
          <a:p>
            <a:endParaRPr lang="en-US" sz="2800" dirty="0" smtClean="0"/>
          </a:p>
          <a:p>
            <a:r>
              <a:rPr lang="en-US" sz="2800" dirty="0" smtClean="0"/>
              <a:t>1) LAYERS</a:t>
            </a:r>
          </a:p>
          <a:p>
            <a:endParaRPr lang="en-US" sz="2800" dirty="0" smtClean="0"/>
          </a:p>
          <a:p>
            <a:r>
              <a:rPr lang="en-US" sz="2800" dirty="0" smtClean="0"/>
              <a:t>2) ADD LAYER</a:t>
            </a:r>
          </a:p>
          <a:p>
            <a:endParaRPr lang="en-US" sz="2800" dirty="0" smtClean="0"/>
          </a:p>
          <a:p>
            <a:r>
              <a:rPr lang="en-US" sz="2800" dirty="0" smtClean="0"/>
              <a:t>3) CUSTOM LAYER</a:t>
            </a:r>
            <a:endParaRPr lang="en-US" sz="2800" dirty="0"/>
          </a:p>
        </p:txBody>
      </p:sp>
      <p:sp>
        <p:nvSpPr>
          <p:cNvPr id="10" name="TextBox 9"/>
          <p:cNvSpPr txBox="1"/>
          <p:nvPr/>
        </p:nvSpPr>
        <p:spPr>
          <a:xfrm>
            <a:off x="2629216" y="460669"/>
            <a:ext cx="3642087" cy="369332"/>
          </a:xfrm>
          <a:prstGeom prst="rect">
            <a:avLst/>
          </a:prstGeom>
          <a:noFill/>
        </p:spPr>
        <p:txBody>
          <a:bodyPr wrap="none" rtlCol="0">
            <a:spAutoFit/>
          </a:bodyPr>
          <a:lstStyle/>
          <a:p>
            <a:r>
              <a:rPr lang="en-US" dirty="0"/>
              <a:t>http://</a:t>
            </a:r>
            <a:r>
              <a:rPr lang="en-US" dirty="0" err="1" smtClean="0"/>
              <a:t>globalfishingwatch.org</a:t>
            </a:r>
            <a:r>
              <a:rPr lang="en-US" dirty="0" smtClean="0"/>
              <a:t>/map/</a:t>
            </a:r>
            <a:endParaRPr lang="en-US" dirty="0"/>
          </a:p>
        </p:txBody>
      </p:sp>
      <p:pic>
        <p:nvPicPr>
          <p:cNvPr id="11" name="Picture 10"/>
          <p:cNvPicPr>
            <a:picLocks noChangeAspect="1"/>
          </p:cNvPicPr>
          <p:nvPr/>
        </p:nvPicPr>
        <p:blipFill>
          <a:blip r:embed="rId3"/>
          <a:stretch>
            <a:fillRect/>
          </a:stretch>
        </p:blipFill>
        <p:spPr>
          <a:xfrm>
            <a:off x="2832023" y="850078"/>
            <a:ext cx="9215331" cy="5338916"/>
          </a:xfrm>
          <a:prstGeom prst="rect">
            <a:avLst/>
          </a:prstGeom>
        </p:spPr>
      </p:pic>
    </p:spTree>
    <p:extLst>
      <p:ext uri="{BB962C8B-B14F-4D97-AF65-F5344CB8AC3E}">
        <p14:creationId xmlns:p14="http://schemas.microsoft.com/office/powerpoint/2010/main" val="14996869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837045" y="0"/>
            <a:ext cx="10517909" cy="6858000"/>
          </a:xfrm>
          <a:prstGeom prst="rect">
            <a:avLst/>
          </a:prstGeom>
        </p:spPr>
      </p:pic>
      <p:sp>
        <p:nvSpPr>
          <p:cNvPr id="4" name="TextBox 3"/>
          <p:cNvSpPr txBox="1"/>
          <p:nvPr/>
        </p:nvSpPr>
        <p:spPr>
          <a:xfrm>
            <a:off x="1578077" y="4616245"/>
            <a:ext cx="1684564" cy="369332"/>
          </a:xfrm>
          <a:prstGeom prst="rect">
            <a:avLst/>
          </a:prstGeom>
          <a:noFill/>
          <a:ln>
            <a:noFill/>
          </a:ln>
        </p:spPr>
        <p:txBody>
          <a:bodyPr wrap="none" rtlCol="0">
            <a:spAutoFit/>
          </a:bodyPr>
          <a:lstStyle/>
          <a:p>
            <a:r>
              <a:rPr lang="en-US" dirty="0" smtClean="0">
                <a:solidFill>
                  <a:srgbClr val="FFFF00"/>
                </a:solidFill>
              </a:rPr>
              <a:t>LINK from email</a:t>
            </a:r>
            <a:endParaRPr lang="en-US" dirty="0">
              <a:solidFill>
                <a:srgbClr val="FFFF00"/>
              </a:solidFill>
            </a:endParaRPr>
          </a:p>
        </p:txBody>
      </p:sp>
      <p:cxnSp>
        <p:nvCxnSpPr>
          <p:cNvPr id="6" name="Straight Arrow Connector 5"/>
          <p:cNvCxnSpPr/>
          <p:nvPr/>
        </p:nvCxnSpPr>
        <p:spPr>
          <a:xfrm flipV="1">
            <a:off x="2315497" y="3908323"/>
            <a:ext cx="530942" cy="707922"/>
          </a:xfrm>
          <a:prstGeom prst="straightConnector1">
            <a:avLst/>
          </a:prstGeom>
          <a:ln w="762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09921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77377" y="-48717"/>
            <a:ext cx="3921169" cy="313750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66220" y="3151182"/>
            <a:ext cx="6875655" cy="3706818"/>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45222" y="0"/>
            <a:ext cx="4786933" cy="3067665"/>
          </a:xfrm>
          <a:prstGeom prst="rect">
            <a:avLst/>
          </a:prstGeom>
        </p:spPr>
      </p:pic>
      <p:sp>
        <p:nvSpPr>
          <p:cNvPr id="3" name="TextBox 2"/>
          <p:cNvSpPr txBox="1"/>
          <p:nvPr/>
        </p:nvSpPr>
        <p:spPr>
          <a:xfrm>
            <a:off x="0" y="0"/>
            <a:ext cx="2849050" cy="1200329"/>
          </a:xfrm>
          <a:prstGeom prst="rect">
            <a:avLst/>
          </a:prstGeom>
          <a:solidFill>
            <a:schemeClr val="bg1">
              <a:lumMod val="65000"/>
            </a:schemeClr>
          </a:solidFill>
        </p:spPr>
        <p:txBody>
          <a:bodyPr wrap="none" rtlCol="0">
            <a:spAutoFit/>
          </a:bodyPr>
          <a:lstStyle/>
          <a:p>
            <a:r>
              <a:rPr lang="en-US" dirty="0" smtClean="0"/>
              <a:t>Black-footed albatross</a:t>
            </a:r>
          </a:p>
          <a:p>
            <a:r>
              <a:rPr lang="en-US" dirty="0" smtClean="0"/>
              <a:t>Colony: Kure</a:t>
            </a:r>
          </a:p>
          <a:p>
            <a:r>
              <a:rPr lang="en-US" dirty="0" smtClean="0"/>
              <a:t>Stage: Chick Rearing</a:t>
            </a:r>
          </a:p>
          <a:p>
            <a:r>
              <a:rPr lang="en-US" dirty="0" smtClean="0"/>
              <a:t>Feb 23, 2013 to May 6, 2013</a:t>
            </a:r>
            <a:endParaRPr lang="en-US" dirty="0"/>
          </a:p>
        </p:txBody>
      </p:sp>
      <p:sp>
        <p:nvSpPr>
          <p:cNvPr id="7" name="TextBox 6"/>
          <p:cNvSpPr txBox="1"/>
          <p:nvPr/>
        </p:nvSpPr>
        <p:spPr>
          <a:xfrm>
            <a:off x="6244066" y="5461423"/>
            <a:ext cx="2654445" cy="1200329"/>
          </a:xfrm>
          <a:prstGeom prst="rect">
            <a:avLst/>
          </a:prstGeom>
          <a:solidFill>
            <a:schemeClr val="bg1">
              <a:lumMod val="65000"/>
            </a:schemeClr>
          </a:solidFill>
        </p:spPr>
        <p:txBody>
          <a:bodyPr wrap="none" rtlCol="0">
            <a:spAutoFit/>
          </a:bodyPr>
          <a:lstStyle/>
          <a:p>
            <a:r>
              <a:rPr lang="en-US" dirty="0" smtClean="0"/>
              <a:t>Short-tailed albatross</a:t>
            </a:r>
          </a:p>
          <a:p>
            <a:r>
              <a:rPr lang="en-US" dirty="0" smtClean="0"/>
              <a:t>Colony: Torishima, Japan</a:t>
            </a:r>
          </a:p>
          <a:p>
            <a:r>
              <a:rPr lang="en-US" dirty="0" smtClean="0"/>
              <a:t>Stage: Juvenile</a:t>
            </a:r>
          </a:p>
          <a:p>
            <a:r>
              <a:rPr lang="en-US" dirty="0" smtClean="0"/>
              <a:t>Jan 1, 2013 to Aug 1, 2013</a:t>
            </a:r>
            <a:endParaRPr lang="en-US" dirty="0"/>
          </a:p>
        </p:txBody>
      </p:sp>
      <p:sp>
        <p:nvSpPr>
          <p:cNvPr id="10" name="TextBox 9"/>
          <p:cNvSpPr txBox="1"/>
          <p:nvPr/>
        </p:nvSpPr>
        <p:spPr>
          <a:xfrm>
            <a:off x="8723527" y="2856432"/>
            <a:ext cx="2950038" cy="1200329"/>
          </a:xfrm>
          <a:prstGeom prst="rect">
            <a:avLst/>
          </a:prstGeom>
          <a:solidFill>
            <a:schemeClr val="bg1">
              <a:lumMod val="65000"/>
            </a:schemeClr>
          </a:solidFill>
        </p:spPr>
        <p:txBody>
          <a:bodyPr wrap="none" rtlCol="0">
            <a:spAutoFit/>
          </a:bodyPr>
          <a:lstStyle/>
          <a:p>
            <a:r>
              <a:rPr lang="en-US" dirty="0" smtClean="0"/>
              <a:t>Laysan albatross</a:t>
            </a:r>
          </a:p>
          <a:p>
            <a:r>
              <a:rPr lang="en-US" dirty="0" smtClean="0"/>
              <a:t>Colony: </a:t>
            </a:r>
            <a:r>
              <a:rPr lang="en-US" dirty="0" err="1" smtClean="0"/>
              <a:t>Kaena</a:t>
            </a:r>
            <a:r>
              <a:rPr lang="en-US" dirty="0" smtClean="0"/>
              <a:t> Point, Oahu</a:t>
            </a:r>
          </a:p>
          <a:p>
            <a:r>
              <a:rPr lang="en-US" dirty="0" smtClean="0"/>
              <a:t>Stage: Chick Rearing</a:t>
            </a:r>
          </a:p>
          <a:p>
            <a:r>
              <a:rPr lang="en-US" dirty="0" smtClean="0"/>
              <a:t>April 4, 2014 to May 25, 2014</a:t>
            </a:r>
            <a:endParaRPr lang="en-US" dirty="0"/>
          </a:p>
        </p:txBody>
      </p:sp>
      <p:pic>
        <p:nvPicPr>
          <p:cNvPr id="12" name="Picture 1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023804" y="237741"/>
            <a:ext cx="1936889" cy="2428058"/>
          </a:xfrm>
          <a:prstGeom prst="rect">
            <a:avLst/>
          </a:prstGeom>
          <a:ln w="76200">
            <a:solidFill>
              <a:srgbClr val="BBDED7"/>
            </a:solidFill>
          </a:ln>
        </p:spPr>
      </p:pic>
      <p:pic>
        <p:nvPicPr>
          <p:cNvPr id="13" name="Picture 12"/>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726740" y="1484926"/>
            <a:ext cx="1168986" cy="1888973"/>
          </a:xfrm>
          <a:prstGeom prst="rect">
            <a:avLst/>
          </a:prstGeom>
          <a:ln w="76200">
            <a:solidFill>
              <a:srgbClr val="FDFEBF"/>
            </a:solidFill>
          </a:ln>
        </p:spPr>
      </p:pic>
      <p:pic>
        <p:nvPicPr>
          <p:cNvPr id="14" name="Picture 2"/>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200191" y="4471624"/>
            <a:ext cx="3121736" cy="1589964"/>
          </a:xfrm>
          <a:prstGeom prst="rect">
            <a:avLst/>
          </a:prstGeom>
          <a:noFill/>
          <a:ln w="76200">
            <a:solidFill>
              <a:srgbClr val="51167C"/>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9612620" y="4500875"/>
            <a:ext cx="2278701" cy="369332"/>
          </a:xfrm>
          <a:prstGeom prst="rect">
            <a:avLst/>
          </a:prstGeom>
          <a:noFill/>
        </p:spPr>
        <p:txBody>
          <a:bodyPr wrap="none" rtlCol="0">
            <a:spAutoFit/>
          </a:bodyPr>
          <a:lstStyle/>
          <a:p>
            <a:r>
              <a:rPr lang="en-US" smtClean="0"/>
              <a:t>Tracks colored by time</a:t>
            </a:r>
            <a:endParaRPr lang="en-US"/>
          </a:p>
        </p:txBody>
      </p:sp>
      <p:sp>
        <p:nvSpPr>
          <p:cNvPr id="17" name="Rectangle 16"/>
          <p:cNvSpPr/>
          <p:nvPr/>
        </p:nvSpPr>
        <p:spPr>
          <a:xfrm>
            <a:off x="9609008" y="5132439"/>
            <a:ext cx="421697" cy="1517488"/>
          </a:xfrm>
          <a:prstGeom prst="rect">
            <a:avLst/>
          </a:prstGeom>
          <a:solidFill>
            <a:srgbClr val="2C7CB7"/>
          </a:solidFill>
          <a:ln>
            <a:solidFill>
              <a:srgbClr val="2C7C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117864" y="5132439"/>
            <a:ext cx="421697" cy="1517488"/>
          </a:xfrm>
          <a:prstGeom prst="rect">
            <a:avLst/>
          </a:prstGeom>
          <a:solidFill>
            <a:srgbClr val="BBDED7"/>
          </a:solidFill>
          <a:ln>
            <a:solidFill>
              <a:srgbClr val="BBDE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0667347" y="5132439"/>
            <a:ext cx="421697" cy="1517488"/>
          </a:xfrm>
          <a:prstGeom prst="rect">
            <a:avLst/>
          </a:prstGeom>
          <a:solidFill>
            <a:srgbClr val="D2D9A7"/>
          </a:solidFill>
          <a:ln>
            <a:solidFill>
              <a:srgbClr val="D2D9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1171186" y="5144264"/>
            <a:ext cx="421697" cy="1517488"/>
          </a:xfrm>
          <a:prstGeom prst="rect">
            <a:avLst/>
          </a:prstGeom>
          <a:solidFill>
            <a:srgbClr val="F9BA6A"/>
          </a:solidFill>
          <a:ln>
            <a:solidFill>
              <a:srgbClr val="F9BA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p:nvPr/>
        </p:nvCxnSpPr>
        <p:spPr>
          <a:xfrm flipV="1">
            <a:off x="9717992" y="4870207"/>
            <a:ext cx="2453549" cy="1188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11669162" y="5144264"/>
            <a:ext cx="421697" cy="1517488"/>
          </a:xfrm>
          <a:prstGeom prst="rect">
            <a:avLst/>
          </a:prstGeom>
          <a:solidFill>
            <a:srgbClr val="DF4026"/>
          </a:solidFill>
          <a:ln>
            <a:solidFill>
              <a:srgbClr val="DF40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9"/>
          <a:stretch>
            <a:fillRect/>
          </a:stretch>
        </p:blipFill>
        <p:spPr>
          <a:xfrm>
            <a:off x="480839" y="2520771"/>
            <a:ext cx="862306" cy="749128"/>
          </a:xfrm>
          <a:prstGeom prst="rect">
            <a:avLst/>
          </a:prstGeom>
        </p:spPr>
      </p:pic>
      <p:pic>
        <p:nvPicPr>
          <p:cNvPr id="24" name="Picture 23" descr="https://tse4.mm.bing.net/th?id=OIP.Sn-xt33gVtmya_rN3uhNdwHaCu&amp;pid=Api"/>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6513044" y="2061659"/>
            <a:ext cx="1179631" cy="4330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11"/>
          <a:stretch>
            <a:fillRect/>
          </a:stretch>
        </p:blipFill>
        <p:spPr>
          <a:xfrm>
            <a:off x="2355124" y="3293562"/>
            <a:ext cx="2003827" cy="698198"/>
          </a:xfrm>
          <a:prstGeom prst="rect">
            <a:avLst/>
          </a:prstGeom>
          <a:solidFill>
            <a:schemeClr val="bg2"/>
          </a:solidFill>
        </p:spPr>
      </p:pic>
      <p:sp>
        <p:nvSpPr>
          <p:cNvPr id="6" name="TextBox 5"/>
          <p:cNvSpPr txBox="1"/>
          <p:nvPr/>
        </p:nvSpPr>
        <p:spPr>
          <a:xfrm rot="16200000">
            <a:off x="9486795" y="5706517"/>
            <a:ext cx="613758" cy="369332"/>
          </a:xfrm>
          <a:prstGeom prst="rect">
            <a:avLst/>
          </a:prstGeom>
          <a:noFill/>
        </p:spPr>
        <p:txBody>
          <a:bodyPr wrap="none" rtlCol="0">
            <a:spAutoFit/>
          </a:bodyPr>
          <a:lstStyle/>
          <a:p>
            <a:r>
              <a:rPr lang="en-US" smtClean="0"/>
              <a:t>start</a:t>
            </a:r>
            <a:endParaRPr lang="en-US"/>
          </a:p>
        </p:txBody>
      </p:sp>
      <p:sp>
        <p:nvSpPr>
          <p:cNvPr id="26" name="TextBox 25"/>
          <p:cNvSpPr txBox="1"/>
          <p:nvPr/>
        </p:nvSpPr>
        <p:spPr>
          <a:xfrm rot="16200000">
            <a:off x="11634324" y="5718342"/>
            <a:ext cx="543739" cy="369332"/>
          </a:xfrm>
          <a:prstGeom prst="rect">
            <a:avLst/>
          </a:prstGeom>
          <a:noFill/>
        </p:spPr>
        <p:txBody>
          <a:bodyPr wrap="none" rtlCol="0">
            <a:spAutoFit/>
          </a:bodyPr>
          <a:lstStyle/>
          <a:p>
            <a:r>
              <a:rPr lang="en-US" dirty="0" smtClean="0"/>
              <a:t>end</a:t>
            </a:r>
            <a:endParaRPr lang="en-US" dirty="0"/>
          </a:p>
        </p:txBody>
      </p:sp>
    </p:spTree>
    <p:extLst>
      <p:ext uri="{BB962C8B-B14F-4D97-AF65-F5344CB8AC3E}">
        <p14:creationId xmlns:p14="http://schemas.microsoft.com/office/powerpoint/2010/main" val="8984473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55265" y="565897"/>
            <a:ext cx="7747000" cy="5753100"/>
          </a:xfrm>
          <a:prstGeom prst="rect">
            <a:avLst/>
          </a:prstGeom>
        </p:spPr>
      </p:pic>
    </p:spTree>
    <p:extLst>
      <p:ext uri="{BB962C8B-B14F-4D97-AF65-F5344CB8AC3E}">
        <p14:creationId xmlns:p14="http://schemas.microsoft.com/office/powerpoint/2010/main" val="15211206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10997" y="0"/>
            <a:ext cx="11370005" cy="6858000"/>
          </a:xfrm>
          <a:prstGeom prst="rect">
            <a:avLst/>
          </a:prstGeom>
        </p:spPr>
      </p:pic>
    </p:spTree>
    <p:extLst>
      <p:ext uri="{BB962C8B-B14F-4D97-AF65-F5344CB8AC3E}">
        <p14:creationId xmlns:p14="http://schemas.microsoft.com/office/powerpoint/2010/main" val="1372644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3106</TotalTime>
  <Words>1107</Words>
  <Application>Microsoft Macintosh PowerPoint</Application>
  <PresentationFormat>Widescreen</PresentationFormat>
  <Paragraphs>247</Paragraphs>
  <Slides>38</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Calibri</vt:lpstr>
      <vt:lpstr>Calibri Light</vt:lpstr>
      <vt:lpstr>Century Gothic</vt:lpstr>
      <vt:lpstr>Mangal</vt:lpstr>
      <vt:lpstr>ＭＳ Ｐゴシック</vt:lpstr>
      <vt:lpstr>ＭＳ ゴシック</vt:lpstr>
      <vt:lpstr>Tahoma</vt:lpstr>
      <vt:lpstr>Arial</vt:lpstr>
      <vt:lpstr>Office Theme</vt:lpstr>
      <vt:lpstr>PowerPoint Presentation</vt:lpstr>
      <vt:lpstr>PowerPoint Presentation</vt:lpstr>
      <vt:lpstr>PowerPoint Presentation</vt:lpstr>
      <vt:lpstr>Seabirds</vt:lpstr>
      <vt:lpstr>Life History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Short-tailed Albatross Population on  Torishima, Japan</vt:lpstr>
      <vt:lpstr>PowerPoint Presentation</vt:lpstr>
      <vt:lpstr>PowerPoint Presentation</vt:lpstr>
      <vt:lpstr>PowerPoint Presentation</vt:lpstr>
      <vt:lpstr>PowerPoint Presentation</vt:lpstr>
      <vt:lpstr>PowerPoint Presentation</vt:lpstr>
      <vt:lpstr>PowerPoint Presentation</vt:lpstr>
      <vt:lpstr>Juvenile Short-tailed albatross: Core Range</vt:lpstr>
      <vt:lpstr>Juvenile Short-tailed albatross: Core Range</vt:lpstr>
      <vt:lpstr>Acknowledgements</vt:lpstr>
      <vt:lpstr>PowerPoint Presentation</vt:lpstr>
      <vt:lpstr>Alaska Seabird Bycatch 1993-2017</vt:lpstr>
      <vt:lpstr> </vt:lpstr>
      <vt:lpstr>Alaska Seabird Bycatch 1993-2017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Rachael Orben</dc:creator>
  <cp:lastModifiedBy>Rachael Orben</cp:lastModifiedBy>
  <cp:revision>54</cp:revision>
  <dcterms:created xsi:type="dcterms:W3CDTF">2018-06-20T23:01:29Z</dcterms:created>
  <dcterms:modified xsi:type="dcterms:W3CDTF">2018-06-26T23:42:52Z</dcterms:modified>
</cp:coreProperties>
</file>