
<file path=[Content_Types].xml><?xml version="1.0" encoding="utf-8"?>
<Types xmlns="http://schemas.openxmlformats.org/package/2006/content-types">
  <Default Extension="xml" ContentType="application/xml"/>
  <Default Extension="jpeg" ContentType="image/jpeg"/>
  <Default Extension="tiff" ContentType="image/tiff"/>
  <Default Extension="jpg" ContentType="image/jpeg"/>
  <Default Extension="rels" ContentType="application/vnd.openxmlformats-package.relationships+xml"/>
  <Default Extension="wdp" ContentType="image/vnd.ms-photo"/>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42"/>
  </p:notesMasterIdLst>
  <p:sldIdLst>
    <p:sldId id="256" r:id="rId2"/>
    <p:sldId id="284" r:id="rId3"/>
    <p:sldId id="288" r:id="rId4"/>
    <p:sldId id="258" r:id="rId5"/>
    <p:sldId id="323" r:id="rId6"/>
    <p:sldId id="319" r:id="rId7"/>
    <p:sldId id="320" r:id="rId8"/>
    <p:sldId id="321" r:id="rId9"/>
    <p:sldId id="322" r:id="rId10"/>
    <p:sldId id="315" r:id="rId11"/>
    <p:sldId id="317" r:id="rId12"/>
    <p:sldId id="324" r:id="rId13"/>
    <p:sldId id="279" r:id="rId14"/>
    <p:sldId id="314" r:id="rId15"/>
    <p:sldId id="291" r:id="rId16"/>
    <p:sldId id="292" r:id="rId17"/>
    <p:sldId id="293" r:id="rId18"/>
    <p:sldId id="294" r:id="rId19"/>
    <p:sldId id="295" r:id="rId20"/>
    <p:sldId id="297" r:id="rId21"/>
    <p:sldId id="298" r:id="rId22"/>
    <p:sldId id="357" r:id="rId23"/>
    <p:sldId id="307" r:id="rId24"/>
    <p:sldId id="308" r:id="rId25"/>
    <p:sldId id="309" r:id="rId26"/>
    <p:sldId id="359" r:id="rId27"/>
    <p:sldId id="310" r:id="rId28"/>
    <p:sldId id="358" r:id="rId29"/>
    <p:sldId id="259" r:id="rId30"/>
    <p:sldId id="311" r:id="rId31"/>
    <p:sldId id="354" r:id="rId32"/>
    <p:sldId id="366" r:id="rId33"/>
    <p:sldId id="362" r:id="rId34"/>
    <p:sldId id="361" r:id="rId35"/>
    <p:sldId id="360" r:id="rId36"/>
    <p:sldId id="363" r:id="rId37"/>
    <p:sldId id="283" r:id="rId38"/>
    <p:sldId id="365" r:id="rId39"/>
    <p:sldId id="286" r:id="rId40"/>
    <p:sldId id="271" r:id="rId41"/>
  </p:sldIdLst>
  <p:sldSz cx="9144000" cy="6858000" type="screen4x3"/>
  <p:notesSz cx="6985000" cy="92837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CC0000"/>
    <a:srgbClr val="A5002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159" autoAdjust="0"/>
    <p:restoredTop sz="70299" autoAdjust="0"/>
  </p:normalViewPr>
  <p:slideViewPr>
    <p:cSldViewPr>
      <p:cViewPr>
        <p:scale>
          <a:sx n="105" d="100"/>
          <a:sy n="105" d="100"/>
        </p:scale>
        <p:origin x="-2456" y="-53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46" Type="http://schemas.openxmlformats.org/officeDocument/2006/relationships/theme" Target="theme/theme1.xml"/><Relationship Id="rId47"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notesMaster" Target="notesMasters/notesMaster1.xml"/><Relationship Id="rId43" Type="http://schemas.openxmlformats.org/officeDocument/2006/relationships/printerSettings" Target="printerSettings/printerSettings1.bin"/><Relationship Id="rId44" Type="http://schemas.openxmlformats.org/officeDocument/2006/relationships/presProps" Target="presProps.xml"/><Relationship Id="rId4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26833" cy="464185"/>
          </a:xfrm>
          <a:prstGeom prst="rect">
            <a:avLst/>
          </a:prstGeom>
        </p:spPr>
        <p:txBody>
          <a:bodyPr vert="horz" lIns="92958" tIns="46479" rIns="92958" bIns="46479" rtlCol="0"/>
          <a:lstStyle>
            <a:lvl1pPr algn="l">
              <a:defRPr sz="1200"/>
            </a:lvl1pPr>
          </a:lstStyle>
          <a:p>
            <a:endParaRPr lang="en-US" dirty="0"/>
          </a:p>
        </p:txBody>
      </p:sp>
      <p:sp>
        <p:nvSpPr>
          <p:cNvPr id="3" name="Date Placeholder 2"/>
          <p:cNvSpPr>
            <a:spLocks noGrp="1"/>
          </p:cNvSpPr>
          <p:nvPr>
            <p:ph type="dt" idx="1"/>
          </p:nvPr>
        </p:nvSpPr>
        <p:spPr>
          <a:xfrm>
            <a:off x="3956550" y="0"/>
            <a:ext cx="3026833" cy="464185"/>
          </a:xfrm>
          <a:prstGeom prst="rect">
            <a:avLst/>
          </a:prstGeom>
        </p:spPr>
        <p:txBody>
          <a:bodyPr vert="horz" lIns="92958" tIns="46479" rIns="92958" bIns="46479" rtlCol="0"/>
          <a:lstStyle>
            <a:lvl1pPr algn="r">
              <a:defRPr sz="1200"/>
            </a:lvl1pPr>
          </a:lstStyle>
          <a:p>
            <a:fld id="{1306E98F-E73C-4515-B16D-7A5707DF1468}" type="datetimeFigureOut">
              <a:rPr lang="en-US" smtClean="0"/>
              <a:t>6/24/18</a:t>
            </a:fld>
            <a:endParaRPr lang="en-US" dirty="0"/>
          </a:p>
        </p:txBody>
      </p:sp>
      <p:sp>
        <p:nvSpPr>
          <p:cNvPr id="4" name="Slide Image Placeholder 3"/>
          <p:cNvSpPr>
            <a:spLocks noGrp="1" noRot="1" noChangeAspect="1"/>
          </p:cNvSpPr>
          <p:nvPr>
            <p:ph type="sldImg" idx="2"/>
          </p:nvPr>
        </p:nvSpPr>
        <p:spPr>
          <a:xfrm>
            <a:off x="1171575" y="696913"/>
            <a:ext cx="4641850" cy="3481387"/>
          </a:xfrm>
          <a:prstGeom prst="rect">
            <a:avLst/>
          </a:prstGeom>
          <a:noFill/>
          <a:ln w="12700">
            <a:solidFill>
              <a:prstClr val="black"/>
            </a:solidFill>
          </a:ln>
        </p:spPr>
        <p:txBody>
          <a:bodyPr vert="horz" lIns="92958" tIns="46479" rIns="92958" bIns="46479" rtlCol="0" anchor="ctr"/>
          <a:lstStyle/>
          <a:p>
            <a:endParaRPr lang="en-US" dirty="0"/>
          </a:p>
        </p:txBody>
      </p:sp>
      <p:sp>
        <p:nvSpPr>
          <p:cNvPr id="5" name="Notes Placeholder 4"/>
          <p:cNvSpPr>
            <a:spLocks noGrp="1"/>
          </p:cNvSpPr>
          <p:nvPr>
            <p:ph type="body" sz="quarter" idx="3"/>
          </p:nvPr>
        </p:nvSpPr>
        <p:spPr>
          <a:xfrm>
            <a:off x="698500" y="4409758"/>
            <a:ext cx="5588000" cy="4177665"/>
          </a:xfrm>
          <a:prstGeom prst="rect">
            <a:avLst/>
          </a:prstGeom>
        </p:spPr>
        <p:txBody>
          <a:bodyPr vert="horz" lIns="92958" tIns="46479" rIns="92958" bIns="4647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17904"/>
            <a:ext cx="3026833" cy="464185"/>
          </a:xfrm>
          <a:prstGeom prst="rect">
            <a:avLst/>
          </a:prstGeom>
        </p:spPr>
        <p:txBody>
          <a:bodyPr vert="horz" lIns="92958" tIns="46479" rIns="92958" bIns="4647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56550" y="8817904"/>
            <a:ext cx="3026833" cy="464185"/>
          </a:xfrm>
          <a:prstGeom prst="rect">
            <a:avLst/>
          </a:prstGeom>
        </p:spPr>
        <p:txBody>
          <a:bodyPr vert="horz" lIns="92958" tIns="46479" rIns="92958" bIns="46479" rtlCol="0" anchor="b"/>
          <a:lstStyle>
            <a:lvl1pPr algn="r">
              <a:defRPr sz="1200"/>
            </a:lvl1pPr>
          </a:lstStyle>
          <a:p>
            <a:fld id="{9C7018F0-9C76-4FA8-9F79-3963FC0CC266}" type="slidenum">
              <a:rPr lang="en-US" smtClean="0"/>
              <a:t>‹#›</a:t>
            </a:fld>
            <a:endParaRPr lang="en-US" dirty="0"/>
          </a:p>
        </p:txBody>
      </p:sp>
    </p:spTree>
    <p:extLst>
      <p:ext uri="{BB962C8B-B14F-4D97-AF65-F5344CB8AC3E}">
        <p14:creationId xmlns:p14="http://schemas.microsoft.com/office/powerpoint/2010/main" val="15942712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 Id="rId3" Type="http://schemas.openxmlformats.org/officeDocument/2006/relationships/hyperlink" Target="https://www.youtube.com/watch?v=S5deYQ_uOCQ" TargetMode="Externa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C7018F0-9C76-4FA8-9F79-3963FC0CC266}" type="slidenum">
              <a:rPr lang="en-US" smtClean="0"/>
              <a:t>1</a:t>
            </a:fld>
            <a:endParaRPr lang="en-US" dirty="0"/>
          </a:p>
        </p:txBody>
      </p:sp>
    </p:spTree>
    <p:extLst>
      <p:ext uri="{BB962C8B-B14F-4D97-AF65-F5344CB8AC3E}">
        <p14:creationId xmlns:p14="http://schemas.microsoft.com/office/powerpoint/2010/main" val="23473242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 grew up roughly 580 miles from</a:t>
            </a:r>
            <a:r>
              <a:rPr lang="en-US" baseline="0" dirty="0" smtClean="0"/>
              <a:t> the Ocean but was fortunate to have the influence of the Great Lakes</a:t>
            </a:r>
            <a:r>
              <a:rPr lang="en-US" baseline="0" dirty="0"/>
              <a:t>.</a:t>
            </a:r>
            <a:endParaRPr lang="en-US" baseline="0" dirty="0" smtClean="0"/>
          </a:p>
        </p:txBody>
      </p:sp>
      <p:sp>
        <p:nvSpPr>
          <p:cNvPr id="4" name="Slide Number Placeholder 3"/>
          <p:cNvSpPr>
            <a:spLocks noGrp="1"/>
          </p:cNvSpPr>
          <p:nvPr>
            <p:ph type="sldNum" sz="quarter" idx="10"/>
          </p:nvPr>
        </p:nvSpPr>
        <p:spPr/>
        <p:txBody>
          <a:bodyPr/>
          <a:lstStyle/>
          <a:p>
            <a:fld id="{9C7018F0-9C76-4FA8-9F79-3963FC0CC266}" type="slidenum">
              <a:rPr lang="en-US" smtClean="0"/>
              <a:t>3</a:t>
            </a:fld>
            <a:endParaRPr lang="en-US" dirty="0"/>
          </a:p>
        </p:txBody>
      </p:sp>
    </p:spTree>
    <p:extLst>
      <p:ext uri="{BB962C8B-B14F-4D97-AF65-F5344CB8AC3E}">
        <p14:creationId xmlns:p14="http://schemas.microsoft.com/office/powerpoint/2010/main" val="4701278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need was</a:t>
            </a:r>
            <a:r>
              <a:rPr lang="en-US" baseline="0" dirty="0" smtClean="0"/>
              <a:t> identified so we began the RCRV</a:t>
            </a:r>
            <a:endParaRPr lang="en-US" dirty="0"/>
          </a:p>
        </p:txBody>
      </p:sp>
      <p:sp>
        <p:nvSpPr>
          <p:cNvPr id="4" name="Slide Number Placeholder 3"/>
          <p:cNvSpPr>
            <a:spLocks noGrp="1"/>
          </p:cNvSpPr>
          <p:nvPr>
            <p:ph type="sldNum" sz="quarter" idx="10"/>
          </p:nvPr>
        </p:nvSpPr>
        <p:spPr/>
        <p:txBody>
          <a:bodyPr/>
          <a:lstStyle/>
          <a:p>
            <a:fld id="{9C7018F0-9C76-4FA8-9F79-3963FC0CC266}" type="slidenum">
              <a:rPr lang="en-US" smtClean="0"/>
              <a:t>4</a:t>
            </a:fld>
            <a:endParaRPr lang="en-US" dirty="0"/>
          </a:p>
        </p:txBody>
      </p:sp>
    </p:spTree>
    <p:extLst>
      <p:ext uri="{BB962C8B-B14F-4D97-AF65-F5344CB8AC3E}">
        <p14:creationId xmlns:p14="http://schemas.microsoft.com/office/powerpoint/2010/main" val="26191178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b="1" i="1" dirty="0" smtClean="0">
                <a:latin typeface="Arial" pitchFamily="34" charset="0"/>
                <a:ea typeface="ＭＳ Ｐゴシック" pitchFamily="34" charset="-128"/>
              </a:rPr>
              <a:t>In</a:t>
            </a:r>
            <a:r>
              <a:rPr lang="en-US" b="1" i="1" baseline="0" dirty="0" smtClean="0">
                <a:latin typeface="Arial" pitchFamily="34" charset="0"/>
                <a:ea typeface="ＭＳ Ｐゴシック" pitchFamily="34" charset="-128"/>
              </a:rPr>
              <a:t> the next slides I will briefly describe the  UNOLS fleet.</a:t>
            </a:r>
          </a:p>
          <a:p>
            <a:pPr eaLnBrk="1" hangingPunct="1"/>
            <a:r>
              <a:rPr lang="en-US" dirty="0" smtClean="0">
                <a:latin typeface="Arial" pitchFamily="34" charset="0"/>
                <a:ea typeface="ＭＳ Ｐゴシック" pitchFamily="34" charset="-128"/>
              </a:rPr>
              <a:t>Global Class ships are the high endurance vessels, capable of operating world-wide.  </a:t>
            </a:r>
          </a:p>
          <a:p>
            <a:pPr eaLnBrk="1" hangingPunct="1"/>
            <a:r>
              <a:rPr lang="en-US" dirty="0" smtClean="0">
                <a:latin typeface="Arial" pitchFamily="34" charset="0"/>
                <a:ea typeface="ＭＳ Ｐゴシック" pitchFamily="34" charset="-128"/>
              </a:rPr>
              <a:t>They are large general-purpose, multi-discipline oceanographic research ships capable of worldwide cruising (except in close pack ice) and able to support both over-the-side and laboratory work in high sea states. </a:t>
            </a:r>
          </a:p>
          <a:p>
            <a:pPr eaLnBrk="1" hangingPunct="1"/>
            <a:r>
              <a:rPr lang="en-US" dirty="0" smtClean="0">
                <a:latin typeface="Arial" pitchFamily="34" charset="0"/>
                <a:ea typeface="ＭＳ Ｐゴシック" pitchFamily="34" charset="-128"/>
              </a:rPr>
              <a:t>The ships can accommodate large scientific parties of 30 to 38 people. </a:t>
            </a:r>
          </a:p>
          <a:p>
            <a:pPr eaLnBrk="1" hangingPunct="1"/>
            <a:r>
              <a:rPr lang="en-US" dirty="0" smtClean="0">
                <a:latin typeface="Arial" pitchFamily="34" charset="0"/>
                <a:ea typeface="ＭＳ Ｐゴシック" pitchFamily="34" charset="-128"/>
              </a:rPr>
              <a:t>The newest vessels of this Class were built in the 1990s: </a:t>
            </a:r>
            <a:r>
              <a:rPr lang="en-US" i="1" dirty="0" smtClean="0">
                <a:latin typeface="Arial" pitchFamily="34" charset="0"/>
                <a:ea typeface="ＭＳ Ｐゴシック" pitchFamily="34" charset="-128"/>
              </a:rPr>
              <a:t>Marcus Langseth, Thompson</a:t>
            </a:r>
            <a:r>
              <a:rPr lang="en-US" dirty="0" smtClean="0">
                <a:latin typeface="Arial" pitchFamily="34" charset="0"/>
                <a:ea typeface="ＭＳ Ｐゴシック" pitchFamily="34" charset="-128"/>
              </a:rPr>
              <a:t>, </a:t>
            </a:r>
            <a:r>
              <a:rPr lang="en-US" i="1" dirty="0" smtClean="0">
                <a:latin typeface="Arial" pitchFamily="34" charset="0"/>
                <a:ea typeface="ＭＳ Ｐゴシック" pitchFamily="34" charset="-128"/>
              </a:rPr>
              <a:t>Atlantis</a:t>
            </a:r>
            <a:r>
              <a:rPr lang="en-US" dirty="0" smtClean="0">
                <a:latin typeface="Arial" pitchFamily="34" charset="0"/>
                <a:ea typeface="ＭＳ Ｐゴシック" pitchFamily="34" charset="-128"/>
              </a:rPr>
              <a:t>, and </a:t>
            </a:r>
            <a:r>
              <a:rPr lang="en-US" i="1" dirty="0" smtClean="0">
                <a:latin typeface="Arial" pitchFamily="34" charset="0"/>
                <a:ea typeface="ＭＳ Ｐゴシック" pitchFamily="34" charset="-128"/>
              </a:rPr>
              <a:t>Revelle</a:t>
            </a:r>
            <a:r>
              <a:rPr lang="en-US" dirty="0" smtClean="0">
                <a:latin typeface="Arial" pitchFamily="34" charset="0"/>
                <a:ea typeface="ＭＳ Ｐゴシック" pitchFamily="34" charset="-128"/>
              </a:rPr>
              <a:t>.  </a:t>
            </a:r>
            <a:r>
              <a:rPr lang="en-US" i="1" dirty="0" smtClean="0">
                <a:latin typeface="Arial" pitchFamily="34" charset="0"/>
                <a:ea typeface="ＭＳ Ｐゴシック" pitchFamily="34" charset="-128"/>
              </a:rPr>
              <a:t>Knorr</a:t>
            </a:r>
            <a:r>
              <a:rPr lang="en-US" dirty="0" smtClean="0">
                <a:latin typeface="Arial" pitchFamily="34" charset="0"/>
                <a:ea typeface="ＭＳ Ｐゴシック" pitchFamily="34" charset="-128"/>
              </a:rPr>
              <a:t> and </a:t>
            </a:r>
            <a:r>
              <a:rPr lang="en-US" i="1" dirty="0" smtClean="0">
                <a:latin typeface="Arial" pitchFamily="34" charset="0"/>
                <a:ea typeface="ＭＳ Ｐゴシック" pitchFamily="34" charset="-128"/>
              </a:rPr>
              <a:t>Melville,</a:t>
            </a:r>
            <a:r>
              <a:rPr lang="en-US" dirty="0" smtClean="0">
                <a:latin typeface="Arial" pitchFamily="34" charset="0"/>
                <a:ea typeface="ＭＳ Ｐゴシック" pitchFamily="34" charset="-128"/>
              </a:rPr>
              <a:t> the oldest of the Global vessels, received extensive refits in 1989 and 1990, respectively.  </a:t>
            </a:r>
          </a:p>
          <a:p>
            <a:pPr eaLnBrk="1" hangingPunct="1"/>
            <a:r>
              <a:rPr lang="en-US" dirty="0" smtClean="0">
                <a:latin typeface="Arial" pitchFamily="34" charset="0"/>
                <a:ea typeface="ＭＳ Ｐゴシック" pitchFamily="34" charset="-128"/>
              </a:rPr>
              <a:t>There are two special purpose vessels within the Global Class, </a:t>
            </a:r>
            <a:r>
              <a:rPr lang="en-US" i="1" dirty="0" smtClean="0">
                <a:latin typeface="Arial" pitchFamily="34" charset="0"/>
                <a:ea typeface="ＭＳ Ｐゴシック" pitchFamily="34" charset="-128"/>
              </a:rPr>
              <a:t>Atlantis</a:t>
            </a:r>
            <a:r>
              <a:rPr lang="en-US" dirty="0" smtClean="0">
                <a:latin typeface="Arial" pitchFamily="34" charset="0"/>
                <a:ea typeface="ＭＳ Ｐゴシック" pitchFamily="34" charset="-128"/>
              </a:rPr>
              <a:t>, support ship for the deep submersible </a:t>
            </a:r>
            <a:r>
              <a:rPr lang="en-US" i="1" dirty="0" smtClean="0">
                <a:latin typeface="Arial" pitchFamily="34" charset="0"/>
                <a:ea typeface="ＭＳ Ｐゴシック" pitchFamily="34" charset="-128"/>
              </a:rPr>
              <a:t>Alvin</a:t>
            </a:r>
            <a:r>
              <a:rPr lang="en-US" dirty="0" smtClean="0">
                <a:latin typeface="Arial" pitchFamily="34" charset="0"/>
                <a:ea typeface="ＭＳ Ｐゴシック" pitchFamily="34" charset="-128"/>
              </a:rPr>
              <a:t>, and </a:t>
            </a:r>
            <a:r>
              <a:rPr lang="en-US" i="1" dirty="0" smtClean="0">
                <a:latin typeface="Arial" pitchFamily="34" charset="0"/>
                <a:ea typeface="ＭＳ Ｐゴシック" pitchFamily="34" charset="-128"/>
              </a:rPr>
              <a:t>Marcus</a:t>
            </a:r>
            <a:r>
              <a:rPr lang="en-US" dirty="0" smtClean="0">
                <a:latin typeface="Arial" pitchFamily="34" charset="0"/>
                <a:ea typeface="ＭＳ Ｐゴシック" pitchFamily="34" charset="-128"/>
              </a:rPr>
              <a:t> </a:t>
            </a:r>
            <a:r>
              <a:rPr lang="en-US" i="1" dirty="0" smtClean="0">
                <a:latin typeface="Arial" pitchFamily="34" charset="0"/>
                <a:ea typeface="ＭＳ Ｐゴシック" pitchFamily="34" charset="-128"/>
              </a:rPr>
              <a:t>Langseth</a:t>
            </a:r>
            <a:r>
              <a:rPr lang="en-US" dirty="0" smtClean="0">
                <a:latin typeface="Arial" pitchFamily="34" charset="0"/>
                <a:ea typeface="ＭＳ Ｐゴシック" pitchFamily="34" charset="-128"/>
              </a:rPr>
              <a:t>, a modern seismic vessel.  The </a:t>
            </a:r>
            <a:r>
              <a:rPr lang="en-US" i="1" dirty="0" smtClean="0">
                <a:latin typeface="Arial" pitchFamily="34" charset="0"/>
                <a:ea typeface="ＭＳ Ｐゴシック" pitchFamily="34" charset="-128"/>
              </a:rPr>
              <a:t>Langseth</a:t>
            </a:r>
            <a:r>
              <a:rPr lang="en-US" dirty="0" smtClean="0">
                <a:latin typeface="Arial" pitchFamily="34" charset="0"/>
                <a:ea typeface="ＭＳ Ｐゴシック" pitchFamily="34" charset="-128"/>
              </a:rPr>
              <a:t> began science operations in 2008 after completing shipyard modifications. </a:t>
            </a:r>
          </a:p>
          <a:p>
            <a:pPr eaLnBrk="1" hangingPunct="1"/>
            <a:endParaRPr lang="en-US" dirty="0" smtClean="0">
              <a:latin typeface="Arial" pitchFamily="34" charset="0"/>
              <a:ea typeface="ＭＳ Ｐゴシック" pitchFamily="34" charset="-128"/>
            </a:endParaRPr>
          </a:p>
        </p:txBody>
      </p:sp>
      <p:sp>
        <p:nvSpPr>
          <p:cNvPr id="4" name="Slide Number Placeholder 3"/>
          <p:cNvSpPr>
            <a:spLocks noGrp="1"/>
          </p:cNvSpPr>
          <p:nvPr>
            <p:ph type="sldNum" sz="quarter" idx="10"/>
          </p:nvPr>
        </p:nvSpPr>
        <p:spPr/>
        <p:txBody>
          <a:bodyPr/>
          <a:lstStyle/>
          <a:p>
            <a:fld id="{9C7018F0-9C76-4FA8-9F79-3963FC0CC266}" type="slidenum">
              <a:rPr lang="en-US" smtClean="0"/>
              <a:t>6</a:t>
            </a:fld>
            <a:endParaRPr lang="en-US" dirty="0"/>
          </a:p>
        </p:txBody>
      </p:sp>
    </p:spTree>
    <p:extLst>
      <p:ext uri="{BB962C8B-B14F-4D97-AF65-F5344CB8AC3E}">
        <p14:creationId xmlns:p14="http://schemas.microsoft.com/office/powerpoint/2010/main" val="41627752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b="1" i="1" dirty="0" smtClean="0">
                <a:latin typeface="Arial" pitchFamily="34" charset="0"/>
                <a:ea typeface="ＭＳ Ｐゴシック" pitchFamily="34" charset="-128"/>
              </a:rPr>
              <a:t>Intermediate Class:</a:t>
            </a:r>
            <a:r>
              <a:rPr lang="en-US" dirty="0" smtClean="0">
                <a:latin typeface="Arial" pitchFamily="34" charset="0"/>
                <a:ea typeface="ＭＳ Ｐゴシック" pitchFamily="34" charset="-128"/>
              </a:rPr>
              <a:t>  The Intermediate ships are medium endurance general-purpose vessels.  </a:t>
            </a:r>
          </a:p>
          <a:p>
            <a:pPr eaLnBrk="1" hangingPunct="1"/>
            <a:r>
              <a:rPr lang="en-US" dirty="0" smtClean="0">
                <a:latin typeface="Arial" pitchFamily="34" charset="0"/>
                <a:ea typeface="ＭＳ Ｐゴシック" pitchFamily="34" charset="-128"/>
              </a:rPr>
              <a:t>These are ocean-going vessels, though not globally ranging.  </a:t>
            </a:r>
          </a:p>
          <a:p>
            <a:pPr eaLnBrk="1" hangingPunct="1"/>
            <a:r>
              <a:rPr lang="en-US" dirty="0" smtClean="0">
                <a:latin typeface="Arial" pitchFamily="34" charset="0"/>
                <a:ea typeface="ＭＳ Ｐゴシック" pitchFamily="34" charset="-128"/>
              </a:rPr>
              <a:t>They range in size from 170 feet to 186. </a:t>
            </a:r>
          </a:p>
          <a:p>
            <a:pPr eaLnBrk="1" hangingPunct="1"/>
            <a:r>
              <a:rPr lang="en-US" dirty="0" smtClean="0">
                <a:latin typeface="Arial" pitchFamily="34" charset="0"/>
                <a:ea typeface="ＭＳ Ｐゴシック" pitchFamily="34" charset="-128"/>
              </a:rPr>
              <a:t> Most have science accommodations for approximately 18 to 20.  Many of the vessels of this class are approaching the end of their projected service life.  </a:t>
            </a:r>
          </a:p>
          <a:p>
            <a:pPr eaLnBrk="1" hangingPunct="1"/>
            <a:endParaRPr lang="en-US" dirty="0" smtClean="0">
              <a:latin typeface="Arial" pitchFamily="34" charset="0"/>
              <a:ea typeface="ＭＳ Ｐゴシック" pitchFamily="34" charset="-128"/>
            </a:endParaRPr>
          </a:p>
        </p:txBody>
      </p:sp>
      <p:sp>
        <p:nvSpPr>
          <p:cNvPr id="4" name="Slide Number Placeholder 3"/>
          <p:cNvSpPr>
            <a:spLocks noGrp="1"/>
          </p:cNvSpPr>
          <p:nvPr>
            <p:ph type="sldNum" sz="quarter" idx="10"/>
          </p:nvPr>
        </p:nvSpPr>
        <p:spPr/>
        <p:txBody>
          <a:bodyPr/>
          <a:lstStyle/>
          <a:p>
            <a:fld id="{9C7018F0-9C76-4FA8-9F79-3963FC0CC266}" type="slidenum">
              <a:rPr lang="en-US" smtClean="0"/>
              <a:t>7</a:t>
            </a:fld>
            <a:endParaRPr lang="en-US" dirty="0"/>
          </a:p>
        </p:txBody>
      </p:sp>
    </p:spTree>
    <p:extLst>
      <p:ext uri="{BB962C8B-B14F-4D97-AF65-F5344CB8AC3E}">
        <p14:creationId xmlns:p14="http://schemas.microsoft.com/office/powerpoint/2010/main" val="22903307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b="1" i="1" dirty="0" smtClean="0">
                <a:latin typeface="Arial" pitchFamily="34" charset="0"/>
                <a:ea typeface="ＭＳ Ｐゴシック" pitchFamily="34" charset="-128"/>
              </a:rPr>
              <a:t>Regional Class:  </a:t>
            </a:r>
            <a:r>
              <a:rPr lang="en-US" dirty="0" smtClean="0">
                <a:latin typeface="Arial" pitchFamily="34" charset="0"/>
                <a:ea typeface="ＭＳ Ｐゴシック" pitchFamily="34" charset="-128"/>
              </a:rPr>
              <a:t>Regional Class ships work in and near the continental margins and coastal zone. </a:t>
            </a:r>
          </a:p>
          <a:p>
            <a:pPr eaLnBrk="1" hangingPunct="1"/>
            <a:r>
              <a:rPr lang="en-US" dirty="0" smtClean="0">
                <a:latin typeface="Arial" pitchFamily="34" charset="0"/>
                <a:ea typeface="ＭＳ Ｐゴシック" pitchFamily="34" charset="-128"/>
              </a:rPr>
              <a:t> They are general-purpose ships, designed to support integrated, interdisciplinary coastal oceanography in the broadest sense from shallow coastal bays and estuaries out to deep water beyond the shelf. </a:t>
            </a:r>
          </a:p>
          <a:p>
            <a:pPr eaLnBrk="1" hangingPunct="1"/>
            <a:r>
              <a:rPr lang="en-US" dirty="0" smtClean="0">
                <a:latin typeface="Arial" pitchFamily="34" charset="0"/>
                <a:ea typeface="ＭＳ Ｐゴシック" pitchFamily="34" charset="-128"/>
              </a:rPr>
              <a:t>The primary requirement is a maximum capability commensurate with ship size to support science, educational, and engineering operations in the coastal regions of the continental United States, including the Gulf of Mexico basin </a:t>
            </a:r>
          </a:p>
          <a:p>
            <a:pPr eaLnBrk="1" hangingPunct="1"/>
            <a:r>
              <a:rPr lang="en-US" dirty="0"/>
              <a:t>The class system for the UNOLS fleet has never had rigid differentiators. Each class has an expected primary mission that is matched to the capabilities of the vessels within the class. The primary mission of the new Regional Class Research Vessels will be research operations in the coastal ocean ranging from nearshore environments to the outer continental rise. The vessels' endurance, draft, ice classification and science mission equipment will be tailored for essential science in these "regional environments" along all US coasts including Alaska.</a:t>
            </a:r>
            <a:endParaRPr lang="en-US" dirty="0" smtClean="0">
              <a:latin typeface="Arial" pitchFamily="34" charset="0"/>
              <a:ea typeface="ＭＳ Ｐゴシック" pitchFamily="34" charset="-128"/>
            </a:endParaRPr>
          </a:p>
          <a:p>
            <a:pPr eaLnBrk="1" hangingPunct="1"/>
            <a:r>
              <a:rPr lang="en-US" dirty="0" smtClean="0">
                <a:latin typeface="Arial" pitchFamily="34" charset="0"/>
                <a:ea typeface="ＭＳ Ｐゴシック" pitchFamily="34" charset="-128"/>
              </a:rPr>
              <a:t>$13K 2K</a:t>
            </a:r>
          </a:p>
          <a:p>
            <a:endParaRPr lang="en-US" dirty="0"/>
          </a:p>
        </p:txBody>
      </p:sp>
      <p:sp>
        <p:nvSpPr>
          <p:cNvPr id="4" name="Slide Number Placeholder 3"/>
          <p:cNvSpPr>
            <a:spLocks noGrp="1"/>
          </p:cNvSpPr>
          <p:nvPr>
            <p:ph type="sldNum" sz="quarter" idx="10"/>
          </p:nvPr>
        </p:nvSpPr>
        <p:spPr/>
        <p:txBody>
          <a:bodyPr/>
          <a:lstStyle/>
          <a:p>
            <a:fld id="{9C7018F0-9C76-4FA8-9F79-3963FC0CC266}" type="slidenum">
              <a:rPr lang="en-US" smtClean="0"/>
              <a:t>8</a:t>
            </a:fld>
            <a:endParaRPr lang="en-US" dirty="0"/>
          </a:p>
        </p:txBody>
      </p:sp>
    </p:spTree>
    <p:extLst>
      <p:ext uri="{BB962C8B-B14F-4D97-AF65-F5344CB8AC3E}">
        <p14:creationId xmlns:p14="http://schemas.microsoft.com/office/powerpoint/2010/main" val="5258361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9579">
              <a:defRPr/>
            </a:pPr>
            <a:r>
              <a:rPr lang="en-US" dirty="0" smtClean="0"/>
              <a:t>This slide show the current fleet renewal timeline.  At present there are no plans beyond the RCRVs. At the current rate of vessel retirements, the academic oceanographic fleet will be reduced to 15 vessels by the time the RCRVs enter service. There are no federal agency plans for new vessel construction after the RCRVs. • The new capabilities of these ships will be crucial for oceanographic research for the next 35-40 years and possibly longer.</a:t>
            </a:r>
          </a:p>
          <a:p>
            <a:endParaRPr lang="en-US" dirty="0" smtClean="0"/>
          </a:p>
          <a:p>
            <a:r>
              <a:rPr lang="en-US" dirty="0" smtClean="0"/>
              <a:t>Ships</a:t>
            </a:r>
            <a:r>
              <a:rPr lang="en-US" baseline="0" dirty="0" smtClean="0"/>
              <a:t> are designed to operate for 30-40 years and they take a long time to design and build.  For that reason a slow process of fleet planning, and turn over is maintained through UNOLS.</a:t>
            </a:r>
          </a:p>
          <a:p>
            <a:r>
              <a:rPr lang="en-US" baseline="0" dirty="0" smtClean="0"/>
              <a:t>To help fleet planning and scheduling, UNOLS ships are divided into 4 size classes.  Size also is tied to capabilities, the number of science berths and cost.</a:t>
            </a:r>
          </a:p>
          <a:p>
            <a:r>
              <a:rPr lang="en-US" baseline="0" dirty="0" smtClean="0"/>
              <a:t>LOA = length overall</a:t>
            </a:r>
          </a:p>
          <a:p>
            <a:endParaRPr lang="en-US" baseline="0" dirty="0" smtClean="0"/>
          </a:p>
          <a:p>
            <a:r>
              <a:rPr lang="en-US" baseline="0" dirty="0" smtClean="0"/>
              <a:t>The fleet currently has 20 vessels but 10 of these are &gt;30 old which can mean they do not meet modern SMR and they experience equipment failures.  This is a reason fleet renewal is needed.</a:t>
            </a:r>
          </a:p>
          <a:p>
            <a:endParaRPr lang="en-US" dirty="0"/>
          </a:p>
        </p:txBody>
      </p:sp>
      <p:sp>
        <p:nvSpPr>
          <p:cNvPr id="4" name="Slide Number Placeholder 3"/>
          <p:cNvSpPr>
            <a:spLocks noGrp="1"/>
          </p:cNvSpPr>
          <p:nvPr>
            <p:ph type="sldNum" sz="quarter" idx="10"/>
          </p:nvPr>
        </p:nvSpPr>
        <p:spPr/>
        <p:txBody>
          <a:bodyPr/>
          <a:lstStyle/>
          <a:p>
            <a:fld id="{9C7018F0-9C76-4FA8-9F79-3963FC0CC266}" type="slidenum">
              <a:rPr lang="en-US" smtClean="0"/>
              <a:t>9</a:t>
            </a:fld>
            <a:endParaRPr lang="en-US" dirty="0"/>
          </a:p>
        </p:txBody>
      </p:sp>
    </p:spTree>
    <p:extLst>
      <p:ext uri="{BB962C8B-B14F-4D97-AF65-F5344CB8AC3E}">
        <p14:creationId xmlns:p14="http://schemas.microsoft.com/office/powerpoint/2010/main" val="6599042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Top Level Requirements:</a:t>
            </a:r>
          </a:p>
          <a:p>
            <a:r>
              <a:rPr lang="en-US" dirty="0" smtClean="0"/>
              <a:t>Basic Design (The RCRV shall be a modern monohull research vessel, with integrated diesel-electric propulsion, capable of general-purpose interdisciplinary oceanographic research in areas from shallow coastal bays and estuaries to and beyond the continental shelf and slope. The ship shall be capable of operating on any ocean worldwide, in a regional research capacity. Vessel particulars shall be determined by: Payload: Science payload of 50 long tons at departure condition, with up to 29 total personnel (16 science + martech, 13 crew). Additionally, the RCRV is expected to have the capability to carry and dock a 4-person UNOLS berthing van.  Speed: Calm water cruising speed of 11.5 to 12.0 knots  Endurance: 21 days and range of 5,400 nm)</a:t>
            </a:r>
          </a:p>
          <a:p>
            <a:endParaRPr lang="en-US" dirty="0" smtClean="0"/>
          </a:p>
          <a:p>
            <a:r>
              <a:rPr lang="en-US" dirty="0" smtClean="0"/>
              <a:t>Science</a:t>
            </a:r>
            <a:r>
              <a:rPr lang="en-US" baseline="0" dirty="0" smtClean="0"/>
              <a:t> Mission Characteristics :</a:t>
            </a:r>
            <a:r>
              <a:rPr lang="en-US" dirty="0" smtClean="0"/>
              <a:t>The ship will operate in coastal regions worldwide, will make open ocean transits, and may operate in or around light first-year ice and call into ports which occasionally experience some ice. This is met by requiring ABS Ice Class classification C0. The ship shall be capable of high-performance station keeping and will be designed to meet ABS Dynamic Positioning classification DPS1 with some DPS2 capability for reliability and redundancy. The vessel’s Underwater Radiated Noise (URN) will be minimized through treatments and vibration dampening to meet a URN amplitude-frequency curve similar to that established for the R/V Sikuliaq making it acoustically quiet under most general oceanographic operating scenarios. The vessel shall be fuel-efficient and have minimal impacts on the natural environment (i.e., shall be “Green”), as economically and technically practicable while meeting the regulatory requirements and operational goals for the vessel. The ship shall be capable of performing the following tasks: Sampling and data collection of surface, mid-water, and sea floor parameters using modern scientific laboratories and instrumentation, including portable laboratory vans  Acoustic multibeam bottom mapping and sub-bottom profiling  Launch and recovery of scientific packages, both tethered and autonomous using state-of-the-art handling systems  Handling, monitoring, and servicing of remotely operated vehicles (ROVs) (appropriate for vessel size) and autonomous underwater vehicles (AUVs)  Deployment and recovery of unmanned aerial systems (UASs) and weather balloons  Deployment and recovery of moorings and coring equipment (appropriate for vessel size)  Deployment and recovery of small craft (appropriate for vessel size), including autonomous surface vehicles (ASVs)  Deployment and recovery of free-floating instruments,</a:t>
            </a:r>
            <a:r>
              <a:rPr lang="en-US" baseline="0" dirty="0" smtClean="0"/>
              <a:t> </a:t>
            </a:r>
            <a:r>
              <a:rPr lang="en-US" dirty="0" smtClean="0"/>
              <a:t>Full-time, high speed satellite connectivity for communications, internet access and data transfer including telepresence between researchers afloat and researchers, students and the general public ashore  Precise navigation, station-keeping and track-line maneuvering to support deep sea and coastal operations  Long periods of operation on-station, or underway at low speeds for towing and bathymetric surveys  Providing access to the sea for scientific personnel with visual, hearing or mobility limitations within the limitations of regulatory and other requirements. </a:t>
            </a:r>
          </a:p>
          <a:p>
            <a:endParaRPr lang="en-US" dirty="0" smtClean="0"/>
          </a:p>
          <a:p>
            <a:r>
              <a:rPr lang="en-US" dirty="0" smtClean="0"/>
              <a:t>Regulatory and Classification Regimes: The Design Refresh shall comply with appropriate regulations and classification society requirements: United States Coast Guard (USCG); International Convention for the Safety of Life at Sea (SOLAS); International Convention on Standards of Training, Certification and Watchkeeping for Seafarers (STCW); International Convention for the Prevention of Pollution From Ships (MARPOL); United States Environmental Protection Agency (EPA); and, the American Bureau of Shipping (ABS). </a:t>
            </a:r>
            <a:endParaRPr lang="en-US" dirty="0"/>
          </a:p>
        </p:txBody>
      </p:sp>
      <p:sp>
        <p:nvSpPr>
          <p:cNvPr id="4" name="Slide Number Placeholder 3"/>
          <p:cNvSpPr>
            <a:spLocks noGrp="1"/>
          </p:cNvSpPr>
          <p:nvPr>
            <p:ph type="sldNum" sz="quarter" idx="10"/>
          </p:nvPr>
        </p:nvSpPr>
        <p:spPr/>
        <p:txBody>
          <a:bodyPr/>
          <a:lstStyle/>
          <a:p>
            <a:fld id="{9C7018F0-9C76-4FA8-9F79-3963FC0CC266}" type="slidenum">
              <a:rPr lang="en-US" smtClean="0"/>
              <a:t>12</a:t>
            </a:fld>
            <a:endParaRPr lang="en-US" dirty="0"/>
          </a:p>
        </p:txBody>
      </p:sp>
    </p:spTree>
    <p:extLst>
      <p:ext uri="{BB962C8B-B14F-4D97-AF65-F5344CB8AC3E}">
        <p14:creationId xmlns:p14="http://schemas.microsoft.com/office/powerpoint/2010/main" val="12426061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Up</a:t>
            </a:r>
            <a:r>
              <a:rPr lang="en-US" baseline="0" dirty="0" smtClean="0"/>
              <a:t> to 12 knots</a:t>
            </a:r>
          </a:p>
          <a:p>
            <a:r>
              <a:rPr lang="en-US" dirty="0" smtClean="0"/>
              <a:t>Bulbous</a:t>
            </a:r>
            <a:r>
              <a:rPr lang="en-US" baseline="0" dirty="0" smtClean="0"/>
              <a:t> bow increases fuel efficiency by ~6%</a:t>
            </a:r>
          </a:p>
          <a:p>
            <a:r>
              <a:rPr lang="en-US" baseline="0" dirty="0" smtClean="0"/>
              <a:t>Green Marine and IAPH Environmental Ship Index</a:t>
            </a:r>
          </a:p>
          <a:p>
            <a:r>
              <a:rPr lang="en-US" baseline="0" dirty="0" smtClean="0"/>
              <a:t>5-15% fuel savings in using 3 identical variable speed generators, variable generation allows the generators to operate more efficiently.</a:t>
            </a:r>
          </a:p>
          <a:p>
            <a:r>
              <a:rPr lang="en-US" sz="2000" dirty="0"/>
              <a:t>Dynamic positioning allows the ship to set up in the trough, reducing heave at stern. This in turn extends the operational window increasing science productivity.</a:t>
            </a:r>
          </a:p>
          <a:p>
            <a:r>
              <a:rPr lang="en-US" sz="2000" dirty="0"/>
              <a:t>Starboard side CTD launch and recovery system (LARS) with a CTD docking head, allows for hands free deployment and recovery of the CTD rosette.</a:t>
            </a:r>
          </a:p>
          <a:p>
            <a:pPr defTabSz="929579">
              <a:defRPr/>
            </a:pPr>
            <a:r>
              <a:rPr lang="en-US" sz="2000" dirty="0"/>
              <a:t>Retractable centerboard, removable transducer mounting area to allow alternative configurations for fisheries sonars, ADCP etc.</a:t>
            </a:r>
          </a:p>
          <a:p>
            <a:endParaRPr lang="en-US" sz="2000" dirty="0"/>
          </a:p>
          <a:p>
            <a:endParaRPr lang="en-US" sz="2000" dirty="0"/>
          </a:p>
          <a:p>
            <a:endParaRPr lang="en-US" dirty="0"/>
          </a:p>
        </p:txBody>
      </p:sp>
      <p:sp>
        <p:nvSpPr>
          <p:cNvPr id="4" name="Slide Number Placeholder 3"/>
          <p:cNvSpPr>
            <a:spLocks noGrp="1"/>
          </p:cNvSpPr>
          <p:nvPr>
            <p:ph type="sldNum" sz="quarter" idx="10"/>
          </p:nvPr>
        </p:nvSpPr>
        <p:spPr/>
        <p:txBody>
          <a:bodyPr/>
          <a:lstStyle/>
          <a:p>
            <a:fld id="{9C7018F0-9C76-4FA8-9F79-3963FC0CC266}" type="slidenum">
              <a:rPr lang="en-US" smtClean="0"/>
              <a:t>13</a:t>
            </a:fld>
            <a:endParaRPr lang="en-US" dirty="0"/>
          </a:p>
        </p:txBody>
      </p:sp>
    </p:spTree>
    <p:extLst>
      <p:ext uri="{BB962C8B-B14F-4D97-AF65-F5344CB8AC3E}">
        <p14:creationId xmlns:p14="http://schemas.microsoft.com/office/powerpoint/2010/main" val="41570875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Design Drivers</a:t>
            </a:r>
            <a:endParaRPr lang="en-US" dirty="0"/>
          </a:p>
        </p:txBody>
      </p:sp>
      <p:sp>
        <p:nvSpPr>
          <p:cNvPr id="4" name="Slide Number Placeholder 3"/>
          <p:cNvSpPr>
            <a:spLocks noGrp="1"/>
          </p:cNvSpPr>
          <p:nvPr>
            <p:ph type="sldNum" sz="quarter" idx="10"/>
          </p:nvPr>
        </p:nvSpPr>
        <p:spPr/>
        <p:txBody>
          <a:bodyPr/>
          <a:lstStyle/>
          <a:p>
            <a:fld id="{9C7018F0-9C76-4FA8-9F79-3963FC0CC266}" type="slidenum">
              <a:rPr lang="en-US" smtClean="0"/>
              <a:t>15</a:t>
            </a:fld>
            <a:endParaRPr lang="en-US" dirty="0"/>
          </a:p>
        </p:txBody>
      </p:sp>
    </p:spTree>
    <p:extLst>
      <p:ext uri="{BB962C8B-B14F-4D97-AF65-F5344CB8AC3E}">
        <p14:creationId xmlns:p14="http://schemas.microsoft.com/office/powerpoint/2010/main" val="8958743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Matable 4 person accommodation</a:t>
            </a:r>
            <a:r>
              <a:rPr lang="en-US" baseline="0" dirty="0" smtClean="0"/>
              <a:t> van, up to 3 – 20ft vans for either accommodation or scientific use. </a:t>
            </a:r>
          </a:p>
          <a:p>
            <a:r>
              <a:rPr lang="en-US" baseline="0" dirty="0" smtClean="0"/>
              <a:t>3/8”, 5/8”, 9/16” and .393</a:t>
            </a:r>
            <a:endParaRPr lang="en-US" dirty="0"/>
          </a:p>
        </p:txBody>
      </p:sp>
      <p:sp>
        <p:nvSpPr>
          <p:cNvPr id="4" name="Slide Number Placeholder 3"/>
          <p:cNvSpPr>
            <a:spLocks noGrp="1"/>
          </p:cNvSpPr>
          <p:nvPr>
            <p:ph type="sldNum" sz="quarter" idx="10"/>
          </p:nvPr>
        </p:nvSpPr>
        <p:spPr/>
        <p:txBody>
          <a:bodyPr/>
          <a:lstStyle/>
          <a:p>
            <a:fld id="{9C7018F0-9C76-4FA8-9F79-3963FC0CC266}" type="slidenum">
              <a:rPr lang="en-US" smtClean="0"/>
              <a:t>16</a:t>
            </a:fld>
            <a:endParaRPr lang="en-US" dirty="0"/>
          </a:p>
        </p:txBody>
      </p:sp>
    </p:spTree>
    <p:extLst>
      <p:ext uri="{BB962C8B-B14F-4D97-AF65-F5344CB8AC3E}">
        <p14:creationId xmlns:p14="http://schemas.microsoft.com/office/powerpoint/2010/main" val="28590863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Main Deck is</a:t>
            </a:r>
            <a:r>
              <a:rPr lang="en-US" baseline="0" dirty="0" smtClean="0"/>
              <a:t> designed with enhanced accessibility.  Includes double science stateroom, mess and galley.</a:t>
            </a:r>
          </a:p>
          <a:p>
            <a:r>
              <a:rPr lang="en-US" baseline="0" dirty="0" smtClean="0"/>
              <a:t>Oceanus 177 LOA, 33 ft beam</a:t>
            </a:r>
            <a:endParaRPr lang="en-US" dirty="0" smtClean="0"/>
          </a:p>
          <a:p>
            <a:r>
              <a:rPr lang="en-US" dirty="0" smtClean="0"/>
              <a:t>Space for up to 3x 20’ science vans</a:t>
            </a:r>
            <a:endParaRPr lang="en-US" dirty="0"/>
          </a:p>
        </p:txBody>
      </p:sp>
      <p:sp>
        <p:nvSpPr>
          <p:cNvPr id="4" name="Slide Number Placeholder 3"/>
          <p:cNvSpPr>
            <a:spLocks noGrp="1"/>
          </p:cNvSpPr>
          <p:nvPr>
            <p:ph type="sldNum" sz="quarter" idx="10"/>
          </p:nvPr>
        </p:nvSpPr>
        <p:spPr/>
        <p:txBody>
          <a:bodyPr/>
          <a:lstStyle/>
          <a:p>
            <a:fld id="{9C7018F0-9C76-4FA8-9F79-3963FC0CC266}" type="slidenum">
              <a:rPr lang="en-US" smtClean="0"/>
              <a:t>20</a:t>
            </a:fld>
            <a:endParaRPr lang="en-US" dirty="0"/>
          </a:p>
        </p:txBody>
      </p:sp>
    </p:spTree>
    <p:extLst>
      <p:ext uri="{BB962C8B-B14F-4D97-AF65-F5344CB8AC3E}">
        <p14:creationId xmlns:p14="http://schemas.microsoft.com/office/powerpoint/2010/main" val="23879021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Reduce heave-induced cable snap to SS5</a:t>
            </a:r>
          </a:p>
          <a:p>
            <a:r>
              <a:rPr lang="en-US" dirty="0" smtClean="0"/>
              <a:t>Can help deploy and recover equipment (e.g., cores, nodes, ROVs) from seafloor smoothly with wires over stern or side A-frames</a:t>
            </a:r>
          </a:p>
          <a:p>
            <a:r>
              <a:rPr lang="en-US" dirty="0"/>
              <a:t>Active Heave Compensation: </a:t>
            </a:r>
            <a:r>
              <a:rPr lang="en-US" u="sng" dirty="0">
                <a:hlinkClick r:id="rId3"/>
              </a:rPr>
              <a:t>start at 2:00</a:t>
            </a:r>
          </a:p>
          <a:p>
            <a:r>
              <a:rPr lang="en-US" u="sng" dirty="0">
                <a:hlinkClick r:id="rId3"/>
              </a:rPr>
              <a:t>https://www.youtube.com/watch?v=S5deYQ_uOCQ</a:t>
            </a:r>
          </a:p>
          <a:p>
            <a:r>
              <a:rPr lang="en-US" dirty="0"/>
              <a:t>Active Heave Comp and Render recover will increase safety of operations and enable deployments in higher environmental conditions.</a:t>
            </a:r>
          </a:p>
          <a:p>
            <a:r>
              <a:rPr lang="en-US" dirty="0"/>
              <a:t>Synthetic line, neutrally buoyant in water, will open up new possibilities for coring including video coring.</a:t>
            </a:r>
          </a:p>
          <a:p>
            <a:endParaRPr lang="en-US" dirty="0" smtClean="0"/>
          </a:p>
          <a:p>
            <a:r>
              <a:rPr lang="en-US" dirty="0" smtClean="0"/>
              <a:t>&lt;iframe width="560" height="315" src="https://www.youtube.com/embed/S5deYQ_uOCQ" frameborder="0" allow="autoplay; encrypted-media" allowfullscreen&gt;&lt;/iframe&gt;</a:t>
            </a:r>
            <a:endParaRPr lang="en-US" dirty="0"/>
          </a:p>
        </p:txBody>
      </p:sp>
      <p:sp>
        <p:nvSpPr>
          <p:cNvPr id="4" name="Slide Number Placeholder 3"/>
          <p:cNvSpPr>
            <a:spLocks noGrp="1"/>
          </p:cNvSpPr>
          <p:nvPr>
            <p:ph type="sldNum" sz="quarter" idx="10"/>
          </p:nvPr>
        </p:nvSpPr>
        <p:spPr/>
        <p:txBody>
          <a:bodyPr/>
          <a:lstStyle/>
          <a:p>
            <a:fld id="{9C7018F0-9C76-4FA8-9F79-3963FC0CC266}" type="slidenum">
              <a:rPr lang="en-US" smtClean="0"/>
              <a:t>23</a:t>
            </a:fld>
            <a:endParaRPr lang="en-US" dirty="0"/>
          </a:p>
        </p:txBody>
      </p:sp>
    </p:spTree>
    <p:extLst>
      <p:ext uri="{BB962C8B-B14F-4D97-AF65-F5344CB8AC3E}">
        <p14:creationId xmlns:p14="http://schemas.microsoft.com/office/powerpoint/2010/main" val="19872444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1017"/>
              </a:spcBef>
            </a:pPr>
            <a:r>
              <a:rPr lang="en-US" dirty="0" smtClean="0"/>
              <a:t>Launch and Recovery System (LARS) specified as an integrated system including Hydro Winch, Side Boom, Bulwark Doors and Package Movement System.</a:t>
            </a:r>
          </a:p>
          <a:p>
            <a:pPr>
              <a:spcBef>
                <a:spcPts val="1017"/>
              </a:spcBef>
            </a:pPr>
            <a:r>
              <a:rPr lang="en-US" dirty="0" smtClean="0"/>
              <a:t>Overall LARS designed to move package from water to lab with minimal hands-on.</a:t>
            </a:r>
          </a:p>
          <a:p>
            <a:pPr>
              <a:spcBef>
                <a:spcPts val="1017"/>
              </a:spcBef>
            </a:pPr>
            <a:r>
              <a:rPr lang="en-US" dirty="0" smtClean="0"/>
              <a:t>Side Boom DLT = 16,000 lbf lowering, 3,000 lbf towing.</a:t>
            </a:r>
          </a:p>
          <a:p>
            <a:pPr>
              <a:spcBef>
                <a:spcPts val="1017"/>
              </a:spcBef>
            </a:pPr>
            <a:r>
              <a:rPr lang="en-US" dirty="0" smtClean="0"/>
              <a:t>Normal CTD package will go through rail, not over.</a:t>
            </a:r>
          </a:p>
          <a:p>
            <a:endParaRPr lang="en-US" dirty="0"/>
          </a:p>
        </p:txBody>
      </p:sp>
      <p:sp>
        <p:nvSpPr>
          <p:cNvPr id="4" name="Slide Number Placeholder 3"/>
          <p:cNvSpPr>
            <a:spLocks noGrp="1"/>
          </p:cNvSpPr>
          <p:nvPr>
            <p:ph type="sldNum" sz="quarter" idx="10"/>
          </p:nvPr>
        </p:nvSpPr>
        <p:spPr/>
        <p:txBody>
          <a:bodyPr/>
          <a:lstStyle/>
          <a:p>
            <a:fld id="{9C7018F0-9C76-4FA8-9F79-3963FC0CC266}" type="slidenum">
              <a:rPr lang="en-US" smtClean="0"/>
              <a:t>24</a:t>
            </a:fld>
            <a:endParaRPr lang="en-US" dirty="0"/>
          </a:p>
        </p:txBody>
      </p:sp>
    </p:spTree>
    <p:extLst>
      <p:ext uri="{BB962C8B-B14F-4D97-AF65-F5344CB8AC3E}">
        <p14:creationId xmlns:p14="http://schemas.microsoft.com/office/powerpoint/2010/main" val="13782882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Main A-Frame</a:t>
            </a:r>
          </a:p>
          <a:p>
            <a:pPr lvl="1"/>
            <a:r>
              <a:rPr lang="en-US" dirty="0" smtClean="0"/>
              <a:t>DLT 51,400 lbs, sized for 5/8” Spectra line</a:t>
            </a:r>
          </a:p>
          <a:p>
            <a:pPr lvl="2"/>
            <a:r>
              <a:rPr lang="en-US" dirty="0" smtClean="0"/>
              <a:t>Choice of synthetic line may be informed by R. Trask tests on </a:t>
            </a:r>
            <a:r>
              <a:rPr lang="en-US" i="1" dirty="0" smtClean="0"/>
              <a:t>Endeavor</a:t>
            </a:r>
            <a:r>
              <a:rPr lang="en-US" dirty="0" smtClean="0"/>
              <a:t> in April, 2016.</a:t>
            </a:r>
          </a:p>
          <a:p>
            <a:pPr lvl="1"/>
            <a:r>
              <a:rPr lang="en-US" dirty="0" smtClean="0"/>
              <a:t>25ft vertical clearance, 20ft horizontal</a:t>
            </a:r>
          </a:p>
          <a:p>
            <a:pPr lvl="1"/>
            <a:r>
              <a:rPr lang="en-US" dirty="0" smtClean="0"/>
              <a:t>Double articulated</a:t>
            </a:r>
          </a:p>
          <a:p>
            <a:pPr lvl="1"/>
            <a:r>
              <a:rPr lang="en-US" dirty="0" smtClean="0"/>
              <a:t>Bolting flange on trunion</a:t>
            </a:r>
          </a:p>
          <a:p>
            <a:pPr lvl="1"/>
            <a:r>
              <a:rPr lang="en-US" dirty="0" smtClean="0"/>
              <a:t>Wing extensions</a:t>
            </a:r>
          </a:p>
          <a:p>
            <a:pPr lvl="1"/>
            <a:r>
              <a:rPr lang="en-US" dirty="0" smtClean="0"/>
              <a:t>Tuggers on crossbar</a:t>
            </a:r>
          </a:p>
          <a:p>
            <a:endParaRPr lang="en-US" dirty="0"/>
          </a:p>
        </p:txBody>
      </p:sp>
      <p:sp>
        <p:nvSpPr>
          <p:cNvPr id="4" name="Slide Number Placeholder 3"/>
          <p:cNvSpPr>
            <a:spLocks noGrp="1"/>
          </p:cNvSpPr>
          <p:nvPr>
            <p:ph type="sldNum" sz="quarter" idx="10"/>
          </p:nvPr>
        </p:nvSpPr>
        <p:spPr/>
        <p:txBody>
          <a:bodyPr/>
          <a:lstStyle/>
          <a:p>
            <a:fld id="{9C7018F0-9C76-4FA8-9F79-3963FC0CC266}" type="slidenum">
              <a:rPr lang="en-US" smtClean="0"/>
              <a:t>25</a:t>
            </a:fld>
            <a:endParaRPr lang="en-US" dirty="0"/>
          </a:p>
        </p:txBody>
      </p:sp>
    </p:spTree>
    <p:extLst>
      <p:ext uri="{BB962C8B-B14F-4D97-AF65-F5344CB8AC3E}">
        <p14:creationId xmlns:p14="http://schemas.microsoft.com/office/powerpoint/2010/main" val="40531891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RCRV will have the ability to collect high quality and high resolution ocean floor and subfloor acoustic data (multibeam) from near shore to midwater depths. We are working with hydrographers to ensure that RCRV multibeam data collected in shallow and midwater depths will be "chart quality" (i.e. of the highest quality that will potentially be useful for charting and habitat mapping, an ability that is important to the ocean energy industry, for example).</a:t>
            </a:r>
          </a:p>
          <a:p>
            <a:r>
              <a:rPr lang="en-US" dirty="0"/>
              <a:t>RCRV will also introduce a deployable "centerboard" that will, with high positional precision, provide at versatile platform on to which a wide variety of acoustical sensors can be easily installed based on specific mission requirements. These could possibly include fisheries survey transducers (EK-60), current profilers (ADCP), and shallow water multibeam units (2040), among other possibilities. The innovation of the RCRV's centerboard will be that it will have a removable "foot" that can be used to easily swap out families of sensors AND it will have swappable plates that will provide the maximum flexibility for individual sensors. Presently, no vessel in the academic research fleet has as versatile a centerboard or one so precisely spatially referenced in order to provide highly reliable data.</a:t>
            </a:r>
          </a:p>
          <a:p>
            <a:endParaRPr lang="en-US" dirty="0"/>
          </a:p>
          <a:p>
            <a:pPr>
              <a:spcBef>
                <a:spcPts val="1098"/>
              </a:spcBef>
              <a:buFont typeface="Arial" charset="0"/>
              <a:buChar char="•"/>
            </a:pPr>
            <a:r>
              <a:rPr lang="en-US" sz="1800" u="sng" dirty="0"/>
              <a:t>Centerboard</a:t>
            </a:r>
          </a:p>
          <a:p>
            <a:pPr lvl="1">
              <a:spcBef>
                <a:spcPts val="1098"/>
              </a:spcBef>
              <a:buFont typeface="Arial" charset="0"/>
              <a:buChar char="•"/>
            </a:pPr>
            <a:r>
              <a:rPr lang="en-US" dirty="0" smtClean="0"/>
              <a:t>EM2040C shallow water multibeam</a:t>
            </a:r>
          </a:p>
          <a:p>
            <a:pPr lvl="1">
              <a:spcBef>
                <a:spcPts val="1098"/>
              </a:spcBef>
              <a:buFont typeface="Arial" charset="0"/>
              <a:buChar char="•"/>
            </a:pPr>
            <a:r>
              <a:rPr lang="en-US" dirty="0" smtClean="0"/>
              <a:t>ADCPs – 75 kHz and 300 kHz</a:t>
            </a:r>
          </a:p>
          <a:p>
            <a:pPr lvl="1">
              <a:spcBef>
                <a:spcPts val="1098"/>
              </a:spcBef>
              <a:buFont typeface="Arial" charset="0"/>
              <a:buChar char="•"/>
            </a:pPr>
            <a:r>
              <a:rPr lang="en-US" dirty="0" smtClean="0"/>
              <a:t>Secondary 12 kHz transducer</a:t>
            </a:r>
          </a:p>
          <a:p>
            <a:pPr lvl="1">
              <a:spcBef>
                <a:spcPts val="1098"/>
              </a:spcBef>
              <a:buFont typeface="Arial" charset="0"/>
              <a:buChar char="•"/>
            </a:pPr>
            <a:r>
              <a:rPr lang="en-US" dirty="0" smtClean="0"/>
              <a:t>Spare mounting hole for project transducer or USBL transducer</a:t>
            </a:r>
          </a:p>
          <a:p>
            <a:endParaRPr lang="en-US" dirty="0"/>
          </a:p>
          <a:p>
            <a:pPr>
              <a:spcBef>
                <a:spcPts val="1098"/>
              </a:spcBef>
              <a:buFont typeface="Arial" charset="0"/>
              <a:buChar char="•"/>
            </a:pPr>
            <a:r>
              <a:rPr lang="en-US" u="sng" dirty="0" smtClean="0"/>
              <a:t>Sonar Flat:</a:t>
            </a:r>
          </a:p>
          <a:p>
            <a:pPr lvl="1">
              <a:spcBef>
                <a:spcPts val="1098"/>
              </a:spcBef>
              <a:buFont typeface="Arial" charset="0"/>
              <a:buChar char="•"/>
            </a:pPr>
            <a:r>
              <a:rPr lang="en-US" dirty="0" smtClean="0"/>
              <a:t>EM 302 (optional EM 712), 0.5˚ x 1˚</a:t>
            </a:r>
          </a:p>
          <a:p>
            <a:pPr lvl="1">
              <a:spcBef>
                <a:spcPts val="1098"/>
              </a:spcBef>
              <a:buFont typeface="Arial" charset="0"/>
              <a:buChar char="•"/>
            </a:pPr>
            <a:r>
              <a:rPr lang="en-US" dirty="0" smtClean="0"/>
              <a:t>TOPAS PS18 Subbottom profiler</a:t>
            </a:r>
          </a:p>
          <a:p>
            <a:pPr lvl="1">
              <a:spcBef>
                <a:spcPts val="1098"/>
              </a:spcBef>
              <a:buFont typeface="Arial" charset="0"/>
              <a:buChar char="•"/>
            </a:pPr>
            <a:r>
              <a:rPr lang="en-US" dirty="0" smtClean="0"/>
              <a:t>EK80 Fisheries Sonar</a:t>
            </a:r>
          </a:p>
          <a:p>
            <a:pPr lvl="1">
              <a:spcBef>
                <a:spcPts val="1098"/>
              </a:spcBef>
              <a:buFont typeface="Arial" charset="0"/>
              <a:buChar char="•"/>
            </a:pPr>
            <a:r>
              <a:rPr lang="en-US" dirty="0" smtClean="0"/>
              <a:t>Primary 12 kHz transducer</a:t>
            </a:r>
          </a:p>
          <a:p>
            <a:pPr lvl="1">
              <a:spcBef>
                <a:spcPts val="1098"/>
              </a:spcBef>
              <a:buFont typeface="Arial" charset="0"/>
              <a:buChar char="•"/>
            </a:pPr>
            <a:r>
              <a:rPr lang="en-US" dirty="0" smtClean="0"/>
              <a:t>Navigational echosounder and speed log</a:t>
            </a:r>
          </a:p>
          <a:p>
            <a:pPr lvl="1">
              <a:spcBef>
                <a:spcPts val="1098"/>
              </a:spcBef>
              <a:buFont typeface="Arial" charset="0"/>
              <a:buChar char="•"/>
            </a:pPr>
            <a:r>
              <a:rPr lang="en-US" dirty="0" smtClean="0"/>
              <a:t>At least 3 spare holes for project transducers</a:t>
            </a:r>
          </a:p>
          <a:p>
            <a:endParaRPr lang="en-US" dirty="0"/>
          </a:p>
        </p:txBody>
      </p:sp>
      <p:sp>
        <p:nvSpPr>
          <p:cNvPr id="4" name="Slide Number Placeholder 3"/>
          <p:cNvSpPr>
            <a:spLocks noGrp="1"/>
          </p:cNvSpPr>
          <p:nvPr>
            <p:ph type="sldNum" sz="quarter" idx="10"/>
          </p:nvPr>
        </p:nvSpPr>
        <p:spPr/>
        <p:txBody>
          <a:bodyPr/>
          <a:lstStyle/>
          <a:p>
            <a:fld id="{9C7018F0-9C76-4FA8-9F79-3963FC0CC266}" type="slidenum">
              <a:rPr lang="en-US" smtClean="0"/>
              <a:t>26</a:t>
            </a:fld>
            <a:endParaRPr lang="en-US" dirty="0"/>
          </a:p>
        </p:txBody>
      </p:sp>
    </p:spTree>
    <p:extLst>
      <p:ext uri="{BB962C8B-B14F-4D97-AF65-F5344CB8AC3E}">
        <p14:creationId xmlns:p14="http://schemas.microsoft.com/office/powerpoint/2010/main" val="11759447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RCRV will have the ability to collect high quality and high resolution ocean floor and subfloor acoustic data (multibeam) from near shore to midwater depths. We are working with hydrographers to ensure that RCRV multibeam data collected in shallow and midwater depths will be "chart quality" (i.e. of the highest quality that will potentially be useful for charting and habitat mapping, an ability that is important to the ocean energy industry, for example).</a:t>
            </a:r>
          </a:p>
          <a:p>
            <a:r>
              <a:rPr lang="en-US" dirty="0"/>
              <a:t>RCRV will also introduce a deployable "centerboard" that will, with high positional precision, provide at versatile platform on to which a wide variety of acoustical sensors can be easily installed based on specific mission requirements. These could possibly include fisheries survey transducers (EK-60), current profilers (ADCP), and shallow water multibeam units (2040), among other possibilities. The innovation of the RCRV's centerboard will be that it will have a removable "foot" that can be used to easily swap out families of sensors AND it will have swappable plates that will provide the maximum flexibility for individual sensors. Presently, no vessel in the academic research fleet has as versatile a centerboard or one so precisely spatially referenced in order to provide highly reliable data.</a:t>
            </a:r>
          </a:p>
          <a:p>
            <a:endParaRPr lang="en-US" dirty="0"/>
          </a:p>
          <a:p>
            <a:pPr>
              <a:spcBef>
                <a:spcPts val="1098"/>
              </a:spcBef>
              <a:buFont typeface="Arial" charset="0"/>
              <a:buChar char="•"/>
            </a:pPr>
            <a:r>
              <a:rPr lang="en-US" sz="1800" u="sng" dirty="0"/>
              <a:t>Centerboard</a:t>
            </a:r>
          </a:p>
          <a:p>
            <a:pPr lvl="1">
              <a:spcBef>
                <a:spcPts val="1098"/>
              </a:spcBef>
              <a:buFont typeface="Arial" charset="0"/>
              <a:buChar char="•"/>
            </a:pPr>
            <a:r>
              <a:rPr lang="en-US" dirty="0" smtClean="0"/>
              <a:t>EM2040C shallow water multibeam</a:t>
            </a:r>
          </a:p>
          <a:p>
            <a:pPr lvl="1">
              <a:spcBef>
                <a:spcPts val="1098"/>
              </a:spcBef>
              <a:buFont typeface="Arial" charset="0"/>
              <a:buChar char="•"/>
            </a:pPr>
            <a:r>
              <a:rPr lang="en-US" dirty="0" smtClean="0"/>
              <a:t>ADCPs – 75 kHz and 300 kHz</a:t>
            </a:r>
          </a:p>
          <a:p>
            <a:pPr lvl="1">
              <a:spcBef>
                <a:spcPts val="1098"/>
              </a:spcBef>
              <a:buFont typeface="Arial" charset="0"/>
              <a:buChar char="•"/>
            </a:pPr>
            <a:r>
              <a:rPr lang="en-US" dirty="0" smtClean="0"/>
              <a:t>Secondary 12 kHz transducer</a:t>
            </a:r>
          </a:p>
          <a:p>
            <a:pPr lvl="1">
              <a:spcBef>
                <a:spcPts val="1098"/>
              </a:spcBef>
              <a:buFont typeface="Arial" charset="0"/>
              <a:buChar char="•"/>
            </a:pPr>
            <a:r>
              <a:rPr lang="en-US" dirty="0" smtClean="0"/>
              <a:t>Spare mounting hole for project transducer or USBL transducer</a:t>
            </a:r>
          </a:p>
          <a:p>
            <a:endParaRPr lang="en-US" dirty="0"/>
          </a:p>
          <a:p>
            <a:pPr>
              <a:spcBef>
                <a:spcPts val="1098"/>
              </a:spcBef>
              <a:buFont typeface="Arial" charset="0"/>
              <a:buChar char="•"/>
            </a:pPr>
            <a:r>
              <a:rPr lang="en-US" u="sng" dirty="0" smtClean="0"/>
              <a:t>Sonar Flat:</a:t>
            </a:r>
          </a:p>
          <a:p>
            <a:pPr lvl="1">
              <a:spcBef>
                <a:spcPts val="1098"/>
              </a:spcBef>
              <a:buFont typeface="Arial" charset="0"/>
              <a:buChar char="•"/>
            </a:pPr>
            <a:r>
              <a:rPr lang="en-US" dirty="0" smtClean="0"/>
              <a:t>EM 302 (optional EM 712), 0.5˚ x 1˚</a:t>
            </a:r>
          </a:p>
          <a:p>
            <a:pPr lvl="1">
              <a:spcBef>
                <a:spcPts val="1098"/>
              </a:spcBef>
              <a:buFont typeface="Arial" charset="0"/>
              <a:buChar char="•"/>
            </a:pPr>
            <a:r>
              <a:rPr lang="en-US" dirty="0" smtClean="0"/>
              <a:t>TOPAS PS18 Subbottom profiler</a:t>
            </a:r>
          </a:p>
          <a:p>
            <a:pPr lvl="1">
              <a:spcBef>
                <a:spcPts val="1098"/>
              </a:spcBef>
              <a:buFont typeface="Arial" charset="0"/>
              <a:buChar char="•"/>
            </a:pPr>
            <a:r>
              <a:rPr lang="en-US" dirty="0" smtClean="0"/>
              <a:t>EK80 Fisheries Sonar</a:t>
            </a:r>
          </a:p>
          <a:p>
            <a:pPr lvl="1">
              <a:spcBef>
                <a:spcPts val="1098"/>
              </a:spcBef>
              <a:buFont typeface="Arial" charset="0"/>
              <a:buChar char="•"/>
            </a:pPr>
            <a:r>
              <a:rPr lang="en-US" dirty="0" smtClean="0"/>
              <a:t>Primary 12 kHz transducer</a:t>
            </a:r>
          </a:p>
          <a:p>
            <a:pPr lvl="1">
              <a:spcBef>
                <a:spcPts val="1098"/>
              </a:spcBef>
              <a:buFont typeface="Arial" charset="0"/>
              <a:buChar char="•"/>
            </a:pPr>
            <a:r>
              <a:rPr lang="en-US" dirty="0" smtClean="0"/>
              <a:t>Navigational echosounder and speed log</a:t>
            </a:r>
          </a:p>
          <a:p>
            <a:pPr lvl="1">
              <a:spcBef>
                <a:spcPts val="1098"/>
              </a:spcBef>
              <a:buFont typeface="Arial" charset="0"/>
              <a:buChar char="•"/>
            </a:pPr>
            <a:r>
              <a:rPr lang="en-US" dirty="0" smtClean="0"/>
              <a:t>At least 3 spare holes for project transducers</a:t>
            </a:r>
          </a:p>
          <a:p>
            <a:endParaRPr lang="en-US" dirty="0"/>
          </a:p>
        </p:txBody>
      </p:sp>
      <p:sp>
        <p:nvSpPr>
          <p:cNvPr id="4" name="Slide Number Placeholder 3"/>
          <p:cNvSpPr>
            <a:spLocks noGrp="1"/>
          </p:cNvSpPr>
          <p:nvPr>
            <p:ph type="sldNum" sz="quarter" idx="10"/>
          </p:nvPr>
        </p:nvSpPr>
        <p:spPr/>
        <p:txBody>
          <a:bodyPr/>
          <a:lstStyle/>
          <a:p>
            <a:fld id="{9C7018F0-9C76-4FA8-9F79-3963FC0CC266}" type="slidenum">
              <a:rPr lang="en-US" smtClean="0"/>
              <a:t>27</a:t>
            </a:fld>
            <a:endParaRPr lang="en-US" dirty="0"/>
          </a:p>
        </p:txBody>
      </p:sp>
    </p:spTree>
    <p:extLst>
      <p:ext uri="{BB962C8B-B14F-4D97-AF65-F5344CB8AC3E}">
        <p14:creationId xmlns:p14="http://schemas.microsoft.com/office/powerpoint/2010/main" val="11759447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9579">
              <a:defRPr/>
            </a:pPr>
            <a:r>
              <a:rPr lang="en-US" dirty="0"/>
              <a:t>When we were in the early design phase we coined the term datapresence. For a long time telepresence has been around and primarily consisted of video streaming but we envisioned something greater, targeting the heart of research enterprise- data. The RCRV project team envisions the Datapresence System as a suite of tools and services to facilitate virtual research at sea while promoting an interdisciplinary approach to ocean science research, one that enhances observational, experimental and analytical capabilities. Implementing the RCRV class as a continuous data collection system will link scientists everywhere to quality real-time data and promote unprecedented access to shore-based expertise and participation in sea-going operations. This approach will also enable the class to readily participate in outreach activities and further engage local communities and the general public.</a:t>
            </a:r>
          </a:p>
          <a:p>
            <a:pPr defTabSz="929579">
              <a:defRPr/>
            </a:pPr>
            <a:endParaRPr lang="en-US" dirty="0"/>
          </a:p>
          <a:p>
            <a:endParaRPr lang="en-US" dirty="0" smtClean="0"/>
          </a:p>
          <a:p>
            <a:endParaRPr lang="en-US" dirty="0"/>
          </a:p>
        </p:txBody>
      </p:sp>
      <p:sp>
        <p:nvSpPr>
          <p:cNvPr id="4" name="Slide Number Placeholder 3"/>
          <p:cNvSpPr>
            <a:spLocks noGrp="1"/>
          </p:cNvSpPr>
          <p:nvPr>
            <p:ph type="sldNum" sz="quarter" idx="10"/>
          </p:nvPr>
        </p:nvSpPr>
        <p:spPr/>
        <p:txBody>
          <a:bodyPr/>
          <a:lstStyle/>
          <a:p>
            <a:fld id="{9C7018F0-9C76-4FA8-9F79-3963FC0CC266}" type="slidenum">
              <a:rPr lang="en-US" smtClean="0"/>
              <a:t>29</a:t>
            </a:fld>
            <a:endParaRPr lang="en-US" dirty="0"/>
          </a:p>
        </p:txBody>
      </p:sp>
    </p:spTree>
    <p:extLst>
      <p:ext uri="{BB962C8B-B14F-4D97-AF65-F5344CB8AC3E}">
        <p14:creationId xmlns:p14="http://schemas.microsoft.com/office/powerpoint/2010/main" val="226609476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9579">
              <a:defRPr/>
            </a:pPr>
            <a:r>
              <a:rPr lang="en-US" dirty="0" smtClean="0"/>
              <a:t>Today</a:t>
            </a:r>
            <a:r>
              <a:rPr lang="en-US" baseline="0" dirty="0" smtClean="0"/>
              <a:t> we would really like to focus on the use of datapresence in the classroom. </a:t>
            </a:r>
            <a:r>
              <a:rPr lang="en-US" dirty="0" smtClean="0"/>
              <a:t>Our goal is to</a:t>
            </a:r>
            <a:r>
              <a:rPr lang="en-US" baseline="0" dirty="0" smtClean="0"/>
              <a:t> not only use datapresence in the classroom and develop lesson plans around it but also have it available to the community, including teachers as an open data source to utilize. These are the 3 main ideas focused on datapresence that we are developing outreach with the overall goal of bridging science, technology, and the community. </a:t>
            </a:r>
            <a:endParaRPr lang="en-US" dirty="0" smtClean="0"/>
          </a:p>
          <a:p>
            <a:endParaRPr lang="en-US" dirty="0"/>
          </a:p>
        </p:txBody>
      </p:sp>
      <p:sp>
        <p:nvSpPr>
          <p:cNvPr id="4" name="Slide Number Placeholder 3"/>
          <p:cNvSpPr>
            <a:spLocks noGrp="1"/>
          </p:cNvSpPr>
          <p:nvPr>
            <p:ph type="sldNum" sz="quarter" idx="10"/>
          </p:nvPr>
        </p:nvSpPr>
        <p:spPr/>
        <p:txBody>
          <a:bodyPr/>
          <a:lstStyle/>
          <a:p>
            <a:fld id="{9C7018F0-9C76-4FA8-9F79-3963FC0CC266}" type="slidenum">
              <a:rPr lang="en-US" smtClean="0">
                <a:solidFill>
                  <a:prstClr val="black"/>
                </a:solidFill>
              </a:rPr>
              <a:pPr/>
              <a:t>37</a:t>
            </a:fld>
            <a:endParaRPr lang="en-US" dirty="0">
              <a:solidFill>
                <a:prstClr val="black"/>
              </a:solidFill>
            </a:endParaRPr>
          </a:p>
        </p:txBody>
      </p:sp>
    </p:spTree>
    <p:extLst>
      <p:ext uri="{BB962C8B-B14F-4D97-AF65-F5344CB8AC3E}">
        <p14:creationId xmlns:p14="http://schemas.microsoft.com/office/powerpoint/2010/main" val="37804289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9579">
              <a:defRPr/>
            </a:pPr>
            <a:r>
              <a:rPr lang="en-US" dirty="0" smtClean="0"/>
              <a:t>Today</a:t>
            </a:r>
            <a:r>
              <a:rPr lang="en-US" baseline="0" dirty="0" smtClean="0"/>
              <a:t> we would really like to focus on the use of datapresence in the classroom. </a:t>
            </a:r>
            <a:r>
              <a:rPr lang="en-US" dirty="0" smtClean="0"/>
              <a:t>Our goal is to</a:t>
            </a:r>
            <a:r>
              <a:rPr lang="en-US" baseline="0" dirty="0" smtClean="0"/>
              <a:t> not only use datapresence in the classroom and develop lesson plans around it but also have it available to the community, including teachers as an open data source to utilize. These are the 3 main ideas focused on datapresence that we are developing outreach with the overall goal of bridging science, technology, and the community. </a:t>
            </a:r>
            <a:endParaRPr lang="en-US" dirty="0" smtClean="0"/>
          </a:p>
          <a:p>
            <a:endParaRPr lang="en-US" dirty="0"/>
          </a:p>
        </p:txBody>
      </p:sp>
      <p:sp>
        <p:nvSpPr>
          <p:cNvPr id="4" name="Slide Number Placeholder 3"/>
          <p:cNvSpPr>
            <a:spLocks noGrp="1"/>
          </p:cNvSpPr>
          <p:nvPr>
            <p:ph type="sldNum" sz="quarter" idx="10"/>
          </p:nvPr>
        </p:nvSpPr>
        <p:spPr/>
        <p:txBody>
          <a:bodyPr/>
          <a:lstStyle/>
          <a:p>
            <a:fld id="{9C7018F0-9C76-4FA8-9F79-3963FC0CC266}" type="slidenum">
              <a:rPr lang="en-US" smtClean="0">
                <a:solidFill>
                  <a:prstClr val="black"/>
                </a:solidFill>
              </a:rPr>
              <a:pPr/>
              <a:t>38</a:t>
            </a:fld>
            <a:endParaRPr lang="en-US" dirty="0">
              <a:solidFill>
                <a:prstClr val="black"/>
              </a:solidFill>
            </a:endParaRPr>
          </a:p>
        </p:txBody>
      </p:sp>
    </p:spTree>
    <p:extLst>
      <p:ext uri="{BB962C8B-B14F-4D97-AF65-F5344CB8AC3E}">
        <p14:creationId xmlns:p14="http://schemas.microsoft.com/office/powerpoint/2010/main" val="3780428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56C7D9CF-5511-4E89-BBD3-8AD1A4DD2967}" type="datetimeFigureOut">
              <a:rPr lang="en-US" smtClean="0"/>
              <a:t>6/24/18</a:t>
            </a:fld>
            <a:endParaRPr lang="en-US" dirty="0"/>
          </a:p>
        </p:txBody>
      </p:sp>
      <p:sp>
        <p:nvSpPr>
          <p:cNvPr id="17" name="Footer Placeholder 16"/>
          <p:cNvSpPr>
            <a:spLocks noGrp="1"/>
          </p:cNvSpPr>
          <p:nvPr>
            <p:ph type="ftr" sz="quarter" idx="11"/>
          </p:nvPr>
        </p:nvSpPr>
        <p:spPr/>
        <p:txBody>
          <a:bodyPr/>
          <a:lstStyle/>
          <a:p>
            <a:endParaRPr lang="en-US" dirty="0"/>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3827E40E-BA53-498C-8CA3-EA2EB0E3BA11}" type="slidenum">
              <a:rPr lang="en-US" smtClean="0"/>
              <a:t>‹#›</a:t>
            </a:fld>
            <a:endParaRPr lang="en-US" dirty="0"/>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56C7D9CF-5511-4E89-BBD3-8AD1A4DD2967}" type="datetimeFigureOut">
              <a:rPr lang="en-US" smtClean="0"/>
              <a:t>6/24/18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4361688" y="1026372"/>
            <a:ext cx="457200" cy="441325"/>
          </a:xfrm>
        </p:spPr>
        <p:txBody>
          <a:bodyPr/>
          <a:lstStyle/>
          <a:p>
            <a:fld id="{3827E40E-BA53-498C-8CA3-EA2EB0E3BA11}" type="slidenum">
              <a:rPr lang="en-US" smtClean="0"/>
              <a:t>‹#›</a:t>
            </a:fld>
            <a:endParaRPr lang="en-US" dirty="0"/>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dirty="0"/>
          </a:p>
        </p:txBody>
      </p:sp>
      <p:sp>
        <p:nvSpPr>
          <p:cNvPr id="4" name="Date Placeholder 3"/>
          <p:cNvSpPr>
            <a:spLocks noGrp="1"/>
          </p:cNvSpPr>
          <p:nvPr>
            <p:ph type="dt" sz="half" idx="10"/>
          </p:nvPr>
        </p:nvSpPr>
        <p:spPr/>
        <p:txBody>
          <a:bodyPr/>
          <a:lstStyle/>
          <a:p>
            <a:fld id="{56C7D9CF-5511-4E89-BBD3-8AD1A4DD2967}" type="datetimeFigureOut">
              <a:rPr lang="en-US" smtClean="0"/>
              <a:t>6/24/18</a:t>
            </a:fld>
            <a:endParaRPr lang="en-US" dirty="0"/>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3827E40E-BA53-498C-8CA3-EA2EB0E3BA11}" type="slidenum">
              <a:rPr lang="en-US" smtClean="0"/>
              <a:t>‹#›</a:t>
            </a:fld>
            <a:endParaRPr lang="en-US" dirty="0"/>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56C7D9CF-5511-4E89-BBD3-8AD1A4DD2967}" type="datetimeFigureOut">
              <a:rPr lang="en-US" smtClean="0"/>
              <a:t>6/24/18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827E40E-BA53-498C-8CA3-EA2EB0E3BA11}" type="slidenum">
              <a:rPr lang="en-US" smtClean="0"/>
              <a:t>‹#›</a:t>
            </a:fld>
            <a:endParaRPr lang="en-US" dirty="0"/>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56C7D9CF-5511-4E89-BBD3-8AD1A4DD2967}" type="datetimeFigureOut">
              <a:rPr lang="en-US" smtClean="0"/>
              <a:t>6/24/18</a:t>
            </a:fld>
            <a:endParaRPr lang="en-US" dirty="0"/>
          </a:p>
        </p:txBody>
      </p:sp>
      <p:sp>
        <p:nvSpPr>
          <p:cNvPr id="8" name="Footer Placeholder 7"/>
          <p:cNvSpPr>
            <a:spLocks noGrp="1"/>
          </p:cNvSpPr>
          <p:nvPr>
            <p:ph type="ftr" sz="quarter" idx="11"/>
          </p:nvPr>
        </p:nvSpPr>
        <p:spPr>
          <a:xfrm>
            <a:off x="304800" y="6409944"/>
            <a:ext cx="3581400" cy="365760"/>
          </a:xfrm>
        </p:spPr>
        <p:txBody>
          <a:bodyPr/>
          <a:lstStyle/>
          <a:p>
            <a:endParaRPr lang="en-US" dirty="0"/>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3827E40E-BA53-498C-8CA3-EA2EB0E3BA11}" type="slidenum">
              <a:rPr lang="en-US" smtClean="0"/>
              <a:t>‹#›</a:t>
            </a:fld>
            <a:endParaRPr lang="en-US" dirty="0"/>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56C7D9CF-5511-4E89-BBD3-8AD1A4DD2967}" type="datetimeFigureOut">
              <a:rPr lang="en-US" smtClean="0"/>
              <a:t>6/24/18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a:xfrm>
            <a:off x="4343400" y="1036020"/>
            <a:ext cx="457200" cy="441325"/>
          </a:xfrm>
        </p:spPr>
        <p:txBody>
          <a:bodyPr/>
          <a:lstStyle/>
          <a:p>
            <a:fld id="{3827E40E-BA53-498C-8CA3-EA2EB0E3BA11}"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56C7D9CF-5511-4E89-BBD3-8AD1A4DD2967}" type="datetimeFigureOut">
              <a:rPr lang="en-US" smtClean="0"/>
              <a:t>6/24/18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3827E40E-BA53-498C-8CA3-EA2EB0E3BA11}"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3827E40E-BA53-498C-8CA3-EA2EB0E3BA11}" type="slidenum">
              <a:rPr lang="en-US" smtClean="0"/>
              <a:t>‹#›</a:t>
            </a:fld>
            <a:endParaRPr lang="en-US" dirty="0"/>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Date Placeholder 4"/>
          <p:cNvSpPr>
            <a:spLocks noGrp="1"/>
          </p:cNvSpPr>
          <p:nvPr>
            <p:ph type="dt" sz="half" idx="10"/>
          </p:nvPr>
        </p:nvSpPr>
        <p:spPr/>
        <p:txBody>
          <a:bodyPr/>
          <a:lstStyle/>
          <a:p>
            <a:fld id="{56C7D9CF-5511-4E89-BBD3-8AD1A4DD2967}" type="datetimeFigureOut">
              <a:rPr lang="en-US" smtClean="0"/>
              <a:t>6/24/18</a:t>
            </a:fld>
            <a:endParaRPr lang="en-US" dirty="0"/>
          </a:p>
        </p:txBody>
      </p:sp>
      <p:sp>
        <p:nvSpPr>
          <p:cNvPr id="6" name="Footer Placeholder 5"/>
          <p:cNvSpPr>
            <a:spLocks noGrp="1"/>
          </p:cNvSpPr>
          <p:nvPr>
            <p:ph type="ftr" sz="quarter" idx="11"/>
          </p:nvPr>
        </p:nvSpPr>
        <p:spPr>
          <a:xfrm>
            <a:off x="301752" y="6410848"/>
            <a:ext cx="3383280" cy="365760"/>
          </a:xfrm>
        </p:spPr>
        <p:txBody>
          <a:bodyPr/>
          <a:lstStyle/>
          <a:p>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7" name="Slide Number Placeholder 6"/>
          <p:cNvSpPr>
            <a:spLocks noGrp="1"/>
          </p:cNvSpPr>
          <p:nvPr>
            <p:ph type="sldNum" sz="quarter" idx="12"/>
          </p:nvPr>
        </p:nvSpPr>
        <p:spPr>
          <a:xfrm>
            <a:off x="1371600" y="312738"/>
            <a:ext cx="457200" cy="441325"/>
          </a:xfrm>
        </p:spPr>
        <p:txBody>
          <a:bodyPr/>
          <a:lstStyle/>
          <a:p>
            <a:fld id="{3827E40E-BA53-498C-8CA3-EA2EB0E3BA11}" type="slidenum">
              <a:rPr lang="en-US" smtClean="0"/>
              <a:t>‹#›</a:t>
            </a:fld>
            <a:endParaRPr lang="en-US" dirty="0"/>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dirty="0"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Date Placeholder 4"/>
          <p:cNvSpPr>
            <a:spLocks noGrp="1"/>
          </p:cNvSpPr>
          <p:nvPr>
            <p:ph type="dt" sz="half" idx="10"/>
          </p:nvPr>
        </p:nvSpPr>
        <p:spPr>
          <a:xfrm>
            <a:off x="5788152" y="6404984"/>
            <a:ext cx="3044952" cy="365760"/>
          </a:xfrm>
        </p:spPr>
        <p:txBody>
          <a:bodyPr/>
          <a:lstStyle/>
          <a:p>
            <a:fld id="{56C7D9CF-5511-4E89-BBD3-8AD1A4DD2967}" type="datetimeFigureOut">
              <a:rPr lang="en-US" smtClean="0"/>
              <a:t>6/24/18</a:t>
            </a:fld>
            <a:endParaRPr lang="en-US" dirty="0"/>
          </a:p>
        </p:txBody>
      </p:sp>
      <p:sp>
        <p:nvSpPr>
          <p:cNvPr id="6" name="Footer Placeholder 5"/>
          <p:cNvSpPr>
            <a:spLocks noGrp="1"/>
          </p:cNvSpPr>
          <p:nvPr>
            <p:ph type="ftr" sz="quarter" idx="11"/>
          </p:nvPr>
        </p:nvSpPr>
        <p:spPr>
          <a:xfrm>
            <a:off x="301752" y="6410848"/>
            <a:ext cx="3584448" cy="365760"/>
          </a:xfrm>
        </p:spPr>
        <p:txBody>
          <a:bodyPr/>
          <a:lstStyle/>
          <a:p>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6C7D9CF-5511-4E89-BBD3-8AD1A4DD2967}" type="datetimeFigureOut">
              <a:rPr lang="en-US" smtClean="0"/>
              <a:t>6/24/18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827E40E-BA53-498C-8CA3-EA2EB0E3BA11}" type="slidenum">
              <a:rPr lang="en-US" smtClean="0"/>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6" name="Slide Number Placeholder 5"/>
          <p:cNvSpPr>
            <a:spLocks noGrp="1"/>
          </p:cNvSpPr>
          <p:nvPr>
            <p:ph type="sldNum" sz="quarter" idx="12"/>
          </p:nvPr>
        </p:nvSpPr>
        <p:spPr>
          <a:xfrm>
            <a:off x="6915912" y="3009901"/>
            <a:ext cx="457200" cy="441325"/>
          </a:xfrm>
        </p:spPr>
        <p:txBody>
          <a:bodyPr/>
          <a:lstStyle/>
          <a:p>
            <a:fld id="{3827E40E-BA53-498C-8CA3-EA2EB0E3BA11}" type="slidenum">
              <a:rPr lang="en-US" smtClean="0"/>
              <a:t>‹#›</a:t>
            </a:fld>
            <a:endParaRPr lang="en-US" dirty="0"/>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6C7D9CF-5511-4E89-BBD3-8AD1A4DD2967}" type="datetimeFigureOut">
              <a:rPr lang="en-US" smtClean="0"/>
              <a:t>6/24/18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56C7D9CF-5511-4E89-BBD3-8AD1A4DD2967}" type="datetimeFigureOut">
              <a:rPr lang="en-US" smtClean="0"/>
              <a:t>6/24/18</a:t>
            </a:fld>
            <a:endParaRPr lang="en-US" dirty="0"/>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dirty="0"/>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3827E40E-BA53-498C-8CA3-EA2EB0E3BA11}" type="slidenum">
              <a:rPr lang="en-US" smtClean="0"/>
              <a:t>‹#›</a:t>
            </a:fld>
            <a:endParaRPr lang="en-US" dirty="0"/>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4.png"/><Relationship Id="rId5" Type="http://schemas.openxmlformats.org/officeDocument/2006/relationships/image" Target="../media/image5.pn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7.png"/><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3.xml"/><Relationship Id="rId3" Type="http://schemas.openxmlformats.org/officeDocument/2006/relationships/image" Target="../media/image8.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tiff"/><Relationship Id="rId3" Type="http://schemas.openxmlformats.org/officeDocument/2006/relationships/image" Target="../media/image10.tiff"/></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4" Type="http://schemas.openxmlformats.org/officeDocument/2006/relationships/image" Target="../media/image12.jpeg"/><Relationship Id="rId5" Type="http://schemas.openxmlformats.org/officeDocument/2006/relationships/image" Target="../media/image13.jpeg"/><Relationship Id="rId6" Type="http://schemas.openxmlformats.org/officeDocument/2006/relationships/image" Target="../media/image14.jpeg"/><Relationship Id="rId7" Type="http://schemas.openxmlformats.org/officeDocument/2006/relationships/image" Target="../media/image15.jpeg"/><Relationship Id="rId8" Type="http://schemas.openxmlformats.org/officeDocument/2006/relationships/image" Target="../media/image16.jpeg"/><Relationship Id="rId9" Type="http://schemas.openxmlformats.org/officeDocument/2006/relationships/image" Target="../media/image17.jpeg"/><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7.xml.rels><?xml version="1.0" encoding="UTF-8" standalone="yes"?>
<Relationships xmlns="http://schemas.openxmlformats.org/package/2006/relationships"><Relationship Id="rId3" Type="http://schemas.openxmlformats.org/officeDocument/2006/relationships/image" Target="../media/image18.jpeg"/><Relationship Id="rId4" Type="http://schemas.openxmlformats.org/officeDocument/2006/relationships/image" Target="../media/image19.jpeg"/><Relationship Id="rId5" Type="http://schemas.openxmlformats.org/officeDocument/2006/relationships/image" Target="../media/image20.jpeg"/><Relationship Id="rId6" Type="http://schemas.openxmlformats.org/officeDocument/2006/relationships/image" Target="../media/image21.jpeg"/><Relationship Id="rId7" Type="http://schemas.openxmlformats.org/officeDocument/2006/relationships/image" Target="../media/image22.png"/><Relationship Id="rId8" Type="http://schemas.openxmlformats.org/officeDocument/2006/relationships/image" Target="../media/image23.jpeg"/><Relationship Id="rId9" Type="http://schemas.openxmlformats.org/officeDocument/2006/relationships/image" Target="../media/image24.jpeg"/><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3" Type="http://schemas.openxmlformats.org/officeDocument/2006/relationships/image" Target="../media/image25.jpeg"/><Relationship Id="rId4" Type="http://schemas.openxmlformats.org/officeDocument/2006/relationships/image" Target="../media/image26.jpeg"/><Relationship Id="rId5" Type="http://schemas.openxmlformats.org/officeDocument/2006/relationships/image" Target="../media/image27.jpeg"/><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9.xml.rels><?xml version="1.0" encoding="UTF-8" standalone="yes"?>
<Relationships xmlns="http://schemas.openxmlformats.org/package/2006/relationships"><Relationship Id="rId3" Type="http://schemas.openxmlformats.org/officeDocument/2006/relationships/image" Target="../media/image28.png"/><Relationship Id="rId4" Type="http://schemas.microsoft.com/office/2007/relationships/hdphoto" Target="../media/hdphoto1.wdp"/><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8.xml"/><Relationship Id="rId3" Type="http://schemas.openxmlformats.org/officeDocument/2006/relationships/image" Target="../media/image31.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9.xml"/><Relationship Id="rId3" Type="http://schemas.openxmlformats.org/officeDocument/2006/relationships/image" Target="../media/image32.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3.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34.jpeg"/></Relationships>
</file>

<file path=ppt/slides/_rels/slide16.xml.rels><?xml version="1.0" encoding="UTF-8" standalone="yes"?>
<Relationships xmlns="http://schemas.openxmlformats.org/package/2006/relationships"><Relationship Id="rId3" Type="http://schemas.openxmlformats.org/officeDocument/2006/relationships/image" Target="../media/image35.png"/><Relationship Id="rId4" Type="http://schemas.openxmlformats.org/officeDocument/2006/relationships/image" Target="../media/image36.png"/><Relationship Id="rId1" Type="http://schemas.openxmlformats.org/officeDocument/2006/relationships/slideLayout" Target="../slideLayouts/slideLayout8.xml"/><Relationship Id="rId2" Type="http://schemas.openxmlformats.org/officeDocument/2006/relationships/notesSlide" Target="../notesSlides/notesSlide1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37.png"/><Relationship Id="rId3" Type="http://schemas.openxmlformats.org/officeDocument/2006/relationships/image" Target="../media/image38.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39.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4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41.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2.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3.xml"/><Relationship Id="rId4" Type="http://schemas.openxmlformats.org/officeDocument/2006/relationships/image" Target="../media/image43.png"/><Relationship Id="rId1" Type="http://schemas.openxmlformats.org/officeDocument/2006/relationships/video" Target="https://www.youtube.com/embed/S5deYQ_uOCQ" TargetMode="External"/><Relationship Id="rId2"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44.png"/><Relationship Id="rId4" Type="http://schemas.openxmlformats.org/officeDocument/2006/relationships/image" Target="../media/image45.png"/><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38.jpeg"/></Relationships>
</file>

<file path=ppt/slides/_rels/slide26.xml.rels><?xml version="1.0" encoding="UTF-8" standalone="yes"?>
<Relationships xmlns="http://schemas.openxmlformats.org/package/2006/relationships"><Relationship Id="rId3" Type="http://schemas.openxmlformats.org/officeDocument/2006/relationships/image" Target="../media/image46.jpg"/><Relationship Id="rId4" Type="http://schemas.openxmlformats.org/officeDocument/2006/relationships/image" Target="../media/image47.jpg"/><Relationship Id="rId5" Type="http://schemas.openxmlformats.org/officeDocument/2006/relationships/image" Target="../media/image48.jpeg"/><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27.xml.rels><?xml version="1.0" encoding="UTF-8" standalone="yes"?>
<Relationships xmlns="http://schemas.openxmlformats.org/package/2006/relationships"><Relationship Id="rId3" Type="http://schemas.openxmlformats.org/officeDocument/2006/relationships/image" Target="../media/image49.jpeg"/><Relationship Id="rId4" Type="http://schemas.openxmlformats.org/officeDocument/2006/relationships/image" Target="../media/image50.jpeg"/><Relationship Id="rId5" Type="http://schemas.openxmlformats.org/officeDocument/2006/relationships/image" Target="../media/image51.png"/><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52.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8.xml"/><Relationship Id="rId3" Type="http://schemas.openxmlformats.org/officeDocument/2006/relationships/image" Target="../media/image53.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54.jpg"/><Relationship Id="rId3" Type="http://schemas.openxmlformats.org/officeDocument/2006/relationships/image" Target="../media/image55.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ardinops.coas.oregonstate.edu:8001/status/" TargetMode="External"/><Relationship Id="rId3" Type="http://schemas.openxmlformats.org/officeDocument/2006/relationships/image" Target="../media/image56.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38.xml.rels><?xml version="1.0" encoding="UTF-8" standalone="yes"?>
<Relationships xmlns="http://schemas.openxmlformats.org/package/2006/relationships"><Relationship Id="rId3" Type="http://schemas.openxmlformats.org/officeDocument/2006/relationships/hyperlink" Target="http://datapresence.coas.oregonstate.edu:8101/" TargetMode="External"/><Relationship Id="rId4" Type="http://schemas.openxmlformats.org/officeDocument/2006/relationships/hyperlink" Target="mailto:cromsos@coas.oregonstate.edu" TargetMode="External"/><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hyperlink" Target="http://ceoas.oregonstate.edu/ships/rcrv/" TargetMode="External"/><Relationship Id="rId3" Type="http://schemas.openxmlformats.org/officeDocument/2006/relationships/image" Target="../media/image57.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2401" y="1251166"/>
            <a:ext cx="8811490" cy="838200"/>
          </a:xfrm>
        </p:spPr>
        <p:txBody>
          <a:bodyPr>
            <a:normAutofit fontScale="92500" lnSpcReduction="10000"/>
          </a:bodyPr>
          <a:lstStyle/>
          <a:p>
            <a:r>
              <a:rPr lang="en-US" dirty="0" smtClean="0"/>
              <a:t>Chris Romsos</a:t>
            </a:r>
          </a:p>
          <a:p>
            <a:r>
              <a:rPr lang="en-US" dirty="0" smtClean="0"/>
              <a:t>MBARI EARTH WORKSHOP</a:t>
            </a:r>
          </a:p>
          <a:p>
            <a:r>
              <a:rPr lang="en-US" dirty="0" smtClean="0"/>
              <a:t>Newport, OR - June 2018</a:t>
            </a:r>
            <a:endParaRPr lang="en-US" dirty="0"/>
          </a:p>
        </p:txBody>
      </p:sp>
      <p:sp>
        <p:nvSpPr>
          <p:cNvPr id="2" name="Title 1"/>
          <p:cNvSpPr>
            <a:spLocks noGrp="1"/>
          </p:cNvSpPr>
          <p:nvPr>
            <p:ph type="ctrTitle"/>
          </p:nvPr>
        </p:nvSpPr>
        <p:spPr>
          <a:xfrm>
            <a:off x="0" y="0"/>
            <a:ext cx="9144000" cy="1219200"/>
          </a:xfrm>
        </p:spPr>
        <p:txBody>
          <a:bodyPr>
            <a:normAutofit/>
          </a:bodyPr>
          <a:lstStyle/>
          <a:p>
            <a:r>
              <a:rPr lang="en-US" sz="3600" dirty="0" smtClean="0"/>
              <a:t>Datapresence Capabilities of the </a:t>
            </a:r>
            <a:br>
              <a:rPr lang="en-US" sz="3600" dirty="0" smtClean="0"/>
            </a:br>
            <a:r>
              <a:rPr lang="en-US" sz="3600" dirty="0" smtClean="0"/>
              <a:t>Regional Class Research Vessels:</a:t>
            </a:r>
            <a:endParaRPr lang="en-US" sz="2800"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8091" y="2816681"/>
            <a:ext cx="7848600" cy="3431719"/>
          </a:xfrm>
          <a:prstGeom prst="rect">
            <a:avLst/>
          </a:prstGeom>
          <a:ln w="28575">
            <a:solidFill>
              <a:schemeClr val="tx1"/>
            </a:solidFill>
          </a:ln>
        </p:spPr>
      </p:pic>
      <p:pic>
        <p:nvPicPr>
          <p:cNvPr id="5" name="Picture 4"/>
          <p:cNvPicPr/>
          <p:nvPr/>
        </p:nvPicPr>
        <p:blipFill>
          <a:blip r:embed="rId4">
            <a:extLst>
              <a:ext uri="{28A0092B-C50C-407E-A947-70E740481C1C}">
                <a14:useLocalDpi xmlns:a14="http://schemas.microsoft.com/office/drawing/2010/main" val="0"/>
              </a:ext>
            </a:extLst>
          </a:blip>
          <a:srcRect/>
          <a:stretch>
            <a:fillRect/>
          </a:stretch>
        </p:blipFill>
        <p:spPr bwMode="auto">
          <a:xfrm>
            <a:off x="533400" y="1219200"/>
            <a:ext cx="1143000" cy="1143000"/>
          </a:xfrm>
          <a:prstGeom prst="rect">
            <a:avLst/>
          </a:prstGeom>
          <a:noFill/>
          <a:ln>
            <a:noFill/>
          </a:ln>
        </p:spPr>
      </p:pic>
      <p:pic>
        <p:nvPicPr>
          <p:cNvPr id="9" name="Pictur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696200" y="1219993"/>
            <a:ext cx="962891" cy="1107571"/>
          </a:xfrm>
          <a:prstGeom prst="rect">
            <a:avLst/>
          </a:prstGeom>
        </p:spPr>
      </p:pic>
    </p:spTree>
    <p:extLst>
      <p:ext uri="{BB962C8B-B14F-4D97-AF65-F5344CB8AC3E}">
        <p14:creationId xmlns:p14="http://schemas.microsoft.com/office/powerpoint/2010/main" val="4103581567"/>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839200" cy="990600"/>
          </a:xfrm>
          <a:solidFill>
            <a:schemeClr val="accent1"/>
          </a:solidFill>
        </p:spPr>
        <p:txBody>
          <a:bodyPr anchor="ctr" anchorCtr="0">
            <a:noAutofit/>
          </a:bodyPr>
          <a:lstStyle/>
          <a:p>
            <a:r>
              <a:rPr lang="en-US" sz="4400" dirty="0" smtClean="0">
                <a:solidFill>
                  <a:srgbClr val="FFFFFF"/>
                </a:solidFill>
              </a:rPr>
              <a:t>The “Charge”</a:t>
            </a:r>
            <a:endParaRPr lang="en-US" sz="4400" dirty="0">
              <a:solidFill>
                <a:srgbClr val="FFFFFF"/>
              </a:solidFill>
            </a:endParaRPr>
          </a:p>
        </p:txBody>
      </p:sp>
      <p:sp>
        <p:nvSpPr>
          <p:cNvPr id="3" name="Content Placeholder 2"/>
          <p:cNvSpPr>
            <a:spLocks noGrp="1"/>
          </p:cNvSpPr>
          <p:nvPr>
            <p:ph sz="quarter" idx="1"/>
          </p:nvPr>
        </p:nvSpPr>
        <p:spPr>
          <a:xfrm>
            <a:off x="301752" y="1527048"/>
            <a:ext cx="8689848" cy="4873752"/>
          </a:xfrm>
        </p:spPr>
        <p:txBody>
          <a:bodyPr>
            <a:normAutofit/>
          </a:bodyPr>
          <a:lstStyle/>
          <a:p>
            <a:r>
              <a:rPr lang="en-US" sz="2400" dirty="0" smtClean="0">
                <a:solidFill>
                  <a:schemeClr val="tx2"/>
                </a:solidFill>
              </a:rPr>
              <a:t>YOU:</a:t>
            </a:r>
          </a:p>
          <a:p>
            <a:pPr lvl="1"/>
            <a:r>
              <a:rPr lang="en-US" sz="2000" dirty="0" smtClean="0">
                <a:solidFill>
                  <a:schemeClr val="tx2"/>
                </a:solidFill>
              </a:rPr>
              <a:t>Brief Bio Sketch</a:t>
            </a:r>
          </a:p>
          <a:p>
            <a:pPr marL="274320" lvl="1" indent="0">
              <a:buNone/>
            </a:pPr>
            <a:endParaRPr lang="en-US" sz="2000" dirty="0" smtClean="0">
              <a:solidFill>
                <a:schemeClr val="tx2"/>
              </a:solidFill>
            </a:endParaRPr>
          </a:p>
          <a:p>
            <a:r>
              <a:rPr lang="en-US" sz="2400" dirty="0" smtClean="0">
                <a:solidFill>
                  <a:schemeClr val="tx2"/>
                </a:solidFill>
              </a:rPr>
              <a:t>YOUR RESEARCH:</a:t>
            </a:r>
          </a:p>
          <a:p>
            <a:pPr lvl="1"/>
            <a:r>
              <a:rPr lang="en-US" sz="2000" dirty="0" smtClean="0">
                <a:solidFill>
                  <a:schemeClr val="tx2"/>
                </a:solidFill>
              </a:rPr>
              <a:t>Fleet Renewal</a:t>
            </a:r>
          </a:p>
          <a:p>
            <a:pPr lvl="2"/>
            <a:r>
              <a:rPr lang="en-US" dirty="0" smtClean="0">
                <a:solidFill>
                  <a:schemeClr val="tx2"/>
                </a:solidFill>
              </a:rPr>
              <a:t>In General </a:t>
            </a:r>
            <a:r>
              <a:rPr lang="mr-IN" dirty="0" smtClean="0">
                <a:solidFill>
                  <a:schemeClr val="tx2"/>
                </a:solidFill>
              </a:rPr>
              <a:t>–</a:t>
            </a:r>
            <a:r>
              <a:rPr lang="en-US" dirty="0" smtClean="0">
                <a:solidFill>
                  <a:schemeClr val="tx2"/>
                </a:solidFill>
              </a:rPr>
              <a:t> Replacing Aging Vessels</a:t>
            </a:r>
          </a:p>
          <a:p>
            <a:pPr lvl="1"/>
            <a:r>
              <a:rPr lang="en-US" sz="2000" dirty="0" smtClean="0">
                <a:solidFill>
                  <a:schemeClr val="tx2"/>
                </a:solidFill>
              </a:rPr>
              <a:t>Fleet Improvement </a:t>
            </a:r>
          </a:p>
          <a:p>
            <a:pPr lvl="2"/>
            <a:r>
              <a:rPr lang="en-US" dirty="0" smtClean="0">
                <a:solidFill>
                  <a:schemeClr val="tx2"/>
                </a:solidFill>
              </a:rPr>
              <a:t>Specifically </a:t>
            </a:r>
            <a:r>
              <a:rPr lang="mr-IN" dirty="0" smtClean="0">
                <a:solidFill>
                  <a:schemeClr val="tx2"/>
                </a:solidFill>
              </a:rPr>
              <a:t>–</a:t>
            </a:r>
            <a:r>
              <a:rPr lang="en-US" dirty="0" smtClean="0">
                <a:solidFill>
                  <a:schemeClr val="tx2"/>
                </a:solidFill>
              </a:rPr>
              <a:t> New “enabling”</a:t>
            </a:r>
            <a:r>
              <a:rPr lang="en-US" dirty="0">
                <a:solidFill>
                  <a:schemeClr val="tx2"/>
                </a:solidFill>
              </a:rPr>
              <a:t> </a:t>
            </a:r>
            <a:r>
              <a:rPr lang="en-US" dirty="0" smtClean="0">
                <a:solidFill>
                  <a:schemeClr val="tx2"/>
                </a:solidFill>
              </a:rPr>
              <a:t>technologies for science</a:t>
            </a:r>
          </a:p>
          <a:p>
            <a:pPr marL="594360" lvl="2" indent="0">
              <a:buNone/>
            </a:pPr>
            <a:endParaRPr lang="en-US" dirty="0" smtClean="0">
              <a:solidFill>
                <a:schemeClr val="tx2"/>
              </a:solidFill>
            </a:endParaRPr>
          </a:p>
          <a:p>
            <a:r>
              <a:rPr lang="en-US" sz="2400" dirty="0" smtClean="0">
                <a:solidFill>
                  <a:schemeClr val="tx2"/>
                </a:solidFill>
              </a:rPr>
              <a:t>YOUR DATA:</a:t>
            </a:r>
          </a:p>
          <a:p>
            <a:pPr lvl="1"/>
            <a:r>
              <a:rPr lang="en-US" sz="1900" dirty="0" smtClean="0"/>
              <a:t>Not Operational Yet </a:t>
            </a:r>
            <a:r>
              <a:rPr lang="mr-IN" sz="1900" dirty="0" smtClean="0"/>
              <a:t>–</a:t>
            </a:r>
            <a:r>
              <a:rPr lang="en-US" sz="1900" dirty="0" smtClean="0"/>
              <a:t> But not far away</a:t>
            </a:r>
            <a:endParaRPr lang="en-US" sz="1900" dirty="0" smtClean="0">
              <a:solidFill>
                <a:schemeClr val="tx2"/>
              </a:solidFill>
            </a:endParaRPr>
          </a:p>
          <a:p>
            <a:pPr marL="0" indent="0">
              <a:buNone/>
            </a:pPr>
            <a:endParaRPr lang="en-US" sz="3600" dirty="0">
              <a:solidFill>
                <a:schemeClr val="tx2"/>
              </a:solidFill>
            </a:endParaRPr>
          </a:p>
        </p:txBody>
      </p:sp>
    </p:spTree>
    <p:extLst>
      <p:ext uri="{BB962C8B-B14F-4D97-AF65-F5344CB8AC3E}">
        <p14:creationId xmlns:p14="http://schemas.microsoft.com/office/powerpoint/2010/main" val="1404460861"/>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a:xfrm>
            <a:off x="152400" y="152400"/>
            <a:ext cx="3886200" cy="1142999"/>
          </a:xfrm>
          <a:solidFill>
            <a:schemeClr val="accent1"/>
          </a:solidFill>
        </p:spPr>
        <p:txBody>
          <a:bodyPr anchor="ctr" anchorCtr="0">
            <a:noAutofit/>
          </a:bodyPr>
          <a:lstStyle/>
          <a:p>
            <a:pPr algn="l"/>
            <a:r>
              <a:rPr lang="en-US" sz="3200" dirty="0" smtClean="0">
                <a:solidFill>
                  <a:schemeClr val="bg1"/>
                </a:solidFill>
              </a:rPr>
              <a:t>My Background:</a:t>
            </a:r>
            <a:endParaRPr lang="en-US" sz="3200" dirty="0">
              <a:solidFill>
                <a:schemeClr val="bg1"/>
              </a:solidFill>
            </a:endParaRPr>
          </a:p>
        </p:txBody>
      </p:sp>
      <p:sp>
        <p:nvSpPr>
          <p:cNvPr id="12" name="TextBox 11"/>
          <p:cNvSpPr txBox="1"/>
          <p:nvPr/>
        </p:nvSpPr>
        <p:spPr>
          <a:xfrm>
            <a:off x="152400" y="1371600"/>
            <a:ext cx="8763000" cy="5016758"/>
          </a:xfrm>
          <a:prstGeom prst="rect">
            <a:avLst/>
          </a:prstGeom>
          <a:noFill/>
        </p:spPr>
        <p:txBody>
          <a:bodyPr wrap="square" rtlCol="0">
            <a:spAutoFit/>
          </a:bodyPr>
          <a:lstStyle/>
          <a:p>
            <a:pPr marL="285750" indent="-285750">
              <a:buClr>
                <a:schemeClr val="tx2"/>
              </a:buClr>
              <a:buSzPct val="75000"/>
              <a:buFont typeface="Wingdings" panose="05000000000000000000" pitchFamily="2" charset="2"/>
              <a:buChar char="q"/>
            </a:pPr>
            <a:r>
              <a:rPr lang="en-US" sz="2000" dirty="0" smtClean="0">
                <a:solidFill>
                  <a:schemeClr val="tx2"/>
                </a:solidFill>
              </a:rPr>
              <a:t>East coast transplant:</a:t>
            </a:r>
          </a:p>
          <a:p>
            <a:pPr marL="742950" lvl="1" indent="-285750">
              <a:buClr>
                <a:schemeClr val="tx2"/>
              </a:buClr>
              <a:buSzPct val="75000"/>
              <a:buFont typeface="Wingdings" panose="05000000000000000000" pitchFamily="2" charset="2"/>
              <a:buChar char="q"/>
            </a:pPr>
            <a:r>
              <a:rPr lang="en-US" sz="2000" dirty="0" smtClean="0">
                <a:solidFill>
                  <a:schemeClr val="tx2"/>
                </a:solidFill>
              </a:rPr>
              <a:t>Came west to Oregon in 1997 after undergrad.</a:t>
            </a:r>
          </a:p>
          <a:p>
            <a:pPr marL="285750" indent="-285750">
              <a:buClr>
                <a:schemeClr val="tx2"/>
              </a:buClr>
              <a:buSzPct val="75000"/>
              <a:buFont typeface="Wingdings" panose="05000000000000000000" pitchFamily="2" charset="2"/>
              <a:buChar char="q"/>
            </a:pPr>
            <a:endParaRPr lang="en-US" sz="2000" dirty="0" smtClean="0">
              <a:solidFill>
                <a:schemeClr val="tx2"/>
              </a:solidFill>
            </a:endParaRPr>
          </a:p>
          <a:p>
            <a:pPr marL="285750" indent="-285750">
              <a:buClr>
                <a:schemeClr val="tx2"/>
              </a:buClr>
              <a:buSzPct val="75000"/>
              <a:buFont typeface="Wingdings" panose="05000000000000000000" pitchFamily="2" charset="2"/>
              <a:buChar char="q"/>
            </a:pPr>
            <a:r>
              <a:rPr lang="en-US" sz="2000" dirty="0" smtClean="0">
                <a:solidFill>
                  <a:schemeClr val="tx2"/>
                </a:solidFill>
              </a:rPr>
              <a:t>B.S. Environmental Resource Management: </a:t>
            </a:r>
          </a:p>
          <a:p>
            <a:pPr marL="742950" lvl="1" indent="-285750">
              <a:buClr>
                <a:schemeClr val="tx2"/>
              </a:buClr>
              <a:buSzPct val="75000"/>
              <a:buFont typeface="Wingdings" panose="05000000000000000000" pitchFamily="2" charset="2"/>
              <a:buChar char="q"/>
            </a:pPr>
            <a:r>
              <a:rPr lang="en-US" sz="2000" dirty="0" smtClean="0">
                <a:solidFill>
                  <a:srgbClr val="0000FF"/>
                </a:solidFill>
              </a:rPr>
              <a:t>Penn State 1996</a:t>
            </a:r>
          </a:p>
          <a:p>
            <a:pPr marL="285750" indent="-285750">
              <a:buClr>
                <a:schemeClr val="tx2"/>
              </a:buClr>
              <a:buSzPct val="75000"/>
              <a:buFont typeface="Wingdings" panose="05000000000000000000" pitchFamily="2" charset="2"/>
              <a:buChar char="q"/>
            </a:pPr>
            <a:endParaRPr lang="en-US" sz="2000" dirty="0" smtClean="0">
              <a:solidFill>
                <a:schemeClr val="tx2"/>
              </a:solidFill>
            </a:endParaRPr>
          </a:p>
          <a:p>
            <a:pPr marL="285750" indent="-285750">
              <a:buClr>
                <a:schemeClr val="tx2"/>
              </a:buClr>
              <a:buSzPct val="75000"/>
              <a:buFont typeface="Wingdings" panose="05000000000000000000" pitchFamily="2" charset="2"/>
              <a:buChar char="q"/>
            </a:pPr>
            <a:r>
              <a:rPr lang="en-US" sz="2000" dirty="0" smtClean="0">
                <a:solidFill>
                  <a:schemeClr val="tx2"/>
                </a:solidFill>
              </a:rPr>
              <a:t>Worked at HMSC for ODFW 1997-2000 as a biological technician</a:t>
            </a:r>
          </a:p>
          <a:p>
            <a:pPr marL="285750" indent="-285750">
              <a:buClr>
                <a:schemeClr val="tx2"/>
              </a:buClr>
              <a:buSzPct val="75000"/>
              <a:buFont typeface="Wingdings" panose="05000000000000000000" pitchFamily="2" charset="2"/>
              <a:buChar char="q"/>
            </a:pPr>
            <a:endParaRPr lang="en-US" sz="2000" dirty="0" smtClean="0">
              <a:solidFill>
                <a:schemeClr val="tx2"/>
              </a:solidFill>
            </a:endParaRPr>
          </a:p>
          <a:p>
            <a:pPr marL="285750" indent="-285750">
              <a:buClr>
                <a:schemeClr val="tx2"/>
              </a:buClr>
              <a:buSzPct val="75000"/>
              <a:buFont typeface="Wingdings" panose="05000000000000000000" pitchFamily="2" charset="2"/>
              <a:buChar char="q"/>
            </a:pPr>
            <a:r>
              <a:rPr lang="en-US" sz="2000" dirty="0" smtClean="0">
                <a:solidFill>
                  <a:schemeClr val="tx2"/>
                </a:solidFill>
              </a:rPr>
              <a:t>M.S. Marine Resource Management:</a:t>
            </a:r>
          </a:p>
          <a:p>
            <a:pPr marL="742950" lvl="1" indent="-285750">
              <a:buClr>
                <a:schemeClr val="tx2"/>
              </a:buClr>
              <a:buSzPct val="75000"/>
              <a:buFont typeface="Wingdings" panose="05000000000000000000" pitchFamily="2" charset="2"/>
              <a:buChar char="q"/>
            </a:pPr>
            <a:r>
              <a:rPr lang="en-US" sz="2000" dirty="0" smtClean="0">
                <a:solidFill>
                  <a:schemeClr val="tx2"/>
                </a:solidFill>
              </a:rPr>
              <a:t> </a:t>
            </a:r>
            <a:r>
              <a:rPr lang="en-US" sz="2000" dirty="0" smtClean="0">
                <a:solidFill>
                  <a:srgbClr val="FF6600"/>
                </a:solidFill>
              </a:rPr>
              <a:t>Oregon State 2004</a:t>
            </a:r>
          </a:p>
          <a:p>
            <a:pPr marL="285750" indent="-285750">
              <a:buClr>
                <a:schemeClr val="tx2"/>
              </a:buClr>
              <a:buSzPct val="75000"/>
              <a:buFont typeface="Wingdings" panose="05000000000000000000" pitchFamily="2" charset="2"/>
              <a:buChar char="q"/>
            </a:pPr>
            <a:endParaRPr lang="en-US" sz="2000" dirty="0" smtClean="0">
              <a:solidFill>
                <a:schemeClr val="tx2"/>
              </a:solidFill>
            </a:endParaRPr>
          </a:p>
          <a:p>
            <a:pPr marL="285750" indent="-285750">
              <a:buClr>
                <a:schemeClr val="tx2"/>
              </a:buClr>
              <a:buSzPct val="75000"/>
              <a:buFont typeface="Wingdings" panose="05000000000000000000" pitchFamily="2" charset="2"/>
              <a:buChar char="q"/>
            </a:pPr>
            <a:r>
              <a:rPr lang="en-US" sz="2000" dirty="0" smtClean="0">
                <a:solidFill>
                  <a:schemeClr val="tx2"/>
                </a:solidFill>
              </a:rPr>
              <a:t>Senior Faculty Research Assistant (2004-2015), Geology and Geophysics at CEOAS</a:t>
            </a:r>
          </a:p>
          <a:p>
            <a:pPr marL="285750" indent="-285750">
              <a:buClr>
                <a:schemeClr val="tx2"/>
              </a:buClr>
              <a:buSzPct val="75000"/>
              <a:buFont typeface="Wingdings" panose="05000000000000000000" pitchFamily="2" charset="2"/>
              <a:buChar char="q"/>
            </a:pPr>
            <a:endParaRPr lang="en-US" sz="2000" dirty="0" smtClean="0">
              <a:solidFill>
                <a:schemeClr val="tx2"/>
              </a:solidFill>
            </a:endParaRPr>
          </a:p>
          <a:p>
            <a:pPr marL="285750" indent="-285750">
              <a:buClr>
                <a:schemeClr val="tx2"/>
              </a:buClr>
              <a:buSzPct val="75000"/>
              <a:buFont typeface="Wingdings" panose="05000000000000000000" pitchFamily="2" charset="2"/>
              <a:buChar char="q"/>
            </a:pPr>
            <a:r>
              <a:rPr lang="en-US" sz="2000" dirty="0" smtClean="0">
                <a:solidFill>
                  <a:schemeClr val="tx2"/>
                </a:solidFill>
              </a:rPr>
              <a:t>Datapresence Systems Engineer, RCRV Project since 2015:</a:t>
            </a:r>
          </a:p>
          <a:p>
            <a:pPr marL="742950" lvl="1" indent="-285750">
              <a:buClr>
                <a:schemeClr val="tx2"/>
              </a:buClr>
              <a:buSzPct val="75000"/>
              <a:buFont typeface="Wingdings" panose="05000000000000000000" pitchFamily="2" charset="2"/>
              <a:buChar char="q"/>
            </a:pPr>
            <a:r>
              <a:rPr lang="en-US" sz="2000" dirty="0" smtClean="0">
                <a:solidFill>
                  <a:schemeClr val="tx2"/>
                </a:solidFill>
              </a:rPr>
              <a:t>Lead a team of 2.45 people </a:t>
            </a:r>
            <a:r>
              <a:rPr lang="en-US" sz="2000" dirty="0" smtClean="0">
                <a:solidFill>
                  <a:schemeClr val="tx2"/>
                </a:solidFill>
                <a:sym typeface="Wingdings"/>
              </a:rPr>
              <a:t></a:t>
            </a:r>
            <a:endParaRPr lang="en-US" sz="2000" dirty="0" smtClean="0">
              <a:solidFill>
                <a:schemeClr val="tx2"/>
              </a:solidFill>
            </a:endParaRPr>
          </a:p>
        </p:txBody>
      </p:sp>
      <p:pic>
        <p:nvPicPr>
          <p:cNvPr id="16" name="Picture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33304" y="338140"/>
            <a:ext cx="1105896" cy="800099"/>
          </a:xfrm>
          <a:prstGeom prst="rect">
            <a:avLst/>
          </a:prstGeom>
        </p:spPr>
      </p:pic>
      <p:pic>
        <p:nvPicPr>
          <p:cNvPr id="19" name="Picture 1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96490" y="345659"/>
            <a:ext cx="2623510" cy="797341"/>
          </a:xfrm>
          <a:prstGeom prst="rect">
            <a:avLst/>
          </a:prstGeom>
        </p:spPr>
      </p:pic>
    </p:spTree>
    <p:extLst>
      <p:ext uri="{BB962C8B-B14F-4D97-AF65-F5344CB8AC3E}">
        <p14:creationId xmlns:p14="http://schemas.microsoft.com/office/powerpoint/2010/main" val="696060648"/>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19400" y="5029200"/>
            <a:ext cx="6248400" cy="1371600"/>
          </a:xfrm>
        </p:spPr>
        <p:txBody>
          <a:bodyPr/>
          <a:lstStyle/>
          <a:p>
            <a:pPr algn="ctr"/>
            <a:r>
              <a:rPr lang="en-US" dirty="0" smtClean="0"/>
              <a:t>REGIONAL CLASS RESEARCH VESSELS</a:t>
            </a:r>
            <a:br>
              <a:rPr lang="en-US" dirty="0" smtClean="0"/>
            </a:br>
            <a:r>
              <a:rPr lang="en-US" b="0" i="1" dirty="0" smtClean="0"/>
              <a:t>Coming to an Ocean Near </a:t>
            </a:r>
            <a:r>
              <a:rPr lang="en-US" b="0" i="1" dirty="0"/>
              <a:t>Y</a:t>
            </a:r>
            <a:r>
              <a:rPr lang="en-US" b="0" i="1" dirty="0" smtClean="0"/>
              <a:t>ou</a:t>
            </a:r>
            <a:r>
              <a:rPr lang="en-US" dirty="0" smtClean="0"/>
              <a:t/>
            </a:r>
            <a:br>
              <a:rPr lang="en-US" dirty="0" smtClean="0"/>
            </a:br>
            <a:endParaRPr lang="en-US" b="0" dirty="0"/>
          </a:p>
        </p:txBody>
      </p:sp>
      <p:pic>
        <p:nvPicPr>
          <p:cNvPr id="5" name="Picture Placeholder 4"/>
          <p:cNvPicPr>
            <a:picLocks noGrp="1" noChangeAspect="1"/>
          </p:cNvPicPr>
          <p:nvPr>
            <p:ph type="pic" idx="1"/>
          </p:nvPr>
        </p:nvPicPr>
        <p:blipFill>
          <a:blip r:embed="rId3" cstate="print">
            <a:extLst>
              <a:ext uri="{28A0092B-C50C-407E-A947-70E740481C1C}">
                <a14:useLocalDpi xmlns:a14="http://schemas.microsoft.com/office/drawing/2010/main" val="0"/>
              </a:ext>
            </a:extLst>
          </a:blip>
          <a:srcRect l="5509" r="5509"/>
          <a:stretch>
            <a:fillRect/>
          </a:stretch>
        </p:blipFill>
        <p:spPr/>
      </p:pic>
      <p:sp>
        <p:nvSpPr>
          <p:cNvPr id="4" name="Text Placeholder 3"/>
          <p:cNvSpPr>
            <a:spLocks noGrp="1"/>
          </p:cNvSpPr>
          <p:nvPr>
            <p:ph type="body" sz="half" idx="2"/>
          </p:nvPr>
        </p:nvSpPr>
        <p:spPr>
          <a:xfrm>
            <a:off x="152400" y="1066800"/>
            <a:ext cx="2743200" cy="5181600"/>
          </a:xfrm>
        </p:spPr>
        <p:txBody>
          <a:bodyPr>
            <a:noAutofit/>
          </a:bodyPr>
          <a:lstStyle/>
          <a:p>
            <a:pPr algn="ctr"/>
            <a:r>
              <a:rPr lang="en-US" sz="1900" dirty="0"/>
              <a:t>Oregon State University (OSU) is leading a project to finalize the design and coordinate the construction of as many as three new coastal research vessels to bolster the marine science capabilities of the United States. OSU intends to operate the first vessel built, and expectations are that these vessels will serve research needs on the West, </a:t>
            </a:r>
            <a:r>
              <a:rPr lang="en-US" sz="1900" dirty="0" smtClean="0"/>
              <a:t>Gulf, </a:t>
            </a:r>
            <a:r>
              <a:rPr lang="en-US" sz="1900" dirty="0"/>
              <a:t>and East Coasts.</a:t>
            </a:r>
          </a:p>
        </p:txBody>
      </p:sp>
    </p:spTree>
    <p:extLst>
      <p:ext uri="{BB962C8B-B14F-4D97-AF65-F5344CB8AC3E}">
        <p14:creationId xmlns:p14="http://schemas.microsoft.com/office/powerpoint/2010/main" val="1048954723"/>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839200" cy="990600"/>
          </a:xfrm>
          <a:solidFill>
            <a:schemeClr val="accent1"/>
          </a:solidFill>
        </p:spPr>
        <p:txBody>
          <a:bodyPr anchor="ctr" anchorCtr="0"/>
          <a:lstStyle/>
          <a:p>
            <a:r>
              <a:rPr lang="en-US" dirty="0" smtClean="0">
                <a:solidFill>
                  <a:srgbClr val="FFFFFF"/>
                </a:solidFill>
              </a:rPr>
              <a:t>National Science Foundation Large Facilities</a:t>
            </a:r>
            <a:endParaRPr lang="en-US" dirty="0">
              <a:solidFill>
                <a:srgbClr val="FFFFFF"/>
              </a:solidFill>
            </a:endParaRPr>
          </a:p>
        </p:txBody>
      </p:sp>
      <p:sp>
        <p:nvSpPr>
          <p:cNvPr id="3" name="Content Placeholder 2"/>
          <p:cNvSpPr>
            <a:spLocks noGrp="1"/>
          </p:cNvSpPr>
          <p:nvPr>
            <p:ph sz="quarter" idx="1"/>
          </p:nvPr>
        </p:nvSpPr>
        <p:spPr>
          <a:xfrm>
            <a:off x="301752" y="1842586"/>
            <a:ext cx="4803648" cy="4634414"/>
          </a:xfrm>
        </p:spPr>
        <p:txBody>
          <a:bodyPr>
            <a:normAutofit/>
          </a:bodyPr>
          <a:lstStyle/>
          <a:p>
            <a:r>
              <a:rPr lang="en-US" sz="2800" dirty="0">
                <a:solidFill>
                  <a:schemeClr val="tx2"/>
                </a:solidFill>
              </a:rPr>
              <a:t>U.S. Antarctic Program</a:t>
            </a:r>
          </a:p>
          <a:p>
            <a:r>
              <a:rPr lang="en-US" sz="2800" dirty="0">
                <a:solidFill>
                  <a:schemeClr val="tx2"/>
                </a:solidFill>
              </a:rPr>
              <a:t>Arecibo Observatory</a:t>
            </a:r>
          </a:p>
          <a:p>
            <a:r>
              <a:rPr lang="en-US" sz="2800" dirty="0" smtClean="0">
                <a:solidFill>
                  <a:schemeClr val="tx2"/>
                </a:solidFill>
              </a:rPr>
              <a:t>Large </a:t>
            </a:r>
            <a:r>
              <a:rPr lang="en-US" sz="2800" dirty="0">
                <a:solidFill>
                  <a:schemeClr val="tx2"/>
                </a:solidFill>
              </a:rPr>
              <a:t>Hadron </a:t>
            </a:r>
            <a:r>
              <a:rPr lang="en-US" sz="2800" dirty="0" smtClean="0">
                <a:solidFill>
                  <a:schemeClr val="tx2"/>
                </a:solidFill>
              </a:rPr>
              <a:t>Collider</a:t>
            </a:r>
          </a:p>
          <a:p>
            <a:r>
              <a:rPr lang="en-US" sz="2800" dirty="0">
                <a:solidFill>
                  <a:schemeClr val="tx2"/>
                </a:solidFill>
              </a:rPr>
              <a:t>Gemini Observatory</a:t>
            </a:r>
          </a:p>
          <a:p>
            <a:r>
              <a:rPr lang="en-US" sz="2800" dirty="0" smtClean="0">
                <a:solidFill>
                  <a:schemeClr val="tx2"/>
                </a:solidFill>
              </a:rPr>
              <a:t>LIGO </a:t>
            </a:r>
            <a:r>
              <a:rPr lang="en-US" sz="2800" dirty="0">
                <a:solidFill>
                  <a:schemeClr val="tx2"/>
                </a:solidFill>
              </a:rPr>
              <a:t>(Gravity Wave Detector)</a:t>
            </a:r>
          </a:p>
          <a:p>
            <a:r>
              <a:rPr lang="en-US" sz="2800" dirty="0">
                <a:solidFill>
                  <a:schemeClr val="tx2"/>
                </a:solidFill>
              </a:rPr>
              <a:t>Nat’l Superconducting Cyclotron</a:t>
            </a:r>
          </a:p>
          <a:p>
            <a:pPr marL="0" indent="0">
              <a:buNone/>
            </a:pPr>
            <a:endParaRPr lang="en-US" sz="2800" dirty="0">
              <a:solidFill>
                <a:schemeClr val="accent1"/>
              </a:solidFill>
            </a:endParaRPr>
          </a:p>
        </p:txBody>
      </p:sp>
      <p:grpSp>
        <p:nvGrpSpPr>
          <p:cNvPr id="6" name="Group 5"/>
          <p:cNvGrpSpPr/>
          <p:nvPr/>
        </p:nvGrpSpPr>
        <p:grpSpPr>
          <a:xfrm>
            <a:off x="4953000" y="1600200"/>
            <a:ext cx="3886200" cy="4572000"/>
            <a:chOff x="5029199" y="1842586"/>
            <a:chExt cx="2511490" cy="3530542"/>
          </a:xfrm>
        </p:grpSpPr>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029199" y="1842586"/>
              <a:ext cx="2511490" cy="1676400"/>
            </a:xfrm>
            <a:prstGeom prst="rect">
              <a:avLst/>
            </a:prstGeom>
            <a:ln>
              <a:solidFill>
                <a:schemeClr val="tx2"/>
              </a:solidFill>
            </a:ln>
          </p:spPr>
        </p:pic>
        <p:pic>
          <p:nvPicPr>
            <p:cNvPr id="5" name="Picture 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029200" y="3783455"/>
              <a:ext cx="2511489" cy="1589673"/>
            </a:xfrm>
            <a:prstGeom prst="rect">
              <a:avLst/>
            </a:prstGeom>
            <a:ln>
              <a:solidFill>
                <a:schemeClr val="tx2"/>
              </a:solidFill>
            </a:ln>
          </p:spPr>
        </p:pic>
      </p:grpSp>
      <p:cxnSp>
        <p:nvCxnSpPr>
          <p:cNvPr id="8" name="Straight Arrow Connector 7"/>
          <p:cNvCxnSpPr/>
          <p:nvPr/>
        </p:nvCxnSpPr>
        <p:spPr>
          <a:xfrm flipV="1">
            <a:off x="4267200" y="2895600"/>
            <a:ext cx="533400" cy="228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3886200" y="3724700"/>
            <a:ext cx="914400" cy="38889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70802053"/>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2209800" cy="1066800"/>
          </a:xfrm>
        </p:spPr>
        <p:txBody>
          <a:bodyPr>
            <a:normAutofit fontScale="90000"/>
          </a:bodyPr>
          <a:lstStyle/>
          <a:p>
            <a:r>
              <a:rPr lang="en-US" sz="3600" dirty="0" smtClean="0">
                <a:solidFill>
                  <a:schemeClr val="tx2"/>
                </a:solidFill>
              </a:rPr>
              <a:t>Global</a:t>
            </a:r>
            <a:br>
              <a:rPr lang="en-US" sz="3600" dirty="0" smtClean="0">
                <a:solidFill>
                  <a:schemeClr val="tx2"/>
                </a:solidFill>
              </a:rPr>
            </a:br>
            <a:r>
              <a:rPr lang="en-US" sz="3600" dirty="0" smtClean="0">
                <a:solidFill>
                  <a:schemeClr val="tx2"/>
                </a:solidFill>
              </a:rPr>
              <a:t> Class</a:t>
            </a:r>
            <a:endParaRPr lang="en-US" sz="3600" dirty="0">
              <a:solidFill>
                <a:schemeClr val="tx2"/>
              </a:solidFill>
            </a:endParaRPr>
          </a:p>
        </p:txBody>
      </p:sp>
      <p:grpSp>
        <p:nvGrpSpPr>
          <p:cNvPr id="16" name="Group 15"/>
          <p:cNvGrpSpPr/>
          <p:nvPr/>
        </p:nvGrpSpPr>
        <p:grpSpPr>
          <a:xfrm>
            <a:off x="762000" y="1729708"/>
            <a:ext cx="7560945" cy="4642946"/>
            <a:chOff x="445888" y="1653508"/>
            <a:chExt cx="6341779" cy="3725467"/>
          </a:xfrm>
        </p:grpSpPr>
        <p:pic>
          <p:nvPicPr>
            <p:cNvPr id="4" name="Picture 2" descr="LANGSETH.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45888" y="1653508"/>
              <a:ext cx="2008585" cy="1371600"/>
            </a:xfrm>
            <a:prstGeom prst="rect">
              <a:avLst/>
            </a:prstGeom>
            <a:noFill/>
            <a:ln w="9525">
              <a:solidFill>
                <a:schemeClr val="tx2"/>
              </a:solidFill>
              <a:miter lim="800000"/>
              <a:headEnd/>
              <a:tailEnd/>
            </a:ln>
            <a:extLst>
              <a:ext uri="{909E8E84-426E-40dd-AFC4-6F175D3DCCD1}">
                <a14:hiddenFill xmlns:a14="http://schemas.microsoft.com/office/drawing/2010/main">
                  <a:solidFill>
                    <a:srgbClr val="FFFFFF"/>
                  </a:solidFill>
                </a14:hiddenFill>
              </a:ext>
            </a:extLst>
          </p:spPr>
        </p:pic>
        <p:pic>
          <p:nvPicPr>
            <p:cNvPr id="5" name="Picture 4" descr="atlantis506dpi.jpg"/>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2731888" y="1653508"/>
              <a:ext cx="2039541" cy="1371600"/>
            </a:xfrm>
            <a:prstGeom prst="rect">
              <a:avLst/>
            </a:prstGeom>
            <a:noFill/>
            <a:ln w="9525">
              <a:solidFill>
                <a:schemeClr val="tx2"/>
              </a:solidFill>
              <a:miter lim="800000"/>
              <a:headEnd/>
              <a:tailEnd/>
            </a:ln>
            <a:extLst>
              <a:ext uri="{909E8E84-426E-40dd-AFC4-6F175D3DCCD1}">
                <a14:hiddenFill xmlns:a14="http://schemas.microsoft.com/office/drawing/2010/main">
                  <a:solidFill>
                    <a:srgbClr val="FFFFFF"/>
                  </a:solidFill>
                </a14:hiddenFill>
              </a:ext>
            </a:extLst>
          </p:spPr>
        </p:pic>
        <p:pic>
          <p:nvPicPr>
            <p:cNvPr id="6" name="Picture 5" descr="knorr_main_en1_36214.jpg"/>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5331980" y="3375672"/>
              <a:ext cx="1196874" cy="892426"/>
            </a:xfrm>
            <a:prstGeom prst="rect">
              <a:avLst/>
            </a:prstGeom>
            <a:noFill/>
            <a:ln w="9525">
              <a:solidFill>
                <a:schemeClr val="tx2"/>
              </a:solidFill>
              <a:miter lim="800000"/>
              <a:headEnd/>
              <a:tailEnd/>
            </a:ln>
            <a:extLst>
              <a:ext uri="{909E8E84-426E-40dd-AFC4-6F175D3DCCD1}">
                <a14:hiddenFill xmlns:a14="http://schemas.microsoft.com/office/drawing/2010/main">
                  <a:solidFill>
                    <a:srgbClr val="FFFFFF"/>
                  </a:solidFill>
                </a14:hiddenFill>
              </a:ext>
            </a:extLst>
          </p:spPr>
        </p:pic>
        <p:pic>
          <p:nvPicPr>
            <p:cNvPr id="7" name="Picture 6" descr="revelle.jpg"/>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bwMode="auto">
            <a:xfrm>
              <a:off x="445889" y="3653758"/>
              <a:ext cx="2080022" cy="1371600"/>
            </a:xfrm>
            <a:prstGeom prst="rect">
              <a:avLst/>
            </a:prstGeom>
            <a:noFill/>
            <a:ln w="9525">
              <a:solidFill>
                <a:schemeClr val="tx2"/>
              </a:solidFill>
              <a:miter lim="800000"/>
              <a:headEnd/>
              <a:tailEnd/>
            </a:ln>
            <a:extLst>
              <a:ext uri="{909E8E84-426E-40dd-AFC4-6F175D3DCCD1}">
                <a14:hiddenFill xmlns:a14="http://schemas.microsoft.com/office/drawing/2010/main">
                  <a:solidFill>
                    <a:srgbClr val="FFFFFF"/>
                  </a:solidFill>
                </a14:hiddenFill>
              </a:ext>
            </a:extLst>
          </p:spPr>
        </p:pic>
        <p:pic>
          <p:nvPicPr>
            <p:cNvPr id="8" name="Picture 8" descr="Melville_above.jpg"/>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bwMode="auto">
            <a:xfrm>
              <a:off x="5331979" y="4318537"/>
              <a:ext cx="1196874" cy="788785"/>
            </a:xfrm>
            <a:prstGeom prst="rect">
              <a:avLst/>
            </a:prstGeom>
            <a:noFill/>
            <a:ln w="9525">
              <a:solidFill>
                <a:schemeClr val="tx2"/>
              </a:solidFill>
              <a:miter lim="800000"/>
              <a:headEnd/>
              <a:tailEnd/>
            </a:ln>
            <a:extLst>
              <a:ext uri="{909E8E84-426E-40dd-AFC4-6F175D3DCCD1}">
                <a14:hiddenFill xmlns:a14="http://schemas.microsoft.com/office/drawing/2010/main">
                  <a:solidFill>
                    <a:srgbClr val="FFFFFF"/>
                  </a:solidFill>
                </a14:hiddenFill>
              </a:ext>
            </a:extLst>
          </p:spPr>
        </p:pic>
        <p:sp>
          <p:nvSpPr>
            <p:cNvPr id="9" name="TextBox 10"/>
            <p:cNvSpPr txBox="1">
              <a:spLocks noChangeArrowheads="1"/>
            </p:cNvSpPr>
            <p:nvPr/>
          </p:nvSpPr>
          <p:spPr bwMode="auto">
            <a:xfrm>
              <a:off x="560188" y="3025108"/>
              <a:ext cx="1714500" cy="2716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eaLnBrk="1" hangingPunct="1"/>
              <a:r>
                <a:rPr lang="en-US" sz="1600" dirty="0">
                  <a:latin typeface="+mn-lt"/>
                  <a:cs typeface="Arial" pitchFamily="34" charset="0"/>
                </a:rPr>
                <a:t>Marcus G. Langseth</a:t>
              </a:r>
            </a:p>
          </p:txBody>
        </p:sp>
        <p:sp>
          <p:nvSpPr>
            <p:cNvPr id="10" name="TextBox 11"/>
            <p:cNvSpPr txBox="1">
              <a:spLocks noChangeArrowheads="1"/>
            </p:cNvSpPr>
            <p:nvPr/>
          </p:nvSpPr>
          <p:spPr bwMode="auto">
            <a:xfrm>
              <a:off x="2846188" y="3025108"/>
              <a:ext cx="1714500" cy="2716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eaLnBrk="1" hangingPunct="1"/>
              <a:r>
                <a:rPr lang="en-US" sz="1600" dirty="0">
                  <a:latin typeface="+mn-lt"/>
                  <a:cs typeface="Arial" pitchFamily="34" charset="0"/>
                </a:rPr>
                <a:t>Atlantis</a:t>
              </a:r>
              <a:endParaRPr lang="en-US" sz="1050" dirty="0">
                <a:latin typeface="+mn-lt"/>
                <a:cs typeface="Arial" pitchFamily="34" charset="0"/>
              </a:endParaRPr>
            </a:p>
          </p:txBody>
        </p:sp>
        <p:sp>
          <p:nvSpPr>
            <p:cNvPr id="11" name="TextBox 13"/>
            <p:cNvSpPr txBox="1">
              <a:spLocks noChangeArrowheads="1"/>
            </p:cNvSpPr>
            <p:nvPr/>
          </p:nvSpPr>
          <p:spPr bwMode="auto">
            <a:xfrm>
              <a:off x="617338" y="5025358"/>
              <a:ext cx="1714500" cy="2716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eaLnBrk="1" hangingPunct="1"/>
              <a:r>
                <a:rPr lang="en-US" sz="1600" dirty="0">
                  <a:latin typeface="+mn-lt"/>
                  <a:cs typeface="Arial" pitchFamily="34" charset="0"/>
                </a:rPr>
                <a:t>Roger Revelle</a:t>
              </a:r>
            </a:p>
          </p:txBody>
        </p:sp>
        <p:pic>
          <p:nvPicPr>
            <p:cNvPr id="12" name="Picture 15" descr="TGT Galapagos.JPG"/>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bwMode="auto">
            <a:xfrm>
              <a:off x="2837258" y="3632737"/>
              <a:ext cx="1828800" cy="1371600"/>
            </a:xfrm>
            <a:prstGeom prst="rect">
              <a:avLst/>
            </a:prstGeom>
            <a:noFill/>
            <a:ln w="9525">
              <a:solidFill>
                <a:schemeClr val="tx2"/>
              </a:solidFill>
              <a:miter lim="800000"/>
              <a:headEnd/>
              <a:tailEnd/>
            </a:ln>
            <a:extLst>
              <a:ext uri="{909E8E84-426E-40dd-AFC4-6F175D3DCCD1}">
                <a14:hiddenFill xmlns:a14="http://schemas.microsoft.com/office/drawing/2010/main">
                  <a:solidFill>
                    <a:srgbClr val="FFFFFF"/>
                  </a:solidFill>
                </a14:hiddenFill>
              </a:ext>
            </a:extLst>
          </p:spPr>
        </p:pic>
        <p:sp>
          <p:nvSpPr>
            <p:cNvPr id="13" name="TextBox 16"/>
            <p:cNvSpPr txBox="1">
              <a:spLocks noChangeArrowheads="1"/>
            </p:cNvSpPr>
            <p:nvPr/>
          </p:nvSpPr>
          <p:spPr bwMode="auto">
            <a:xfrm>
              <a:off x="2780716" y="5043253"/>
              <a:ext cx="1941392" cy="2716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eaLnBrk="1" hangingPunct="1"/>
              <a:r>
                <a:rPr lang="en-US" sz="1600" dirty="0">
                  <a:latin typeface="+mn-lt"/>
                  <a:cs typeface="Arial" pitchFamily="34" charset="0"/>
                </a:rPr>
                <a:t>Thomas G. Thompson</a:t>
              </a:r>
            </a:p>
          </p:txBody>
        </p:sp>
        <p:sp>
          <p:nvSpPr>
            <p:cNvPr id="14" name="TextBox 12"/>
            <p:cNvSpPr txBox="1">
              <a:spLocks noChangeArrowheads="1"/>
            </p:cNvSpPr>
            <p:nvPr/>
          </p:nvSpPr>
          <p:spPr bwMode="auto">
            <a:xfrm>
              <a:off x="5017888" y="3025108"/>
              <a:ext cx="1714500" cy="2716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eaLnBrk="1" hangingPunct="1"/>
              <a:r>
                <a:rPr lang="en-US" sz="1600" dirty="0" smtClean="0">
                  <a:latin typeface="+mn-lt"/>
                  <a:cs typeface="Arial" pitchFamily="34" charset="0"/>
                </a:rPr>
                <a:t>Sikuliaq</a:t>
              </a:r>
              <a:endParaRPr lang="en-US" sz="1600" dirty="0">
                <a:latin typeface="+mn-lt"/>
                <a:cs typeface="Arial" pitchFamily="34" charset="0"/>
              </a:endParaRPr>
            </a:p>
          </p:txBody>
        </p:sp>
        <p:sp>
          <p:nvSpPr>
            <p:cNvPr id="15" name="TextBox 14"/>
            <p:cNvSpPr txBox="1">
              <a:spLocks noChangeArrowheads="1"/>
            </p:cNvSpPr>
            <p:nvPr/>
          </p:nvSpPr>
          <p:spPr bwMode="auto">
            <a:xfrm>
              <a:off x="5073167" y="5107322"/>
              <a:ext cx="1714500" cy="2716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eaLnBrk="1" hangingPunct="1"/>
              <a:r>
                <a:rPr lang="en-US" sz="1600" dirty="0" smtClean="0">
                  <a:latin typeface="+mn-lt"/>
                  <a:cs typeface="Arial" pitchFamily="34" charset="0"/>
                </a:rPr>
                <a:t>Melville/Knorr</a:t>
              </a:r>
              <a:endParaRPr lang="en-US" sz="1600" dirty="0">
                <a:latin typeface="+mn-lt"/>
                <a:cs typeface="Arial" pitchFamily="34" charset="0"/>
              </a:endParaRPr>
            </a:p>
          </p:txBody>
        </p:sp>
      </p:grpSp>
      <p:sp>
        <p:nvSpPr>
          <p:cNvPr id="18" name="Multiply 17"/>
          <p:cNvSpPr/>
          <p:nvPr/>
        </p:nvSpPr>
        <p:spPr>
          <a:xfrm>
            <a:off x="6873301" y="4095646"/>
            <a:ext cx="975299" cy="831197"/>
          </a:xfrm>
          <a:prstGeom prst="mathMultiply">
            <a:avLst>
              <a:gd name="adj1" fmla="val 8163"/>
            </a:avLst>
          </a:prstGeom>
          <a:solidFill>
            <a:schemeClr val="accent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solidFill>
            </a:endParaRPr>
          </a:p>
        </p:txBody>
      </p:sp>
      <p:sp>
        <p:nvSpPr>
          <p:cNvPr id="3" name="TextBox 2"/>
          <p:cNvSpPr txBox="1"/>
          <p:nvPr/>
        </p:nvSpPr>
        <p:spPr>
          <a:xfrm>
            <a:off x="2801431" y="152400"/>
            <a:ext cx="6342569" cy="923330"/>
          </a:xfrm>
          <a:prstGeom prst="rect">
            <a:avLst/>
          </a:prstGeom>
          <a:noFill/>
        </p:spPr>
        <p:txBody>
          <a:bodyPr wrap="square" rtlCol="0">
            <a:spAutoFit/>
          </a:bodyPr>
          <a:lstStyle/>
          <a:p>
            <a:pPr marL="285750" indent="-285750">
              <a:buClr>
                <a:schemeClr val="tx2"/>
              </a:buClr>
              <a:buFont typeface="Wingdings" panose="05000000000000000000" pitchFamily="2" charset="2"/>
              <a:buChar char="q"/>
            </a:pPr>
            <a:r>
              <a:rPr lang="en-US" dirty="0" smtClean="0">
                <a:solidFill>
                  <a:schemeClr val="tx2"/>
                </a:solidFill>
              </a:rPr>
              <a:t>High endurance vessels, capable of operating world-wide</a:t>
            </a:r>
          </a:p>
          <a:p>
            <a:pPr marL="285750" indent="-285750">
              <a:buClr>
                <a:schemeClr val="tx2"/>
              </a:buClr>
              <a:buFont typeface="Wingdings" panose="05000000000000000000" pitchFamily="2" charset="2"/>
              <a:buChar char="q"/>
            </a:pPr>
            <a:r>
              <a:rPr lang="en-US" dirty="0" smtClean="0">
                <a:solidFill>
                  <a:schemeClr val="tx2"/>
                </a:solidFill>
              </a:rPr>
              <a:t>Large general purpose, multi-discipline research ships</a:t>
            </a:r>
          </a:p>
          <a:p>
            <a:pPr marL="285750" indent="-285750">
              <a:buClr>
                <a:schemeClr val="tx2"/>
              </a:buClr>
              <a:buFont typeface="Wingdings" panose="05000000000000000000" pitchFamily="2" charset="2"/>
              <a:buChar char="q"/>
            </a:pPr>
            <a:r>
              <a:rPr lang="en-US" dirty="0" smtClean="0">
                <a:solidFill>
                  <a:schemeClr val="tx2"/>
                </a:solidFill>
              </a:rPr>
              <a:t>Accommodate large science parties of 30-38</a:t>
            </a:r>
            <a:endParaRPr lang="en-US" dirty="0">
              <a:solidFill>
                <a:schemeClr val="tx2"/>
              </a:solidFill>
            </a:endParaRPr>
          </a:p>
        </p:txBody>
      </p:sp>
      <p:pic>
        <p:nvPicPr>
          <p:cNvPr id="1026" name="Picture 2" descr="Image result for sikuliaq"/>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248400" y="1752600"/>
            <a:ext cx="2284488" cy="1713366"/>
          </a:xfrm>
          <a:prstGeom prst="rect">
            <a:avLst/>
          </a:prstGeom>
          <a:noFill/>
          <a:ln>
            <a:solidFill>
              <a:schemeClr val="tx2"/>
            </a:solidFill>
          </a:ln>
          <a:extLst>
            <a:ext uri="{909E8E84-426E-40dd-AFC4-6F175D3DCCD1}">
              <a14:hiddenFill xmlns:a14="http://schemas.microsoft.com/office/drawing/2010/main">
                <a:solidFill>
                  <a:srgbClr val="FFFFFF"/>
                </a:solidFill>
              </a14:hiddenFill>
            </a:ext>
          </a:extLst>
        </p:spPr>
      </p:pic>
      <p:sp>
        <p:nvSpPr>
          <p:cNvPr id="20" name="Multiply 19"/>
          <p:cNvSpPr/>
          <p:nvPr/>
        </p:nvSpPr>
        <p:spPr>
          <a:xfrm>
            <a:off x="6848427" y="5126981"/>
            <a:ext cx="975299" cy="831197"/>
          </a:xfrm>
          <a:prstGeom prst="mathMultiply">
            <a:avLst>
              <a:gd name="adj1" fmla="val 8163"/>
            </a:avLst>
          </a:prstGeom>
          <a:solidFill>
            <a:schemeClr val="accent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solidFill>
            </a:endParaRPr>
          </a:p>
        </p:txBody>
      </p:sp>
    </p:spTree>
    <p:extLst>
      <p:ext uri="{BB962C8B-B14F-4D97-AF65-F5344CB8AC3E}">
        <p14:creationId xmlns:p14="http://schemas.microsoft.com/office/powerpoint/2010/main" val="214645221"/>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381000" y="1447366"/>
            <a:ext cx="8168639" cy="4559732"/>
            <a:chOff x="166153" y="1413486"/>
            <a:chExt cx="6929549" cy="3673589"/>
          </a:xfrm>
        </p:grpSpPr>
        <p:pic>
          <p:nvPicPr>
            <p:cNvPr id="24" name="Picture 2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341726" y="1413486"/>
              <a:ext cx="1753976" cy="982609"/>
            </a:xfrm>
            <a:prstGeom prst="rect">
              <a:avLst/>
            </a:prstGeom>
            <a:ln>
              <a:solidFill>
                <a:schemeClr val="tx2"/>
              </a:solidFill>
            </a:ln>
          </p:spPr>
        </p:pic>
        <p:pic>
          <p:nvPicPr>
            <p:cNvPr id="25" name="Picture 4" descr="IMGP1680.JPG"/>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bwMode="auto">
            <a:xfrm>
              <a:off x="5339083" y="2641660"/>
              <a:ext cx="1746647" cy="1195075"/>
            </a:xfrm>
            <a:prstGeom prst="rect">
              <a:avLst/>
            </a:prstGeom>
            <a:noFill/>
            <a:ln w="9525">
              <a:solidFill>
                <a:schemeClr val="tx2"/>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8" descr="cid:4FD02B6C-0CDC-450E-8C5F-5F8334A2096F@ucsd.edu"/>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b="19718"/>
            <a:stretch/>
          </p:blipFill>
          <p:spPr bwMode="auto">
            <a:xfrm>
              <a:off x="5339084" y="4067256"/>
              <a:ext cx="1732410" cy="1019819"/>
            </a:xfrm>
            <a:prstGeom prst="rect">
              <a:avLst/>
            </a:prstGeom>
            <a:noFill/>
            <a:ln w="9525">
              <a:solidFill>
                <a:schemeClr val="tx2"/>
              </a:solidFill>
              <a:miter lim="800000"/>
              <a:headEnd/>
              <a:tailEnd/>
            </a:ln>
            <a:extLst>
              <a:ext uri="{909E8E84-426E-40dd-AFC4-6F175D3DCCD1}">
                <a14:hiddenFill xmlns:a14="http://schemas.microsoft.com/office/drawing/2010/main">
                  <a:solidFill>
                    <a:srgbClr val="FFFFFF"/>
                  </a:solidFill>
                </a14:hiddenFill>
              </a:ext>
            </a:extLst>
          </p:spPr>
        </p:pic>
        <p:pic>
          <p:nvPicPr>
            <p:cNvPr id="27" name="Picture 2" descr="18965-F.jpg"/>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bwMode="auto">
            <a:xfrm>
              <a:off x="230794" y="3427235"/>
              <a:ext cx="2107406" cy="1485900"/>
            </a:xfrm>
            <a:prstGeom prst="rect">
              <a:avLst/>
            </a:prstGeom>
            <a:noFill/>
            <a:ln w="9525">
              <a:solidFill>
                <a:schemeClr val="tx2"/>
              </a:solidFill>
              <a:miter lim="800000"/>
              <a:headEnd/>
              <a:tailEnd/>
            </a:ln>
            <a:extLst>
              <a:ext uri="{909E8E84-426E-40dd-AFC4-6F175D3DCCD1}">
                <a14:hiddenFill xmlns:a14="http://schemas.microsoft.com/office/drawing/2010/main">
                  <a:solidFill>
                    <a:srgbClr val="FFFFFF"/>
                  </a:solidFill>
                </a14:hiddenFill>
              </a:ext>
            </a:extLst>
          </p:spPr>
        </p:pic>
        <p:pic>
          <p:nvPicPr>
            <p:cNvPr id="28" name="Picture 2" descr="AtExplorer.tif"/>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bwMode="auto">
            <a:xfrm>
              <a:off x="166153" y="1566596"/>
              <a:ext cx="2346877" cy="1285649"/>
            </a:xfrm>
            <a:prstGeom prst="rect">
              <a:avLst/>
            </a:prstGeom>
            <a:noFill/>
            <a:ln w="9525">
              <a:solidFill>
                <a:schemeClr val="tx2"/>
              </a:solidFill>
              <a:miter lim="800000"/>
              <a:headEnd/>
              <a:tailEnd/>
            </a:ln>
            <a:extLst>
              <a:ext uri="{909E8E84-426E-40dd-AFC4-6F175D3DCCD1}">
                <a14:hiddenFill xmlns:a14="http://schemas.microsoft.com/office/drawing/2010/main">
                  <a:solidFill>
                    <a:srgbClr val="FFFFFF"/>
                  </a:solidFill>
                </a14:hiddenFill>
              </a:ext>
            </a:extLst>
          </p:spPr>
        </p:pic>
      </p:grpSp>
      <p:sp>
        <p:nvSpPr>
          <p:cNvPr id="2" name="Title 1"/>
          <p:cNvSpPr>
            <a:spLocks noGrp="1"/>
          </p:cNvSpPr>
          <p:nvPr>
            <p:ph type="title"/>
          </p:nvPr>
        </p:nvSpPr>
        <p:spPr>
          <a:xfrm>
            <a:off x="152400" y="228600"/>
            <a:ext cx="4021422" cy="990600"/>
          </a:xfrm>
        </p:spPr>
        <p:txBody>
          <a:bodyPr>
            <a:normAutofit fontScale="90000"/>
          </a:bodyPr>
          <a:lstStyle/>
          <a:p>
            <a:r>
              <a:rPr lang="en-US" sz="3600" dirty="0" smtClean="0">
                <a:solidFill>
                  <a:schemeClr val="tx2"/>
                </a:solidFill>
              </a:rPr>
              <a:t>Ocean/Intermediate Class</a:t>
            </a:r>
            <a:endParaRPr lang="en-US" sz="3600" dirty="0">
              <a:solidFill>
                <a:schemeClr val="tx2"/>
              </a:solidFill>
            </a:endParaRPr>
          </a:p>
        </p:txBody>
      </p:sp>
      <p:sp>
        <p:nvSpPr>
          <p:cNvPr id="29" name="TextBox 10"/>
          <p:cNvSpPr txBox="1">
            <a:spLocks noChangeArrowheads="1"/>
          </p:cNvSpPr>
          <p:nvPr/>
        </p:nvSpPr>
        <p:spPr bwMode="auto">
          <a:xfrm>
            <a:off x="742213" y="3276600"/>
            <a:ext cx="204410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eaLnBrk="1" hangingPunct="1"/>
            <a:r>
              <a:rPr lang="en-US" sz="1600" dirty="0" smtClean="0">
                <a:latin typeface="+mn-lt"/>
                <a:cs typeface="Arial" pitchFamily="34" charset="0"/>
              </a:rPr>
              <a:t>Atlantic Explorer</a:t>
            </a:r>
            <a:endParaRPr lang="en-US" sz="1600" dirty="0">
              <a:latin typeface="+mn-lt"/>
              <a:cs typeface="Arial" pitchFamily="34" charset="0"/>
            </a:endParaRPr>
          </a:p>
        </p:txBody>
      </p:sp>
      <p:sp>
        <p:nvSpPr>
          <p:cNvPr id="30" name="TextBox 10"/>
          <p:cNvSpPr txBox="1">
            <a:spLocks noChangeArrowheads="1"/>
          </p:cNvSpPr>
          <p:nvPr/>
        </p:nvSpPr>
        <p:spPr bwMode="auto">
          <a:xfrm>
            <a:off x="6493783" y="2633246"/>
            <a:ext cx="204410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eaLnBrk="1" hangingPunct="1"/>
            <a:r>
              <a:rPr lang="en-US" sz="1600" dirty="0" smtClean="0">
                <a:latin typeface="+mn-lt"/>
                <a:cs typeface="Arial" pitchFamily="34" charset="0"/>
              </a:rPr>
              <a:t>Oceanus</a:t>
            </a:r>
            <a:endParaRPr lang="en-US" sz="1600" dirty="0">
              <a:latin typeface="+mn-lt"/>
              <a:cs typeface="Arial" pitchFamily="34" charset="0"/>
            </a:endParaRPr>
          </a:p>
        </p:txBody>
      </p:sp>
      <p:sp>
        <p:nvSpPr>
          <p:cNvPr id="31" name="TextBox 10"/>
          <p:cNvSpPr txBox="1">
            <a:spLocks noChangeArrowheads="1"/>
          </p:cNvSpPr>
          <p:nvPr/>
        </p:nvSpPr>
        <p:spPr bwMode="auto">
          <a:xfrm>
            <a:off x="622899" y="5791200"/>
            <a:ext cx="204410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eaLnBrk="1" hangingPunct="1"/>
            <a:r>
              <a:rPr lang="en-US" sz="1600" dirty="0" smtClean="0">
                <a:latin typeface="+mn-lt"/>
                <a:cs typeface="Arial" pitchFamily="34" charset="0"/>
              </a:rPr>
              <a:t>Kilo Moana</a:t>
            </a:r>
            <a:endParaRPr lang="en-US" sz="1600" dirty="0">
              <a:latin typeface="+mn-lt"/>
              <a:cs typeface="Arial" pitchFamily="34" charset="0"/>
            </a:endParaRPr>
          </a:p>
        </p:txBody>
      </p:sp>
      <p:sp>
        <p:nvSpPr>
          <p:cNvPr id="32" name="TextBox 10"/>
          <p:cNvSpPr txBox="1">
            <a:spLocks noChangeArrowheads="1"/>
          </p:cNvSpPr>
          <p:nvPr/>
        </p:nvSpPr>
        <p:spPr bwMode="auto">
          <a:xfrm>
            <a:off x="6477000" y="4419600"/>
            <a:ext cx="204410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eaLnBrk="1" hangingPunct="1"/>
            <a:r>
              <a:rPr lang="en-US" sz="1600" dirty="0" smtClean="0">
                <a:latin typeface="+mn-lt"/>
                <a:cs typeface="Arial" pitchFamily="34" charset="0"/>
              </a:rPr>
              <a:t>Endeavor</a:t>
            </a:r>
            <a:endParaRPr lang="en-US" sz="1600" dirty="0">
              <a:latin typeface="+mn-lt"/>
              <a:cs typeface="Arial" pitchFamily="34" charset="0"/>
            </a:endParaRPr>
          </a:p>
        </p:txBody>
      </p:sp>
      <p:sp>
        <p:nvSpPr>
          <p:cNvPr id="33" name="TextBox 10"/>
          <p:cNvSpPr txBox="1">
            <a:spLocks noChangeArrowheads="1"/>
          </p:cNvSpPr>
          <p:nvPr/>
        </p:nvSpPr>
        <p:spPr bwMode="auto">
          <a:xfrm>
            <a:off x="6476999" y="6019800"/>
            <a:ext cx="204410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eaLnBrk="1" hangingPunct="1"/>
            <a:r>
              <a:rPr lang="en-US" sz="1600" dirty="0" smtClean="0">
                <a:latin typeface="+mn-lt"/>
                <a:cs typeface="Arial" pitchFamily="34" charset="0"/>
              </a:rPr>
              <a:t>New Horizon</a:t>
            </a:r>
            <a:endParaRPr lang="en-US" sz="1600" dirty="0">
              <a:latin typeface="+mn-lt"/>
              <a:cs typeface="Arial" pitchFamily="34" charset="0"/>
            </a:endParaRPr>
          </a:p>
        </p:txBody>
      </p:sp>
      <p:sp>
        <p:nvSpPr>
          <p:cNvPr id="34" name="Multiply 33"/>
          <p:cNvSpPr/>
          <p:nvPr/>
        </p:nvSpPr>
        <p:spPr>
          <a:xfrm>
            <a:off x="6858000" y="1600200"/>
            <a:ext cx="1211581" cy="1181991"/>
          </a:xfrm>
          <a:prstGeom prst="mathMultiply">
            <a:avLst>
              <a:gd name="adj1" fmla="val 8163"/>
            </a:avLst>
          </a:prstGeom>
          <a:solidFill>
            <a:schemeClr val="accent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2"/>
              </a:solidFill>
            </a:endParaRPr>
          </a:p>
        </p:txBody>
      </p:sp>
      <p:sp>
        <p:nvSpPr>
          <p:cNvPr id="19" name="TextBox 18"/>
          <p:cNvSpPr txBox="1"/>
          <p:nvPr/>
        </p:nvSpPr>
        <p:spPr>
          <a:xfrm>
            <a:off x="4495800" y="152400"/>
            <a:ext cx="4589969" cy="923330"/>
          </a:xfrm>
          <a:prstGeom prst="rect">
            <a:avLst/>
          </a:prstGeom>
          <a:noFill/>
        </p:spPr>
        <p:txBody>
          <a:bodyPr wrap="square" rtlCol="0">
            <a:spAutoFit/>
          </a:bodyPr>
          <a:lstStyle/>
          <a:p>
            <a:pPr marL="285750" indent="-285750">
              <a:buClr>
                <a:schemeClr val="tx2"/>
              </a:buClr>
              <a:buFont typeface="Wingdings" panose="05000000000000000000" pitchFamily="2" charset="2"/>
              <a:buChar char="q"/>
            </a:pPr>
            <a:r>
              <a:rPr lang="en-US" dirty="0" smtClean="0">
                <a:solidFill>
                  <a:schemeClr val="tx2"/>
                </a:solidFill>
              </a:rPr>
              <a:t>Medium general purpose, ocean-going vessels, not globally ranging</a:t>
            </a:r>
          </a:p>
          <a:p>
            <a:pPr marL="285750" indent="-285750">
              <a:buClr>
                <a:schemeClr val="tx2"/>
              </a:buClr>
              <a:buFont typeface="Wingdings" panose="05000000000000000000" pitchFamily="2" charset="2"/>
              <a:buChar char="q"/>
            </a:pPr>
            <a:r>
              <a:rPr lang="en-US" dirty="0" smtClean="0">
                <a:solidFill>
                  <a:schemeClr val="tx2"/>
                </a:solidFill>
              </a:rPr>
              <a:t>Accommodate science parties of 18-20</a:t>
            </a:r>
            <a:endParaRPr lang="en-US" dirty="0">
              <a:solidFill>
                <a:schemeClr val="tx2"/>
              </a:solidFill>
            </a:endParaRPr>
          </a:p>
        </p:txBody>
      </p:sp>
      <p:sp>
        <p:nvSpPr>
          <p:cNvPr id="22" name="Multiply 21"/>
          <p:cNvSpPr/>
          <p:nvPr/>
        </p:nvSpPr>
        <p:spPr>
          <a:xfrm>
            <a:off x="6910043" y="3233182"/>
            <a:ext cx="1211581" cy="1181991"/>
          </a:xfrm>
          <a:prstGeom prst="mathMultiply">
            <a:avLst>
              <a:gd name="adj1" fmla="val 8163"/>
            </a:avLst>
          </a:prstGeom>
          <a:solidFill>
            <a:schemeClr val="accent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2"/>
              </a:solidFill>
            </a:endParaRPr>
          </a:p>
        </p:txBody>
      </p:sp>
      <p:sp>
        <p:nvSpPr>
          <p:cNvPr id="23" name="Multiply 22"/>
          <p:cNvSpPr/>
          <p:nvPr/>
        </p:nvSpPr>
        <p:spPr>
          <a:xfrm>
            <a:off x="6910043" y="4837809"/>
            <a:ext cx="1211581" cy="1181991"/>
          </a:xfrm>
          <a:prstGeom prst="mathMultiply">
            <a:avLst>
              <a:gd name="adj1" fmla="val 8163"/>
            </a:avLst>
          </a:prstGeom>
          <a:solidFill>
            <a:schemeClr val="accent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2"/>
              </a:solidFill>
            </a:endParaRPr>
          </a:p>
        </p:txBody>
      </p:sp>
      <p:pic>
        <p:nvPicPr>
          <p:cNvPr id="2050" name="Picture 2" descr="RV Sally Ride (AGOR-28) in Padilla Bay, Washington in February 2016.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581400" y="1622541"/>
            <a:ext cx="2481089" cy="1654059"/>
          </a:xfrm>
          <a:prstGeom prst="rect">
            <a:avLst/>
          </a:prstGeom>
          <a:noFill/>
          <a:ln>
            <a:solidFill>
              <a:schemeClr val="tx2"/>
            </a:solidFill>
          </a:ln>
          <a:extLst>
            <a:ext uri="{909E8E84-426E-40dd-AFC4-6F175D3DCCD1}">
              <a14:hiddenFill xmlns:a14="http://schemas.microsoft.com/office/drawing/2010/main">
                <a:solidFill>
                  <a:srgbClr val="FFFFFF"/>
                </a:solidFill>
              </a14:hiddenFill>
            </a:ext>
          </a:extLst>
        </p:spPr>
      </p:pic>
      <p:sp>
        <p:nvSpPr>
          <p:cNvPr id="35" name="TextBox 10"/>
          <p:cNvSpPr txBox="1">
            <a:spLocks noChangeArrowheads="1"/>
          </p:cNvSpPr>
          <p:nvPr/>
        </p:nvSpPr>
        <p:spPr bwMode="auto">
          <a:xfrm>
            <a:off x="3799893" y="3286193"/>
            <a:ext cx="204410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eaLnBrk="1" hangingPunct="1"/>
            <a:r>
              <a:rPr lang="en-US" sz="1600" dirty="0" smtClean="0">
                <a:latin typeface="+mn-lt"/>
                <a:cs typeface="Arial" pitchFamily="34" charset="0"/>
              </a:rPr>
              <a:t>Sally Ride</a:t>
            </a:r>
            <a:endParaRPr lang="en-US" sz="1600" dirty="0">
              <a:latin typeface="+mn-lt"/>
              <a:cs typeface="Arial" pitchFamily="34" charset="0"/>
            </a:endParaRPr>
          </a:p>
        </p:txBody>
      </p:sp>
      <p:sp>
        <p:nvSpPr>
          <p:cNvPr id="36" name="TextBox 10"/>
          <p:cNvSpPr txBox="1">
            <a:spLocks noChangeArrowheads="1"/>
          </p:cNvSpPr>
          <p:nvPr/>
        </p:nvSpPr>
        <p:spPr bwMode="auto">
          <a:xfrm>
            <a:off x="3799891" y="5681246"/>
            <a:ext cx="204410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eaLnBrk="1" hangingPunct="1"/>
            <a:r>
              <a:rPr lang="en-US" sz="1600" dirty="0" smtClean="0">
                <a:latin typeface="+mn-lt"/>
                <a:cs typeface="Arial" pitchFamily="34" charset="0"/>
              </a:rPr>
              <a:t>Neil Armstrong</a:t>
            </a:r>
            <a:endParaRPr lang="en-US" sz="1600" dirty="0">
              <a:latin typeface="+mn-lt"/>
              <a:cs typeface="Arial" pitchFamily="34" charset="0"/>
            </a:endParaRPr>
          </a:p>
        </p:txBody>
      </p:sp>
      <p:pic>
        <p:nvPicPr>
          <p:cNvPr id="2054" name="Picture 6" descr="Armstong fromthefantail 406493.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393191" y="4037709"/>
            <a:ext cx="2857500" cy="1600200"/>
          </a:xfrm>
          <a:prstGeom prst="rect">
            <a:avLst/>
          </a:prstGeom>
          <a:noFill/>
          <a:ln>
            <a:solidFill>
              <a:schemeClr val="tx2"/>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2151645"/>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52400" y="152400"/>
            <a:ext cx="8833104" cy="1754326"/>
          </a:xfrm>
          <a:prstGeom prst="rect">
            <a:avLst/>
          </a:prstGeom>
          <a:solidFill>
            <a:schemeClr val="bg2"/>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idx="4294967295"/>
          </p:nvPr>
        </p:nvSpPr>
        <p:spPr>
          <a:xfrm>
            <a:off x="152400" y="457200"/>
            <a:ext cx="2057400" cy="1143000"/>
          </a:xfrm>
        </p:spPr>
        <p:txBody>
          <a:bodyPr>
            <a:noAutofit/>
          </a:bodyPr>
          <a:lstStyle/>
          <a:p>
            <a:r>
              <a:rPr lang="en-US" sz="3600" dirty="0" smtClean="0">
                <a:solidFill>
                  <a:schemeClr val="tx2"/>
                </a:solidFill>
              </a:rPr>
              <a:t>Regional Class</a:t>
            </a:r>
            <a:endParaRPr lang="en-US" sz="3600" dirty="0">
              <a:solidFill>
                <a:schemeClr val="tx2"/>
              </a:solidFill>
            </a:endParaRPr>
          </a:p>
        </p:txBody>
      </p:sp>
      <p:grpSp>
        <p:nvGrpSpPr>
          <p:cNvPr id="10" name="Group 9"/>
          <p:cNvGrpSpPr/>
          <p:nvPr/>
        </p:nvGrpSpPr>
        <p:grpSpPr>
          <a:xfrm>
            <a:off x="1066800" y="1981200"/>
            <a:ext cx="7315200" cy="4419600"/>
            <a:chOff x="1427093" y="2022307"/>
            <a:chExt cx="5960165" cy="3762054"/>
          </a:xfrm>
        </p:grpSpPr>
        <p:pic>
          <p:nvPicPr>
            <p:cNvPr id="4" name="Picture 4" descr="pointsur(5b)3.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923959" y="2022307"/>
              <a:ext cx="2332434" cy="1608534"/>
            </a:xfrm>
            <a:prstGeom prst="rect">
              <a:avLst/>
            </a:prstGeom>
            <a:noFill/>
            <a:ln w="9525">
              <a:solidFill>
                <a:schemeClr val="tx2"/>
              </a:solidFill>
              <a:miter lim="800000"/>
              <a:headEnd/>
              <a:tailEnd/>
            </a:ln>
            <a:extLst>
              <a:ext uri="{909E8E84-426E-40dd-AFC4-6F175D3DCCD1}">
                <a14:hiddenFill xmlns:a14="http://schemas.microsoft.com/office/drawing/2010/main">
                  <a:solidFill>
                    <a:srgbClr val="FFFFFF"/>
                  </a:solidFill>
                </a14:hiddenFill>
              </a:ext>
            </a:extLst>
          </p:spPr>
        </p:pic>
        <p:sp>
          <p:nvSpPr>
            <p:cNvPr id="5" name="TextBox 5"/>
            <p:cNvSpPr txBox="1">
              <a:spLocks noChangeArrowheads="1"/>
            </p:cNvSpPr>
            <p:nvPr/>
          </p:nvSpPr>
          <p:spPr bwMode="auto">
            <a:xfrm>
              <a:off x="4872658" y="3612512"/>
              <a:ext cx="2514600" cy="272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eaLnBrk="1" hangingPunct="1"/>
              <a:r>
                <a:rPr lang="en-US" sz="1600" dirty="0">
                  <a:latin typeface="+mn-lt"/>
                  <a:cs typeface="Arial" pitchFamily="34" charset="0"/>
                </a:rPr>
                <a:t>Point Sur</a:t>
              </a:r>
            </a:p>
          </p:txBody>
        </p:sp>
        <p:pic>
          <p:nvPicPr>
            <p:cNvPr id="6" name="Picture 6" descr="hatteras.jpg"/>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2590800" y="3956445"/>
              <a:ext cx="3333750" cy="1500188"/>
            </a:xfrm>
            <a:prstGeom prst="rect">
              <a:avLst/>
            </a:prstGeom>
            <a:noFill/>
            <a:ln w="9525">
              <a:solidFill>
                <a:schemeClr val="tx2"/>
              </a:solidFill>
              <a:miter lim="800000"/>
              <a:headEnd/>
              <a:tailEnd/>
            </a:ln>
            <a:extLst>
              <a:ext uri="{909E8E84-426E-40dd-AFC4-6F175D3DCCD1}">
                <a14:hiddenFill xmlns:a14="http://schemas.microsoft.com/office/drawing/2010/main">
                  <a:solidFill>
                    <a:srgbClr val="FFFFFF"/>
                  </a:solidFill>
                </a14:hiddenFill>
              </a:ext>
            </a:extLst>
          </p:spPr>
        </p:pic>
        <p:sp>
          <p:nvSpPr>
            <p:cNvPr id="7" name="TextBox 7"/>
            <p:cNvSpPr txBox="1">
              <a:spLocks noChangeArrowheads="1"/>
            </p:cNvSpPr>
            <p:nvPr/>
          </p:nvSpPr>
          <p:spPr bwMode="auto">
            <a:xfrm>
              <a:off x="2970143" y="5511714"/>
              <a:ext cx="2514600" cy="272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eaLnBrk="1" hangingPunct="1"/>
              <a:r>
                <a:rPr lang="en-US" sz="1600" dirty="0">
                  <a:latin typeface="+mn-lt"/>
                  <a:cs typeface="Arial" pitchFamily="34" charset="0"/>
                </a:rPr>
                <a:t>Cape Hatteras</a:t>
              </a:r>
            </a:p>
          </p:txBody>
        </p:sp>
        <p:pic>
          <p:nvPicPr>
            <p:cNvPr id="8" name="Picture 9" descr="Sharp Photo 2.jpg"/>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427093" y="2030641"/>
              <a:ext cx="2400300" cy="1568054"/>
            </a:xfrm>
            <a:prstGeom prst="rect">
              <a:avLst/>
            </a:prstGeom>
            <a:noFill/>
            <a:ln w="9525">
              <a:solidFill>
                <a:schemeClr val="tx2"/>
              </a:solidFill>
              <a:miter lim="800000"/>
              <a:headEnd/>
              <a:tailEnd/>
            </a:ln>
            <a:extLst>
              <a:ext uri="{909E8E84-426E-40dd-AFC4-6F175D3DCCD1}">
                <a14:hiddenFill xmlns:a14="http://schemas.microsoft.com/office/drawing/2010/main">
                  <a:solidFill>
                    <a:srgbClr val="FFFFFF"/>
                  </a:solidFill>
                </a14:hiddenFill>
              </a:ext>
            </a:extLst>
          </p:spPr>
        </p:pic>
        <p:sp>
          <p:nvSpPr>
            <p:cNvPr id="9" name="TextBox 10"/>
            <p:cNvSpPr txBox="1">
              <a:spLocks noChangeArrowheads="1"/>
            </p:cNvSpPr>
            <p:nvPr/>
          </p:nvSpPr>
          <p:spPr bwMode="auto">
            <a:xfrm>
              <a:off x="1484243" y="3639176"/>
              <a:ext cx="1943100" cy="272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eaLnBrk="1" hangingPunct="1"/>
              <a:r>
                <a:rPr lang="en-US" sz="1600" dirty="0">
                  <a:latin typeface="+mn-lt"/>
                  <a:cs typeface="Arial" pitchFamily="34" charset="0"/>
                </a:rPr>
                <a:t>Hugh R. Sharp</a:t>
              </a:r>
            </a:p>
          </p:txBody>
        </p:sp>
      </p:grpSp>
      <p:sp>
        <p:nvSpPr>
          <p:cNvPr id="11" name="Multiply 10"/>
          <p:cNvSpPr/>
          <p:nvPr/>
        </p:nvSpPr>
        <p:spPr>
          <a:xfrm>
            <a:off x="5638800" y="1874520"/>
            <a:ext cx="2209800" cy="2011680"/>
          </a:xfrm>
          <a:prstGeom prst="mathMultiply">
            <a:avLst>
              <a:gd name="adj1" fmla="val 8163"/>
            </a:avLst>
          </a:prstGeom>
          <a:solidFill>
            <a:schemeClr val="accent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solidFill>
            </a:endParaRPr>
          </a:p>
        </p:txBody>
      </p:sp>
      <p:sp>
        <p:nvSpPr>
          <p:cNvPr id="12" name="Multiply 11"/>
          <p:cNvSpPr/>
          <p:nvPr/>
        </p:nvSpPr>
        <p:spPr>
          <a:xfrm>
            <a:off x="3313514" y="4236720"/>
            <a:ext cx="2209800" cy="2011680"/>
          </a:xfrm>
          <a:prstGeom prst="mathMultiply">
            <a:avLst>
              <a:gd name="adj1" fmla="val 8163"/>
            </a:avLst>
          </a:prstGeom>
          <a:solidFill>
            <a:schemeClr val="accent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solidFill>
            </a:endParaRPr>
          </a:p>
        </p:txBody>
      </p:sp>
      <p:sp>
        <p:nvSpPr>
          <p:cNvPr id="13" name="TextBox 12"/>
          <p:cNvSpPr txBox="1"/>
          <p:nvPr/>
        </p:nvSpPr>
        <p:spPr>
          <a:xfrm>
            <a:off x="2133600" y="152400"/>
            <a:ext cx="7000022" cy="1754326"/>
          </a:xfrm>
          <a:prstGeom prst="rect">
            <a:avLst/>
          </a:prstGeom>
          <a:noFill/>
        </p:spPr>
        <p:txBody>
          <a:bodyPr wrap="square" rtlCol="0">
            <a:spAutoFit/>
          </a:bodyPr>
          <a:lstStyle/>
          <a:p>
            <a:pPr marL="285750" indent="-285750">
              <a:buClr>
                <a:schemeClr val="tx2"/>
              </a:buClr>
              <a:buFont typeface="Wingdings" panose="05000000000000000000" pitchFamily="2" charset="2"/>
              <a:buChar char="q"/>
            </a:pPr>
            <a:r>
              <a:rPr lang="en-US" dirty="0">
                <a:solidFill>
                  <a:schemeClr val="tx2"/>
                </a:solidFill>
              </a:rPr>
              <a:t>G</a:t>
            </a:r>
            <a:r>
              <a:rPr lang="en-US" dirty="0" smtClean="0">
                <a:solidFill>
                  <a:schemeClr val="tx2"/>
                </a:solidFill>
              </a:rPr>
              <a:t>eneral purpose, designed to support integrated, interdisciplinary coastal oceanography in the broadest sense from shallow coastal bays to deep waters</a:t>
            </a:r>
          </a:p>
          <a:p>
            <a:pPr marL="285750" indent="-285750">
              <a:buClr>
                <a:schemeClr val="tx2"/>
              </a:buClr>
              <a:buFont typeface="Wingdings" panose="05000000000000000000" pitchFamily="2" charset="2"/>
              <a:buChar char="q"/>
            </a:pPr>
            <a:r>
              <a:rPr lang="en-US" dirty="0" smtClean="0">
                <a:solidFill>
                  <a:schemeClr val="tx2"/>
                </a:solidFill>
              </a:rPr>
              <a:t>The vessels’ endurance, draft, ice classification and science mission equipment will be tailored for essential science in these “regional environments” along all US coasts, including Alaska</a:t>
            </a:r>
            <a:endParaRPr lang="en-US" dirty="0">
              <a:solidFill>
                <a:schemeClr val="tx2"/>
              </a:solidFill>
            </a:endParaRPr>
          </a:p>
        </p:txBody>
      </p:sp>
    </p:spTree>
    <p:extLst>
      <p:ext uri="{BB962C8B-B14F-4D97-AF65-F5344CB8AC3E}">
        <p14:creationId xmlns:p14="http://schemas.microsoft.com/office/powerpoint/2010/main" val="1890107877"/>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839200" cy="990600"/>
          </a:xfrm>
          <a:solidFill>
            <a:schemeClr val="accent1"/>
          </a:solidFill>
        </p:spPr>
        <p:txBody>
          <a:bodyPr>
            <a:noAutofit/>
          </a:bodyPr>
          <a:lstStyle/>
          <a:p>
            <a:r>
              <a:rPr lang="en-US" sz="2800" dirty="0">
                <a:solidFill>
                  <a:schemeClr val="bg1"/>
                </a:solidFill>
              </a:rPr>
              <a:t>Academic Fleet Renewal is part of </a:t>
            </a:r>
            <a:r>
              <a:rPr lang="en-US" sz="2800" dirty="0" smtClean="0">
                <a:solidFill>
                  <a:schemeClr val="bg1"/>
                </a:solidFill>
              </a:rPr>
              <a:t>long-term </a:t>
            </a:r>
            <a:r>
              <a:rPr lang="en-US" sz="2800" dirty="0">
                <a:solidFill>
                  <a:schemeClr val="bg1"/>
                </a:solidFill>
              </a:rPr>
              <a:t>UNOLS community </a:t>
            </a:r>
            <a:r>
              <a:rPr lang="en-US" sz="2800" dirty="0" smtClean="0">
                <a:solidFill>
                  <a:schemeClr val="bg1"/>
                </a:solidFill>
              </a:rPr>
              <a:t>planning</a:t>
            </a:r>
            <a:endParaRPr lang="en-US" sz="2800" dirty="0">
              <a:solidFill>
                <a:schemeClr val="bg1"/>
              </a:solidFill>
            </a:endParaRPr>
          </a:p>
        </p:txBody>
      </p:sp>
      <p:pic>
        <p:nvPicPr>
          <p:cNvPr id="7170" name="Picture 2"/>
          <p:cNvPicPr>
            <a:picLocks noGrp="1" noChangeAspect="1" noChangeArrowheads="1"/>
          </p:cNvPicPr>
          <p:nvPr>
            <p:ph sz="quarter" idx="1"/>
          </p:nvPr>
        </p:nvPicPr>
        <p:blipFill>
          <a:blip r:embed="rId3">
            <a:extLst>
              <a:ext uri="{BEBA8EAE-BF5A-486C-A8C5-ECC9F3942E4B}">
                <a14:imgProps xmlns:a14="http://schemas.microsoft.com/office/drawing/2010/main">
                  <a14:imgLayer r:embed="rId4">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auto">
          <a:xfrm>
            <a:off x="609600" y="1600200"/>
            <a:ext cx="8001000" cy="4677940"/>
          </a:xfrm>
          <a:prstGeom prst="rect">
            <a:avLst/>
          </a:prstGeom>
          <a:noFill/>
          <a:ln w="9525">
            <a:solidFill>
              <a:schemeClr val="tx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86062848"/>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52400" y="152400"/>
            <a:ext cx="8839200" cy="914400"/>
          </a:xfrm>
        </p:spPr>
        <p:txBody>
          <a:bodyPr>
            <a:normAutofit fontScale="90000"/>
          </a:bodyPr>
          <a:lstStyle/>
          <a:p>
            <a:r>
              <a:rPr lang="en-US" dirty="0" smtClean="0"/>
              <a:t>OSU’s Ocean Research Ships: Past, Present, and Future (but mostly future)</a:t>
            </a:r>
            <a:endParaRPr lang="en-US" dirty="0"/>
          </a:p>
        </p:txBody>
      </p:sp>
      <p:pic>
        <p:nvPicPr>
          <p:cNvPr id="5122" name="Picture 2"/>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bwMode="auto">
          <a:xfrm>
            <a:off x="301625" y="1846399"/>
            <a:ext cx="8504238" cy="4249601"/>
          </a:xfrm>
          <a:prstGeom prst="rect">
            <a:avLst/>
          </a:prstGeom>
          <a:noFill/>
          <a:ln w="9525">
            <a:solidFill>
              <a:schemeClr val="tx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33037776"/>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OSU Fleet Timeline</a:t>
            </a:r>
            <a:endParaRPr lang="en-US" sz="4000" dirty="0"/>
          </a:p>
        </p:txBody>
      </p:sp>
      <p:pic>
        <p:nvPicPr>
          <p:cNvPr id="4" name="Content Placeholder 3"/>
          <p:cNvPicPr>
            <a:picLocks noGrp="1" noChangeAspect="1"/>
          </p:cNvPicPr>
          <p:nvPr>
            <p:ph sz="quarter" idx="1"/>
          </p:nvPr>
        </p:nvPicPr>
        <p:blipFill>
          <a:blip r:embed="rId2" cstate="print">
            <a:extLst>
              <a:ext uri="{28A0092B-C50C-407E-A947-70E740481C1C}">
                <a14:useLocalDpi xmlns:a14="http://schemas.microsoft.com/office/drawing/2010/main" val="0"/>
              </a:ext>
            </a:extLst>
          </a:blip>
          <a:stretch>
            <a:fillRect/>
          </a:stretch>
        </p:blipFill>
        <p:spPr>
          <a:xfrm>
            <a:off x="685800" y="1587582"/>
            <a:ext cx="7772400" cy="4769118"/>
          </a:xfrm>
        </p:spPr>
      </p:pic>
    </p:spTree>
    <p:extLst>
      <p:ext uri="{BB962C8B-B14F-4D97-AF65-F5344CB8AC3E}">
        <p14:creationId xmlns:p14="http://schemas.microsoft.com/office/powerpoint/2010/main" val="2149608932"/>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762000"/>
            <a:ext cx="2743200" cy="5318548"/>
          </a:xfrm>
        </p:spPr>
        <p:txBody>
          <a:bodyPr/>
          <a:lstStyle/>
          <a:p>
            <a:pPr algn="ctr"/>
            <a:r>
              <a:rPr lang="en-US" sz="2000" dirty="0" smtClean="0"/>
              <a:t>Building a Research Vessel:</a:t>
            </a:r>
            <a:br>
              <a:rPr lang="en-US" sz="2000" dirty="0" smtClean="0"/>
            </a:br>
            <a:r>
              <a:rPr lang="en-US" sz="2000" dirty="0"/>
              <a:t/>
            </a:r>
            <a:br>
              <a:rPr lang="en-US" sz="2000" dirty="0"/>
            </a:br>
            <a:r>
              <a:rPr lang="en-US" sz="1800" dirty="0" smtClean="0"/>
              <a:t>What are the requirements?</a:t>
            </a:r>
            <a:br>
              <a:rPr lang="en-US" sz="1800" dirty="0" smtClean="0"/>
            </a:br>
            <a:r>
              <a:rPr lang="en-US" sz="1800" dirty="0"/>
              <a:t/>
            </a:r>
            <a:br>
              <a:rPr lang="en-US" sz="1800" dirty="0"/>
            </a:br>
            <a:r>
              <a:rPr lang="en-US" sz="1800" dirty="0" smtClean="0"/>
              <a:t>Define the Basic Design</a:t>
            </a:r>
            <a:br>
              <a:rPr lang="en-US" sz="1800" dirty="0" smtClean="0"/>
            </a:br>
            <a:r>
              <a:rPr lang="en-US" sz="1800" dirty="0"/>
              <a:t/>
            </a:r>
            <a:br>
              <a:rPr lang="en-US" sz="1800" dirty="0"/>
            </a:br>
            <a:r>
              <a:rPr lang="en-US" sz="1800" dirty="0" smtClean="0"/>
              <a:t>Define the Science Mission Characteristics</a:t>
            </a:r>
            <a:br>
              <a:rPr lang="en-US" sz="1800" dirty="0" smtClean="0"/>
            </a:br>
            <a:r>
              <a:rPr lang="en-US" sz="1800" dirty="0"/>
              <a:t/>
            </a:r>
            <a:br>
              <a:rPr lang="en-US" sz="1800" dirty="0"/>
            </a:br>
            <a:r>
              <a:rPr lang="en-US" sz="1800" dirty="0" smtClean="0"/>
              <a:t>Comply with Regulatory and Classification Regimes</a:t>
            </a:r>
            <a:endParaRPr lang="en-US" sz="1800" dirty="0"/>
          </a:p>
        </p:txBody>
      </p:sp>
      <p:sp>
        <p:nvSpPr>
          <p:cNvPr id="3" name="Rectangle 2"/>
          <p:cNvSpPr/>
          <p:nvPr/>
        </p:nvSpPr>
        <p:spPr>
          <a:xfrm>
            <a:off x="3048000" y="3386078"/>
            <a:ext cx="5867400" cy="2862322"/>
          </a:xfrm>
          <a:prstGeom prst="rect">
            <a:avLst/>
          </a:prstGeom>
        </p:spPr>
        <p:txBody>
          <a:bodyPr wrap="square">
            <a:spAutoFit/>
          </a:bodyPr>
          <a:lstStyle/>
          <a:p>
            <a:pPr marL="285750" lvl="0" indent="-285750">
              <a:buClr>
                <a:srgbClr val="646B86"/>
              </a:buClr>
              <a:buFont typeface="Wingdings" panose="05000000000000000000" pitchFamily="2" charset="2"/>
              <a:buChar char="q"/>
            </a:pPr>
            <a:r>
              <a:rPr lang="en-US" sz="2000" i="1" dirty="0">
                <a:solidFill>
                  <a:srgbClr val="646B86"/>
                </a:solidFill>
              </a:rPr>
              <a:t>General purpose, designed to support integrated, interdisciplinary coastal oceanography in the broadest sense from shallow coastal bays to deep </a:t>
            </a:r>
            <a:r>
              <a:rPr lang="en-US" sz="2000" i="1" dirty="0" smtClean="0">
                <a:solidFill>
                  <a:srgbClr val="646B86"/>
                </a:solidFill>
              </a:rPr>
              <a:t>waters</a:t>
            </a:r>
            <a:endParaRPr lang="en-US" sz="2000" i="1" dirty="0">
              <a:solidFill>
                <a:srgbClr val="646B86"/>
              </a:solidFill>
            </a:endParaRPr>
          </a:p>
          <a:p>
            <a:pPr marL="285750" lvl="0" indent="-285750">
              <a:buClr>
                <a:srgbClr val="646B86"/>
              </a:buClr>
              <a:buFont typeface="Wingdings" panose="05000000000000000000" pitchFamily="2" charset="2"/>
              <a:buChar char="q"/>
            </a:pPr>
            <a:r>
              <a:rPr lang="en-US" sz="2000" i="1" dirty="0" smtClean="0">
                <a:solidFill>
                  <a:srgbClr val="646B86"/>
                </a:solidFill>
              </a:rPr>
              <a:t>The </a:t>
            </a:r>
            <a:r>
              <a:rPr lang="en-US" sz="2000" i="1" dirty="0">
                <a:solidFill>
                  <a:srgbClr val="646B86"/>
                </a:solidFill>
              </a:rPr>
              <a:t>vessels’ endurance, draft, ice </a:t>
            </a:r>
            <a:r>
              <a:rPr lang="en-US" sz="2000" i="1" dirty="0" smtClean="0">
                <a:solidFill>
                  <a:srgbClr val="646B86"/>
                </a:solidFill>
              </a:rPr>
              <a:t>classification, </a:t>
            </a:r>
            <a:r>
              <a:rPr lang="en-US" sz="2000" i="1" dirty="0">
                <a:solidFill>
                  <a:srgbClr val="646B86"/>
                </a:solidFill>
              </a:rPr>
              <a:t>and science mission equipment will be tailored for essential science in these “regional environments” along all US coasts, including Alaska</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48000" y="685800"/>
            <a:ext cx="5792595" cy="2531364"/>
          </a:xfrm>
          <a:prstGeom prst="rect">
            <a:avLst/>
          </a:prstGeom>
          <a:ln>
            <a:solidFill>
              <a:schemeClr val="tx2"/>
            </a:solidFill>
          </a:ln>
        </p:spPr>
      </p:pic>
    </p:spTree>
    <p:extLst>
      <p:ext uri="{BB962C8B-B14F-4D97-AF65-F5344CB8AC3E}">
        <p14:creationId xmlns:p14="http://schemas.microsoft.com/office/powerpoint/2010/main" val="3119493814"/>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00375" y="4876800"/>
            <a:ext cx="5915025" cy="1524000"/>
          </a:xfrm>
        </p:spPr>
        <p:txBody>
          <a:bodyPr/>
          <a:lstStyle/>
          <a:p>
            <a:pPr algn="ctr"/>
            <a:r>
              <a:rPr lang="en-US" dirty="0" smtClean="0"/>
              <a:t>State of the Art Research Vessels</a:t>
            </a:r>
            <a:br>
              <a:rPr lang="en-US" dirty="0" smtClean="0"/>
            </a:br>
            <a:r>
              <a:rPr lang="en-US" sz="1800" b="0" dirty="0"/>
              <a:t>Funded by the National Science Foundation (NSF) to </a:t>
            </a:r>
            <a:r>
              <a:rPr lang="en-US" sz="1800" b="0" i="1" dirty="0"/>
              <a:t>PROMOTE MARINE RESEARCH</a:t>
            </a:r>
            <a:r>
              <a:rPr lang="en-US" sz="1800" b="0" dirty="0"/>
              <a:t> and join the University-National Oceanographic Laboratory System (UNOLS) fleet</a:t>
            </a:r>
            <a:endParaRPr lang="en-US" sz="1800" dirty="0"/>
          </a:p>
        </p:txBody>
      </p:sp>
      <p:pic>
        <p:nvPicPr>
          <p:cNvPr id="6" name="Picture Placeholder 5"/>
          <p:cNvPicPr>
            <a:picLocks noGrp="1" noChangeAspect="1"/>
          </p:cNvPicPr>
          <p:nvPr>
            <p:ph type="pic" idx="1"/>
          </p:nvPr>
        </p:nvPicPr>
        <p:blipFill>
          <a:blip r:embed="rId3" cstate="print">
            <a:extLst>
              <a:ext uri="{28A0092B-C50C-407E-A947-70E740481C1C}">
                <a14:useLocalDpi xmlns:a14="http://schemas.microsoft.com/office/drawing/2010/main" val="0"/>
              </a:ext>
            </a:extLst>
          </a:blip>
          <a:srcRect l="5519" r="5519"/>
          <a:stretch>
            <a:fillRect/>
          </a:stretch>
        </p:blipFill>
        <p:spPr/>
      </p:pic>
      <p:sp>
        <p:nvSpPr>
          <p:cNvPr id="4" name="Text Placeholder 3"/>
          <p:cNvSpPr>
            <a:spLocks noGrp="1"/>
          </p:cNvSpPr>
          <p:nvPr>
            <p:ph type="body" sz="half" idx="2"/>
          </p:nvPr>
        </p:nvSpPr>
        <p:spPr>
          <a:xfrm>
            <a:off x="152400" y="838200"/>
            <a:ext cx="2819400" cy="5562600"/>
          </a:xfrm>
        </p:spPr>
        <p:txBody>
          <a:bodyPr>
            <a:noAutofit/>
          </a:bodyPr>
          <a:lstStyle/>
          <a:p>
            <a:r>
              <a:rPr lang="en-US" dirty="0" smtClean="0"/>
              <a:t>Overall Length: 192’ 10”</a:t>
            </a:r>
          </a:p>
          <a:p>
            <a:r>
              <a:rPr lang="en-US" dirty="0" smtClean="0"/>
              <a:t>Science and Marine Tech Berths: 16</a:t>
            </a:r>
          </a:p>
          <a:p>
            <a:r>
              <a:rPr lang="en-US" dirty="0" smtClean="0"/>
              <a:t>Crew Berths: 13</a:t>
            </a:r>
          </a:p>
          <a:p>
            <a:r>
              <a:rPr lang="en-US" dirty="0" smtClean="0"/>
              <a:t>Endurance: 21 days</a:t>
            </a:r>
          </a:p>
          <a:p>
            <a:r>
              <a:rPr lang="en-US" dirty="0" smtClean="0"/>
              <a:t>Range: 5400 Nautical miles (6214 miles) </a:t>
            </a:r>
          </a:p>
          <a:p>
            <a:r>
              <a:rPr lang="en-US" dirty="0" smtClean="0"/>
              <a:t>ADA informed design</a:t>
            </a:r>
          </a:p>
          <a:p>
            <a:r>
              <a:rPr lang="en-US" dirty="0" smtClean="0"/>
              <a:t>Enviro Certified</a:t>
            </a:r>
          </a:p>
          <a:p>
            <a:r>
              <a:rPr lang="en-US" dirty="0" smtClean="0"/>
              <a:t>Dynamic Positioning System</a:t>
            </a:r>
          </a:p>
          <a:p>
            <a:r>
              <a:rPr lang="en-US" dirty="0" smtClean="0"/>
              <a:t>State of the Art Over the Side Handling System</a:t>
            </a:r>
          </a:p>
          <a:p>
            <a:r>
              <a:rPr lang="en-US" dirty="0" smtClean="0"/>
              <a:t>Retractable Centerboard</a:t>
            </a:r>
          </a:p>
          <a:p>
            <a:r>
              <a:rPr lang="en-US" dirty="0" smtClean="0"/>
              <a:t>First vessel hits the water in 2021</a:t>
            </a:r>
            <a:endParaRPr lang="en-US" dirty="0"/>
          </a:p>
        </p:txBody>
      </p:sp>
    </p:spTree>
    <p:extLst>
      <p:ext uri="{BB962C8B-B14F-4D97-AF65-F5344CB8AC3E}">
        <p14:creationId xmlns:p14="http://schemas.microsoft.com/office/powerpoint/2010/main" val="3329676585"/>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p:cNvPicPr>
            <a:picLocks noGrp="1" noChangeAspect="1"/>
          </p:cNvPicPr>
          <p:nvPr>
            <p:ph sz="quarter" idx="4294967295"/>
          </p:nvPr>
        </p:nvPicPr>
        <p:blipFill>
          <a:blip r:embed="rId2" cstate="screen">
            <a:extLst>
              <a:ext uri="{28A0092B-C50C-407E-A947-70E740481C1C}">
                <a14:useLocalDpi xmlns:a14="http://schemas.microsoft.com/office/drawing/2010/main"/>
              </a:ext>
            </a:extLst>
          </a:blip>
          <a:stretch>
            <a:fillRect/>
          </a:stretch>
        </p:blipFill>
        <p:spPr>
          <a:xfrm>
            <a:off x="381000" y="304799"/>
            <a:ext cx="8305800" cy="6046425"/>
          </a:xfrm>
          <a:prstGeom prst="rect">
            <a:avLst/>
          </a:prstGeom>
        </p:spPr>
      </p:pic>
    </p:spTree>
    <p:extLst>
      <p:ext uri="{BB962C8B-B14F-4D97-AF65-F5344CB8AC3E}">
        <p14:creationId xmlns:p14="http://schemas.microsoft.com/office/powerpoint/2010/main" val="2074008703"/>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sz="3600" dirty="0" smtClean="0">
                <a:solidFill>
                  <a:schemeClr val="accent1"/>
                </a:solidFill>
              </a:rPr>
              <a:t>Versatile </a:t>
            </a:r>
            <a:r>
              <a:rPr lang="en-US" sz="3600" dirty="0" smtClean="0">
                <a:solidFill>
                  <a:schemeClr val="accent1"/>
                </a:solidFill>
                <a:latin typeface="Arial"/>
                <a:cs typeface="Arial"/>
              </a:rPr>
              <a:t>•</a:t>
            </a:r>
            <a:r>
              <a:rPr lang="en-US" sz="3600" dirty="0" smtClean="0">
                <a:solidFill>
                  <a:schemeClr val="accent1"/>
                </a:solidFill>
              </a:rPr>
              <a:t> Capable </a:t>
            </a:r>
            <a:r>
              <a:rPr lang="en-US" sz="3600" dirty="0" smtClean="0">
                <a:solidFill>
                  <a:schemeClr val="accent1"/>
                </a:solidFill>
                <a:latin typeface="Arial"/>
                <a:cs typeface="Arial"/>
              </a:rPr>
              <a:t>•</a:t>
            </a:r>
            <a:r>
              <a:rPr lang="en-US" sz="3600" dirty="0" smtClean="0">
                <a:solidFill>
                  <a:schemeClr val="accent1"/>
                </a:solidFill>
              </a:rPr>
              <a:t> Efficient </a:t>
            </a:r>
            <a:r>
              <a:rPr lang="en-US" sz="3600" dirty="0" smtClean="0">
                <a:solidFill>
                  <a:schemeClr val="accent1"/>
                </a:solidFill>
                <a:latin typeface="Arial"/>
                <a:cs typeface="Arial"/>
              </a:rPr>
              <a:t>•</a:t>
            </a:r>
            <a:r>
              <a:rPr lang="en-US" sz="3600" dirty="0" smtClean="0">
                <a:solidFill>
                  <a:schemeClr val="accent1"/>
                </a:solidFill>
              </a:rPr>
              <a:t> Desirable</a:t>
            </a:r>
            <a:endParaRPr lang="en-US" sz="3600" dirty="0">
              <a:solidFill>
                <a:schemeClr val="accent1"/>
              </a:solidFill>
            </a:endParaRPr>
          </a:p>
        </p:txBody>
      </p:sp>
      <p:pic>
        <p:nvPicPr>
          <p:cNvPr id="11" name="Content Placeholder 10"/>
          <p:cNvPicPr>
            <a:picLocks noGrp="1" noChangeAspect="1"/>
          </p:cNvPicPr>
          <p:nvPr>
            <p:ph sz="quarter" idx="1"/>
          </p:nvPr>
        </p:nvPicPr>
        <p:blipFill>
          <a:blip r:embed="rId3" cstate="print">
            <a:extLst>
              <a:ext uri="{28A0092B-C50C-407E-A947-70E740481C1C}">
                <a14:useLocalDpi xmlns:a14="http://schemas.microsoft.com/office/drawing/2010/main" val="0"/>
              </a:ext>
            </a:extLst>
          </a:blip>
          <a:stretch>
            <a:fillRect/>
          </a:stretch>
        </p:blipFill>
        <p:spPr>
          <a:xfrm>
            <a:off x="762000" y="1603375"/>
            <a:ext cx="7672957" cy="4797425"/>
          </a:xfrm>
        </p:spPr>
      </p:pic>
    </p:spTree>
    <p:extLst>
      <p:ext uri="{BB962C8B-B14F-4D97-AF65-F5344CB8AC3E}">
        <p14:creationId xmlns:p14="http://schemas.microsoft.com/office/powerpoint/2010/main" val="2097568001"/>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81000" y="914400"/>
            <a:ext cx="2362200" cy="609600"/>
          </a:xfrm>
        </p:spPr>
        <p:txBody>
          <a:bodyPr/>
          <a:lstStyle/>
          <a:p>
            <a:pPr algn="ctr"/>
            <a:r>
              <a:rPr lang="en-US" sz="3200" dirty="0" smtClean="0"/>
              <a:t>Versatile</a:t>
            </a:r>
            <a:endParaRPr lang="en-US" sz="3200" dirty="0"/>
          </a:p>
        </p:txBody>
      </p:sp>
      <p:sp>
        <p:nvSpPr>
          <p:cNvPr id="6" name="Text Placeholder 5"/>
          <p:cNvSpPr>
            <a:spLocks noGrp="1"/>
          </p:cNvSpPr>
          <p:nvPr>
            <p:ph type="body" idx="2"/>
          </p:nvPr>
        </p:nvSpPr>
        <p:spPr>
          <a:xfrm>
            <a:off x="228600" y="1828800"/>
            <a:ext cx="2590800" cy="4800600"/>
          </a:xfrm>
        </p:spPr>
        <p:txBody>
          <a:bodyPr>
            <a:noAutofit/>
          </a:bodyPr>
          <a:lstStyle/>
          <a:p>
            <a:pPr marL="342900" indent="-342900" fontAlgn="base">
              <a:spcBef>
                <a:spcPct val="0"/>
              </a:spcBef>
              <a:spcAft>
                <a:spcPct val="0"/>
              </a:spcAft>
              <a:buClr>
                <a:schemeClr val="bg1"/>
              </a:buClr>
              <a:buSzTx/>
              <a:buFont typeface="Wingdings" panose="05000000000000000000" pitchFamily="2" charset="2"/>
              <a:buChar char="q"/>
            </a:pPr>
            <a:r>
              <a:rPr lang="en-US" sz="2200" dirty="0">
                <a:solidFill>
                  <a:schemeClr val="bg1"/>
                </a:solidFill>
                <a:ea typeface="ＭＳ Ｐゴシック" charset="0"/>
                <a:cs typeface="Arial" charset="0"/>
              </a:rPr>
              <a:t>Large Back </a:t>
            </a:r>
            <a:r>
              <a:rPr lang="en-US" sz="2200" dirty="0" smtClean="0">
                <a:solidFill>
                  <a:schemeClr val="bg1"/>
                </a:solidFill>
                <a:ea typeface="ＭＳ Ｐゴシック" charset="0"/>
                <a:cs typeface="Arial" charset="0"/>
              </a:rPr>
              <a:t>Deck</a:t>
            </a:r>
          </a:p>
          <a:p>
            <a:pPr marL="342900" indent="-342900" fontAlgn="base">
              <a:spcBef>
                <a:spcPct val="0"/>
              </a:spcBef>
              <a:spcAft>
                <a:spcPct val="0"/>
              </a:spcAft>
              <a:buClr>
                <a:schemeClr val="bg1"/>
              </a:buClr>
              <a:buSzTx/>
              <a:buFont typeface="Wingdings" panose="05000000000000000000" pitchFamily="2" charset="2"/>
              <a:buChar char="q"/>
            </a:pPr>
            <a:r>
              <a:rPr lang="en-US" sz="2200" dirty="0" smtClean="0">
                <a:solidFill>
                  <a:schemeClr val="bg1"/>
                </a:solidFill>
                <a:ea typeface="ＭＳ Ｐゴシック" charset="0"/>
                <a:cs typeface="Arial" charset="0"/>
              </a:rPr>
              <a:t>Matable Vans</a:t>
            </a:r>
            <a:endParaRPr lang="en-US" sz="2200" dirty="0">
              <a:solidFill>
                <a:schemeClr val="bg1"/>
              </a:solidFill>
              <a:ea typeface="ＭＳ Ｐゴシック" charset="0"/>
              <a:cs typeface="Arial" charset="0"/>
            </a:endParaRPr>
          </a:p>
          <a:p>
            <a:pPr marL="342900" indent="-342900" fontAlgn="base">
              <a:spcBef>
                <a:spcPct val="0"/>
              </a:spcBef>
              <a:spcAft>
                <a:spcPct val="0"/>
              </a:spcAft>
              <a:buClr>
                <a:schemeClr val="bg1"/>
              </a:buClr>
              <a:buSzTx/>
              <a:buFont typeface="Wingdings" panose="05000000000000000000" pitchFamily="2" charset="2"/>
              <a:buChar char="q"/>
            </a:pPr>
            <a:r>
              <a:rPr lang="en-US" sz="2200" dirty="0">
                <a:solidFill>
                  <a:schemeClr val="bg1"/>
                </a:solidFill>
                <a:ea typeface="ＭＳ Ｐゴシック" charset="0"/>
                <a:cs typeface="Arial" charset="0"/>
              </a:rPr>
              <a:t>Adaptable Centerboard</a:t>
            </a:r>
          </a:p>
          <a:p>
            <a:pPr marL="342900" indent="-342900" fontAlgn="base">
              <a:spcBef>
                <a:spcPct val="0"/>
              </a:spcBef>
              <a:spcAft>
                <a:spcPct val="0"/>
              </a:spcAft>
              <a:buClr>
                <a:schemeClr val="bg1"/>
              </a:buClr>
              <a:buSzTx/>
              <a:buFont typeface="Wingdings" panose="05000000000000000000" pitchFamily="2" charset="2"/>
              <a:buChar char="q"/>
            </a:pPr>
            <a:r>
              <a:rPr lang="en-US" sz="2200" dirty="0">
                <a:solidFill>
                  <a:schemeClr val="bg1"/>
                </a:solidFill>
                <a:ea typeface="ＭＳ Ｐゴシック" charset="0"/>
                <a:cs typeface="Arial" charset="0"/>
              </a:rPr>
              <a:t>Customizable Labs</a:t>
            </a:r>
          </a:p>
          <a:p>
            <a:pPr marL="342900" indent="-342900" fontAlgn="base">
              <a:spcBef>
                <a:spcPct val="0"/>
              </a:spcBef>
              <a:spcAft>
                <a:spcPct val="0"/>
              </a:spcAft>
              <a:buClr>
                <a:schemeClr val="bg1"/>
              </a:buClr>
              <a:buSzTx/>
              <a:buFont typeface="Wingdings" panose="05000000000000000000" pitchFamily="2" charset="2"/>
              <a:buChar char="q"/>
            </a:pPr>
            <a:r>
              <a:rPr lang="en-US" sz="2200" dirty="0">
                <a:solidFill>
                  <a:schemeClr val="bg1"/>
                </a:solidFill>
                <a:ea typeface="ＭＳ Ｐゴシック" charset="0"/>
                <a:cs typeface="Arial" charset="0"/>
              </a:rPr>
              <a:t>Accessible Masts</a:t>
            </a:r>
          </a:p>
          <a:p>
            <a:pPr marL="342900" indent="-342900" fontAlgn="base">
              <a:spcBef>
                <a:spcPct val="0"/>
              </a:spcBef>
              <a:spcAft>
                <a:spcPct val="0"/>
              </a:spcAft>
              <a:buClr>
                <a:schemeClr val="bg1"/>
              </a:buClr>
              <a:buSzTx/>
              <a:buFont typeface="Wingdings" panose="05000000000000000000" pitchFamily="2" charset="2"/>
              <a:buChar char="q"/>
            </a:pPr>
            <a:r>
              <a:rPr lang="en-US" sz="2200" dirty="0" smtClean="0">
                <a:solidFill>
                  <a:schemeClr val="bg1"/>
                </a:solidFill>
                <a:ea typeface="ＭＳ Ｐゴシック" charset="0"/>
                <a:cs typeface="Arial" charset="0"/>
              </a:rPr>
              <a:t>OHS </a:t>
            </a:r>
            <a:r>
              <a:rPr lang="en-US" sz="2200" dirty="0">
                <a:solidFill>
                  <a:schemeClr val="bg1"/>
                </a:solidFill>
                <a:ea typeface="ＭＳ Ｐゴシック" charset="0"/>
                <a:cs typeface="Arial" charset="0"/>
              </a:rPr>
              <a:t>swappable spools &amp; variety of </a:t>
            </a:r>
            <a:r>
              <a:rPr lang="en-US" sz="2200" dirty="0" smtClean="0">
                <a:solidFill>
                  <a:schemeClr val="bg1"/>
                </a:solidFill>
                <a:ea typeface="ＭＳ Ｐゴシック" charset="0"/>
                <a:cs typeface="Arial" charset="0"/>
              </a:rPr>
              <a:t>deployment </a:t>
            </a:r>
            <a:r>
              <a:rPr lang="en-US" sz="2200" dirty="0">
                <a:solidFill>
                  <a:schemeClr val="bg1"/>
                </a:solidFill>
                <a:ea typeface="ＭＳ Ｐゴシック" charset="0"/>
                <a:cs typeface="Arial" charset="0"/>
              </a:rPr>
              <a:t>options</a:t>
            </a:r>
          </a:p>
          <a:p>
            <a:pPr fontAlgn="base">
              <a:spcBef>
                <a:spcPct val="0"/>
              </a:spcBef>
              <a:spcAft>
                <a:spcPct val="0"/>
              </a:spcAft>
              <a:buClrTx/>
              <a:buSzTx/>
            </a:pPr>
            <a:endParaRPr lang="en-US" sz="2200" dirty="0">
              <a:solidFill>
                <a:srgbClr val="000000"/>
              </a:solidFill>
              <a:ea typeface="ＭＳ Ｐゴシック" charset="0"/>
              <a:cs typeface="Arial" charset="0"/>
            </a:endParaRPr>
          </a:p>
          <a:p>
            <a:endParaRPr lang="en-US" sz="2200"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81400" y="3495674"/>
            <a:ext cx="5029200" cy="2828926"/>
          </a:xfrm>
          <a:prstGeom prst="rect">
            <a:avLst/>
          </a:prstGeom>
          <a:ln>
            <a:solidFill>
              <a:schemeClr val="tx2"/>
            </a:solidFill>
          </a:ln>
        </p:spPr>
      </p:pic>
      <p:pic>
        <p:nvPicPr>
          <p:cNvPr id="8" name="Picture 7"/>
          <p:cNvPicPr>
            <a:picLocks noChangeAspect="1"/>
          </p:cNvPicPr>
          <p:nvPr/>
        </p:nvPicPr>
        <p:blipFill rotWithShape="1">
          <a:blip r:embed="rId4" cstate="print">
            <a:extLst>
              <a:ext uri="{28A0092B-C50C-407E-A947-70E740481C1C}">
                <a14:useLocalDpi xmlns:a14="http://schemas.microsoft.com/office/drawing/2010/main" val="0"/>
              </a:ext>
            </a:extLst>
          </a:blip>
          <a:srcRect l="27977" r="2774" b="32510"/>
          <a:stretch/>
        </p:blipFill>
        <p:spPr>
          <a:xfrm>
            <a:off x="3581400" y="589639"/>
            <a:ext cx="5029200" cy="2757061"/>
          </a:xfrm>
          <a:prstGeom prst="rect">
            <a:avLst/>
          </a:prstGeom>
          <a:ln>
            <a:solidFill>
              <a:schemeClr val="tx2"/>
            </a:solidFill>
          </a:ln>
        </p:spPr>
      </p:pic>
    </p:spTree>
    <p:extLst>
      <p:ext uri="{BB962C8B-B14F-4D97-AF65-F5344CB8AC3E}">
        <p14:creationId xmlns:p14="http://schemas.microsoft.com/office/powerpoint/2010/main" val="4062061208"/>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762000"/>
            <a:ext cx="2362200" cy="685800"/>
          </a:xfrm>
        </p:spPr>
        <p:txBody>
          <a:bodyPr/>
          <a:lstStyle/>
          <a:p>
            <a:pPr algn="ctr"/>
            <a:r>
              <a:rPr lang="en-US" sz="3200" dirty="0" smtClean="0"/>
              <a:t>Capable</a:t>
            </a:r>
            <a:endParaRPr lang="en-US" sz="3200" dirty="0"/>
          </a:p>
        </p:txBody>
      </p:sp>
      <p:sp>
        <p:nvSpPr>
          <p:cNvPr id="3" name="Text Placeholder 2"/>
          <p:cNvSpPr>
            <a:spLocks noGrp="1"/>
          </p:cNvSpPr>
          <p:nvPr>
            <p:ph type="body" idx="2"/>
          </p:nvPr>
        </p:nvSpPr>
        <p:spPr>
          <a:xfrm>
            <a:off x="76200" y="1600200"/>
            <a:ext cx="2819400" cy="4525963"/>
          </a:xfrm>
        </p:spPr>
        <p:txBody>
          <a:bodyPr>
            <a:noAutofit/>
          </a:bodyPr>
          <a:lstStyle/>
          <a:p>
            <a:pPr marL="342900" indent="-342900" fontAlgn="base">
              <a:spcBef>
                <a:spcPct val="0"/>
              </a:spcBef>
              <a:spcAft>
                <a:spcPct val="0"/>
              </a:spcAft>
              <a:buClr>
                <a:schemeClr val="bg1"/>
              </a:buClr>
              <a:buSzTx/>
              <a:buFont typeface="Wingdings" panose="05000000000000000000" pitchFamily="2" charset="2"/>
              <a:buChar char="q"/>
            </a:pPr>
            <a:r>
              <a:rPr lang="en-US" sz="1800" dirty="0">
                <a:solidFill>
                  <a:schemeClr val="bg1"/>
                </a:solidFill>
                <a:ea typeface="ＭＳ Ｐゴシック" charset="0"/>
                <a:cs typeface="Arial" charset="0"/>
              </a:rPr>
              <a:t>Dynamic Positioning with two stern and two bow thrusters</a:t>
            </a:r>
          </a:p>
          <a:p>
            <a:pPr marL="342900" indent="-342900" fontAlgn="base">
              <a:spcBef>
                <a:spcPct val="0"/>
              </a:spcBef>
              <a:spcAft>
                <a:spcPct val="0"/>
              </a:spcAft>
              <a:buClr>
                <a:schemeClr val="bg1"/>
              </a:buClr>
              <a:buSzTx/>
              <a:buFont typeface="Wingdings" panose="05000000000000000000" pitchFamily="2" charset="2"/>
              <a:buChar char="q"/>
            </a:pPr>
            <a:r>
              <a:rPr lang="en-US" sz="1800" dirty="0">
                <a:solidFill>
                  <a:schemeClr val="bg1"/>
                </a:solidFill>
                <a:ea typeface="ＭＳ Ｐゴシック" charset="0"/>
                <a:cs typeface="Arial" charset="0"/>
              </a:rPr>
              <a:t>Wide suite of </a:t>
            </a:r>
            <a:r>
              <a:rPr lang="en-US" sz="1800" dirty="0" smtClean="0">
                <a:solidFill>
                  <a:schemeClr val="bg1"/>
                </a:solidFill>
                <a:ea typeface="ＭＳ Ｐゴシック" charset="0"/>
                <a:cs typeface="Arial" charset="0"/>
              </a:rPr>
              <a:t>sonar </a:t>
            </a:r>
            <a:r>
              <a:rPr lang="en-US" sz="1800" dirty="0">
                <a:solidFill>
                  <a:schemeClr val="bg1"/>
                </a:solidFill>
                <a:ea typeface="ＭＳ Ｐゴシック" charset="0"/>
                <a:cs typeface="Arial" charset="0"/>
              </a:rPr>
              <a:t>options</a:t>
            </a:r>
          </a:p>
          <a:p>
            <a:pPr marL="342900" indent="-342900" fontAlgn="base">
              <a:spcBef>
                <a:spcPct val="0"/>
              </a:spcBef>
              <a:spcAft>
                <a:spcPct val="0"/>
              </a:spcAft>
              <a:buClr>
                <a:schemeClr val="bg1"/>
              </a:buClr>
              <a:buSzTx/>
              <a:buFont typeface="Wingdings" panose="05000000000000000000" pitchFamily="2" charset="2"/>
              <a:buChar char="q"/>
            </a:pPr>
            <a:r>
              <a:rPr lang="en-US" sz="1800" dirty="0">
                <a:solidFill>
                  <a:schemeClr val="bg1"/>
                </a:solidFill>
                <a:ea typeface="ＭＳ Ｐゴシック" charset="0"/>
                <a:cs typeface="Arial" charset="0"/>
              </a:rPr>
              <a:t>Double articulated </a:t>
            </a:r>
            <a:r>
              <a:rPr lang="en-US" sz="1800" dirty="0" smtClean="0">
                <a:solidFill>
                  <a:schemeClr val="bg1"/>
                </a:solidFill>
                <a:ea typeface="ＭＳ Ｐゴシック" charset="0"/>
                <a:cs typeface="Arial" charset="0"/>
              </a:rPr>
              <a:t>A-frame</a:t>
            </a:r>
            <a:endParaRPr lang="en-US" sz="1800" dirty="0">
              <a:solidFill>
                <a:schemeClr val="bg1"/>
              </a:solidFill>
              <a:ea typeface="ＭＳ Ｐゴシック" charset="0"/>
              <a:cs typeface="Arial" charset="0"/>
            </a:endParaRPr>
          </a:p>
          <a:p>
            <a:pPr marL="342900" indent="-342900" fontAlgn="base">
              <a:spcBef>
                <a:spcPct val="0"/>
              </a:spcBef>
              <a:spcAft>
                <a:spcPct val="0"/>
              </a:spcAft>
              <a:buClr>
                <a:schemeClr val="bg1"/>
              </a:buClr>
              <a:buSzTx/>
              <a:buFont typeface="Wingdings" panose="05000000000000000000" pitchFamily="2" charset="2"/>
              <a:buChar char="q"/>
            </a:pPr>
            <a:r>
              <a:rPr lang="en-US" sz="1800" dirty="0">
                <a:solidFill>
                  <a:schemeClr val="bg1"/>
                </a:solidFill>
                <a:ea typeface="ＭＳ Ｐゴシック" charset="0"/>
                <a:cs typeface="Arial" charset="0"/>
              </a:rPr>
              <a:t>As strong a crane as stability allows</a:t>
            </a:r>
          </a:p>
          <a:p>
            <a:pPr marL="342900" indent="-342900" fontAlgn="base">
              <a:spcBef>
                <a:spcPct val="0"/>
              </a:spcBef>
              <a:spcAft>
                <a:spcPct val="0"/>
              </a:spcAft>
              <a:buClr>
                <a:schemeClr val="bg1"/>
              </a:buClr>
              <a:buSzTx/>
              <a:buFont typeface="Wingdings" panose="05000000000000000000" pitchFamily="2" charset="2"/>
              <a:buChar char="q"/>
            </a:pPr>
            <a:r>
              <a:rPr lang="en-US" sz="1800" dirty="0">
                <a:solidFill>
                  <a:schemeClr val="bg1"/>
                </a:solidFill>
                <a:ea typeface="ＭＳ Ｐゴシック" charset="0"/>
                <a:cs typeface="Arial" charset="0"/>
              </a:rPr>
              <a:t>Miranda Style Davit for small boat launches</a:t>
            </a:r>
          </a:p>
          <a:p>
            <a:pPr marL="342900" indent="-342900" fontAlgn="base">
              <a:spcBef>
                <a:spcPct val="0"/>
              </a:spcBef>
              <a:spcAft>
                <a:spcPct val="0"/>
              </a:spcAft>
              <a:buClr>
                <a:schemeClr val="bg1"/>
              </a:buClr>
              <a:buSzTx/>
              <a:buFont typeface="Wingdings" panose="05000000000000000000" pitchFamily="2" charset="2"/>
              <a:buChar char="q"/>
            </a:pPr>
            <a:r>
              <a:rPr lang="en-US" sz="1800" dirty="0">
                <a:solidFill>
                  <a:schemeClr val="bg1"/>
                </a:solidFill>
                <a:ea typeface="ＭＳ Ｐゴシック" charset="0"/>
                <a:cs typeface="Arial" charset="0"/>
              </a:rPr>
              <a:t>Acoustically Quiet</a:t>
            </a:r>
          </a:p>
          <a:p>
            <a:pPr marL="342900" indent="-342900" fontAlgn="base">
              <a:spcBef>
                <a:spcPct val="0"/>
              </a:spcBef>
              <a:spcAft>
                <a:spcPct val="0"/>
              </a:spcAft>
              <a:buClr>
                <a:schemeClr val="bg1"/>
              </a:buClr>
              <a:buSzTx/>
              <a:buFont typeface="Wingdings" panose="05000000000000000000" pitchFamily="2" charset="2"/>
              <a:buChar char="q"/>
            </a:pPr>
            <a:r>
              <a:rPr lang="en-US" sz="1800" dirty="0">
                <a:solidFill>
                  <a:schemeClr val="bg1"/>
                </a:solidFill>
                <a:ea typeface="ＭＳ Ｐゴシック" charset="0"/>
                <a:cs typeface="Arial" charset="0"/>
              </a:rPr>
              <a:t>Virtual Participation through </a:t>
            </a:r>
            <a:r>
              <a:rPr lang="en-US" sz="1800" dirty="0" smtClean="0">
                <a:solidFill>
                  <a:schemeClr val="bg1"/>
                </a:solidFill>
                <a:ea typeface="ＭＳ Ｐゴシック" charset="0"/>
                <a:cs typeface="Arial" charset="0"/>
              </a:rPr>
              <a:t>Datapresence</a:t>
            </a:r>
            <a:endParaRPr lang="en-US" sz="1800" dirty="0">
              <a:solidFill>
                <a:schemeClr val="bg1"/>
              </a:solidFill>
              <a:ea typeface="ＭＳ Ｐゴシック" charset="0"/>
              <a:cs typeface="Arial" charset="0"/>
            </a:endParaRPr>
          </a:p>
          <a:p>
            <a:pPr marL="342900" indent="-342900" fontAlgn="base">
              <a:spcBef>
                <a:spcPct val="0"/>
              </a:spcBef>
              <a:spcAft>
                <a:spcPct val="0"/>
              </a:spcAft>
              <a:buClr>
                <a:schemeClr val="bg1"/>
              </a:buClr>
              <a:buSzTx/>
              <a:buFont typeface="Wingdings" panose="05000000000000000000" pitchFamily="2" charset="2"/>
              <a:buChar char="q"/>
            </a:pPr>
            <a:endParaRPr lang="en-US" sz="1800" dirty="0">
              <a:solidFill>
                <a:schemeClr val="bg1"/>
              </a:solidFill>
              <a:ea typeface="ＭＳ Ｐゴシック" charset="0"/>
              <a:cs typeface="Arial" charset="0"/>
            </a:endParaRPr>
          </a:p>
          <a:p>
            <a:pPr marL="285750" indent="-285750" fontAlgn="base">
              <a:spcBef>
                <a:spcPct val="0"/>
              </a:spcBef>
              <a:spcAft>
                <a:spcPct val="0"/>
              </a:spcAft>
              <a:buClr>
                <a:schemeClr val="bg1"/>
              </a:buClr>
              <a:buSzTx/>
              <a:buFont typeface="Wingdings" panose="05000000000000000000" pitchFamily="2" charset="2"/>
              <a:buChar char="q"/>
            </a:pPr>
            <a:endParaRPr lang="en-US" sz="1800" dirty="0">
              <a:solidFill>
                <a:schemeClr val="bg1"/>
              </a:solidFill>
              <a:ea typeface="ＭＳ Ｐゴシック" charset="0"/>
              <a:cs typeface="Arial" charset="0"/>
            </a:endParaRPr>
          </a:p>
          <a:p>
            <a:pPr marL="285750" indent="-285750">
              <a:buClr>
                <a:schemeClr val="bg1"/>
              </a:buClr>
              <a:buFont typeface="Wingdings" panose="05000000000000000000" pitchFamily="2" charset="2"/>
              <a:buChar char="q"/>
            </a:pPr>
            <a:endParaRPr lang="en-US" sz="1800" dirty="0">
              <a:solidFill>
                <a:schemeClr val="bg1"/>
              </a:solidFill>
            </a:endParaRPr>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r="3022"/>
          <a:stretch/>
        </p:blipFill>
        <p:spPr>
          <a:xfrm>
            <a:off x="3352800" y="609601"/>
            <a:ext cx="5123524" cy="2971800"/>
          </a:xfrm>
          <a:prstGeom prst="rect">
            <a:avLst/>
          </a:prstGeom>
          <a:ln>
            <a:solidFill>
              <a:schemeClr val="tx2"/>
            </a:solidFill>
          </a:ln>
        </p:spPr>
      </p:pic>
      <p:pic>
        <p:nvPicPr>
          <p:cNvPr id="5" name="Content Placeholder 5" descr="aframe_cut.jpg"/>
          <p:cNvPicPr>
            <a:picLocks noGrp="1" noChangeAspect="1"/>
          </p:cNvPicPr>
          <p:nvPr>
            <p:ph sz="quarter" idx="1"/>
          </p:nvPr>
        </p:nvPicPr>
        <p:blipFill rotWithShape="1">
          <a:blip r:embed="rId3"/>
          <a:srcRect l="-287" r="178"/>
          <a:stretch/>
        </p:blipFill>
        <p:spPr>
          <a:xfrm>
            <a:off x="3657600" y="3657600"/>
            <a:ext cx="4572000" cy="2664415"/>
          </a:xfrm>
        </p:spPr>
      </p:pic>
    </p:spTree>
    <p:extLst>
      <p:ext uri="{BB962C8B-B14F-4D97-AF65-F5344CB8AC3E}">
        <p14:creationId xmlns:p14="http://schemas.microsoft.com/office/powerpoint/2010/main" val="577526158"/>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914400"/>
            <a:ext cx="2362200" cy="685800"/>
          </a:xfrm>
        </p:spPr>
        <p:txBody>
          <a:bodyPr/>
          <a:lstStyle/>
          <a:p>
            <a:pPr algn="ctr"/>
            <a:r>
              <a:rPr lang="en-US" sz="3200" dirty="0" smtClean="0"/>
              <a:t>Efficient</a:t>
            </a:r>
            <a:endParaRPr lang="en-US" sz="3200" dirty="0"/>
          </a:p>
        </p:txBody>
      </p:sp>
      <p:sp>
        <p:nvSpPr>
          <p:cNvPr id="3" name="Text Placeholder 2"/>
          <p:cNvSpPr>
            <a:spLocks noGrp="1"/>
          </p:cNvSpPr>
          <p:nvPr>
            <p:ph type="body" idx="2"/>
          </p:nvPr>
        </p:nvSpPr>
        <p:spPr>
          <a:xfrm>
            <a:off x="152400" y="1722437"/>
            <a:ext cx="2743200" cy="4602163"/>
          </a:xfrm>
        </p:spPr>
        <p:txBody>
          <a:bodyPr>
            <a:noAutofit/>
          </a:bodyPr>
          <a:lstStyle/>
          <a:p>
            <a:pPr marL="342900" indent="-342900" fontAlgn="base">
              <a:spcBef>
                <a:spcPct val="0"/>
              </a:spcBef>
              <a:spcAft>
                <a:spcPct val="0"/>
              </a:spcAft>
              <a:buClrTx/>
              <a:buSzTx/>
              <a:buFont typeface="Wingdings" panose="05000000000000000000" pitchFamily="2" charset="2"/>
              <a:buChar char="q"/>
            </a:pPr>
            <a:r>
              <a:rPr lang="en-US" sz="2000" dirty="0">
                <a:solidFill>
                  <a:schemeClr val="bg1"/>
                </a:solidFill>
                <a:ea typeface="ＭＳ Ｐゴシック" charset="0"/>
                <a:cs typeface="Arial" charset="0"/>
              </a:rPr>
              <a:t>Optimized Hull / Bulbous bow</a:t>
            </a:r>
          </a:p>
          <a:p>
            <a:pPr marL="342900" indent="-342900" fontAlgn="base">
              <a:spcBef>
                <a:spcPct val="0"/>
              </a:spcBef>
              <a:spcAft>
                <a:spcPct val="0"/>
              </a:spcAft>
              <a:buClrTx/>
              <a:buSzTx/>
              <a:buFont typeface="Wingdings" panose="05000000000000000000" pitchFamily="2" charset="2"/>
              <a:buChar char="q"/>
            </a:pPr>
            <a:r>
              <a:rPr lang="en-US" sz="2000" dirty="0">
                <a:solidFill>
                  <a:schemeClr val="bg1"/>
                </a:solidFill>
                <a:ea typeface="ＭＳ Ｐゴシック" charset="0"/>
                <a:cs typeface="Arial" charset="0"/>
              </a:rPr>
              <a:t>Waste Heat Recovery</a:t>
            </a:r>
          </a:p>
          <a:p>
            <a:pPr marL="342900" indent="-342900" fontAlgn="base">
              <a:spcBef>
                <a:spcPct val="0"/>
              </a:spcBef>
              <a:spcAft>
                <a:spcPct val="0"/>
              </a:spcAft>
              <a:buClrTx/>
              <a:buSzTx/>
              <a:buFont typeface="Wingdings" panose="05000000000000000000" pitchFamily="2" charset="2"/>
              <a:buChar char="q"/>
            </a:pPr>
            <a:r>
              <a:rPr lang="en-US" sz="2000" dirty="0">
                <a:solidFill>
                  <a:schemeClr val="bg1"/>
                </a:solidFill>
                <a:ea typeface="ＭＳ Ｐゴシック" charset="0"/>
                <a:cs typeface="Arial" charset="0"/>
              </a:rPr>
              <a:t>Variable Speed Power Generation</a:t>
            </a:r>
          </a:p>
          <a:p>
            <a:pPr marL="342900" indent="-342900" fontAlgn="base">
              <a:spcBef>
                <a:spcPct val="0"/>
              </a:spcBef>
              <a:spcAft>
                <a:spcPct val="0"/>
              </a:spcAft>
              <a:buClrTx/>
              <a:buSzTx/>
              <a:buFont typeface="Wingdings" panose="05000000000000000000" pitchFamily="2" charset="2"/>
              <a:buChar char="q"/>
            </a:pPr>
            <a:r>
              <a:rPr lang="en-US" sz="2000" dirty="0">
                <a:solidFill>
                  <a:schemeClr val="bg1"/>
                </a:solidFill>
                <a:ea typeface="ＭＳ Ｐゴシック" charset="0"/>
                <a:cs typeface="Arial" charset="0"/>
              </a:rPr>
              <a:t>Wake Adapted Propellers</a:t>
            </a:r>
          </a:p>
          <a:p>
            <a:pPr marL="342900" indent="-342900" fontAlgn="base">
              <a:spcBef>
                <a:spcPct val="0"/>
              </a:spcBef>
              <a:spcAft>
                <a:spcPct val="0"/>
              </a:spcAft>
              <a:buClrTx/>
              <a:buSzTx/>
              <a:buFont typeface="Wingdings" panose="05000000000000000000" pitchFamily="2" charset="2"/>
              <a:buChar char="q"/>
            </a:pPr>
            <a:r>
              <a:rPr lang="en-US" sz="2000" dirty="0">
                <a:solidFill>
                  <a:schemeClr val="bg1"/>
                </a:solidFill>
                <a:ea typeface="ＭＳ Ｐゴシック" charset="0"/>
                <a:cs typeface="Arial" charset="0"/>
              </a:rPr>
              <a:t>Ultra Efficient Pumps / Motors</a:t>
            </a:r>
          </a:p>
          <a:p>
            <a:pPr marL="342900" indent="-342900" fontAlgn="base">
              <a:spcBef>
                <a:spcPct val="0"/>
              </a:spcBef>
              <a:spcAft>
                <a:spcPct val="0"/>
              </a:spcAft>
              <a:buClrTx/>
              <a:buSzTx/>
              <a:buFont typeface="Wingdings" panose="05000000000000000000" pitchFamily="2" charset="2"/>
              <a:buChar char="q"/>
            </a:pPr>
            <a:r>
              <a:rPr lang="en-US" sz="2000" dirty="0">
                <a:solidFill>
                  <a:schemeClr val="bg1"/>
                </a:solidFill>
                <a:ea typeface="ＭＳ Ｐゴシック" charset="0"/>
                <a:cs typeface="Arial" charset="0"/>
              </a:rPr>
              <a:t>LEDs and smart energy use features</a:t>
            </a:r>
          </a:p>
          <a:p>
            <a:pPr marL="342900" indent="-342900" fontAlgn="base">
              <a:spcBef>
                <a:spcPct val="0"/>
              </a:spcBef>
              <a:spcAft>
                <a:spcPct val="0"/>
              </a:spcAft>
              <a:buClrTx/>
              <a:buSzTx/>
              <a:buFont typeface="Wingdings" panose="05000000000000000000" pitchFamily="2" charset="2"/>
              <a:buChar char="q"/>
            </a:pPr>
            <a:r>
              <a:rPr lang="en-US" sz="2000" dirty="0">
                <a:solidFill>
                  <a:schemeClr val="bg1"/>
                </a:solidFill>
                <a:ea typeface="ＭＳ Ｐゴシック" charset="0"/>
                <a:cs typeface="Arial" charset="0"/>
              </a:rPr>
              <a:t>Push/Pull Z-Drives</a:t>
            </a:r>
          </a:p>
          <a:p>
            <a:pPr marL="342900" indent="-342900" fontAlgn="base">
              <a:spcBef>
                <a:spcPct val="0"/>
              </a:spcBef>
              <a:spcAft>
                <a:spcPct val="0"/>
              </a:spcAft>
              <a:buClrTx/>
              <a:buSzTx/>
              <a:buFont typeface="Wingdings" panose="05000000000000000000" pitchFamily="2" charset="2"/>
              <a:buChar char="q"/>
            </a:pPr>
            <a:endParaRPr lang="en-US" sz="2000" dirty="0">
              <a:solidFill>
                <a:schemeClr val="bg1"/>
              </a:solidFill>
              <a:ea typeface="ＭＳ Ｐゴシック" charset="0"/>
              <a:cs typeface="Arial" charset="0"/>
            </a:endParaRPr>
          </a:p>
          <a:p>
            <a:pPr marL="285750" indent="-285750">
              <a:buFont typeface="Wingdings" panose="05000000000000000000" pitchFamily="2" charset="2"/>
              <a:buChar char="q"/>
            </a:pPr>
            <a:endParaRPr lang="en-US" sz="2000" dirty="0">
              <a:solidFill>
                <a:schemeClr val="bg1"/>
              </a:solidFill>
            </a:endParaRPr>
          </a:p>
        </p:txBody>
      </p:sp>
      <p:pic>
        <p:nvPicPr>
          <p:cNvPr id="9" name="Content Placeholder 8"/>
          <p:cNvPicPr>
            <a:picLocks noGrp="1" noChangeAspect="1"/>
          </p:cNvPicPr>
          <p:nvPr>
            <p:ph sz="quarter" idx="1"/>
          </p:nvPr>
        </p:nvPicPr>
        <p:blipFill>
          <a:blip r:embed="rId2" cstate="print">
            <a:extLst>
              <a:ext uri="{28A0092B-C50C-407E-A947-70E740481C1C}">
                <a14:useLocalDpi xmlns:a14="http://schemas.microsoft.com/office/drawing/2010/main" val="0"/>
              </a:ext>
            </a:extLst>
          </a:blip>
          <a:stretch>
            <a:fillRect/>
          </a:stretch>
        </p:blipFill>
        <p:spPr>
          <a:xfrm>
            <a:off x="2971800" y="1600200"/>
            <a:ext cx="5971807" cy="3733800"/>
          </a:xfrm>
          <a:ln>
            <a:solidFill>
              <a:schemeClr val="tx2"/>
            </a:solidFill>
          </a:ln>
        </p:spPr>
      </p:pic>
    </p:spTree>
    <p:extLst>
      <p:ext uri="{BB962C8B-B14F-4D97-AF65-F5344CB8AC3E}">
        <p14:creationId xmlns:p14="http://schemas.microsoft.com/office/powerpoint/2010/main" val="348122879"/>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914400"/>
            <a:ext cx="2362200" cy="685800"/>
          </a:xfrm>
        </p:spPr>
        <p:txBody>
          <a:bodyPr/>
          <a:lstStyle/>
          <a:p>
            <a:pPr algn="ctr"/>
            <a:r>
              <a:rPr lang="en-US" sz="3200" dirty="0" smtClean="0"/>
              <a:t>Desirable</a:t>
            </a:r>
            <a:endParaRPr lang="en-US" sz="3200" dirty="0"/>
          </a:p>
        </p:txBody>
      </p:sp>
      <p:sp>
        <p:nvSpPr>
          <p:cNvPr id="3" name="Text Placeholder 2"/>
          <p:cNvSpPr>
            <a:spLocks noGrp="1"/>
          </p:cNvSpPr>
          <p:nvPr>
            <p:ph type="body" idx="2"/>
          </p:nvPr>
        </p:nvSpPr>
        <p:spPr>
          <a:xfrm>
            <a:off x="152400" y="1828800"/>
            <a:ext cx="2743200" cy="4648200"/>
          </a:xfrm>
        </p:spPr>
        <p:txBody>
          <a:bodyPr>
            <a:noAutofit/>
          </a:bodyPr>
          <a:lstStyle/>
          <a:p>
            <a:pPr marL="342900" indent="-342900" fontAlgn="base">
              <a:spcBef>
                <a:spcPts val="0"/>
              </a:spcBef>
              <a:spcAft>
                <a:spcPts val="0"/>
              </a:spcAft>
              <a:buClr>
                <a:schemeClr val="bg1"/>
              </a:buClr>
              <a:buSzTx/>
              <a:buFont typeface="Wingdings" panose="05000000000000000000" pitchFamily="2" charset="2"/>
              <a:buChar char="q"/>
            </a:pPr>
            <a:r>
              <a:rPr lang="en-US" sz="2000" dirty="0">
                <a:solidFill>
                  <a:schemeClr val="bg1"/>
                </a:solidFill>
                <a:ea typeface="ＭＳ Ｐゴシック" charset="0"/>
                <a:cs typeface="Arial" charset="0"/>
              </a:rPr>
              <a:t>Strong Focus on Sea </a:t>
            </a:r>
            <a:r>
              <a:rPr lang="en-US" sz="2000" dirty="0" smtClean="0">
                <a:solidFill>
                  <a:schemeClr val="bg1"/>
                </a:solidFill>
                <a:ea typeface="ＭＳ Ｐゴシック" charset="0"/>
                <a:cs typeface="Arial" charset="0"/>
              </a:rPr>
              <a:t>Keeping</a:t>
            </a:r>
          </a:p>
          <a:p>
            <a:pPr marL="342900" indent="-342900" fontAlgn="base">
              <a:spcBef>
                <a:spcPts val="0"/>
              </a:spcBef>
              <a:spcAft>
                <a:spcPts val="0"/>
              </a:spcAft>
              <a:buClr>
                <a:schemeClr val="bg1"/>
              </a:buClr>
              <a:buSzTx/>
              <a:buFont typeface="Wingdings" panose="05000000000000000000" pitchFamily="2" charset="2"/>
              <a:buChar char="q"/>
            </a:pPr>
            <a:r>
              <a:rPr lang="en-US" sz="2000" dirty="0" smtClean="0">
                <a:solidFill>
                  <a:schemeClr val="bg1"/>
                </a:solidFill>
                <a:ea typeface="ＭＳ Ｐゴシック" charset="0"/>
                <a:cs typeface="Arial" charset="0"/>
              </a:rPr>
              <a:t>U-Tube</a:t>
            </a:r>
            <a:r>
              <a:rPr lang="en-US" sz="2000" dirty="0">
                <a:solidFill>
                  <a:schemeClr val="bg1"/>
                </a:solidFill>
                <a:ea typeface="ＭＳ Ｐゴシック" charset="0"/>
                <a:cs typeface="Arial" charset="0"/>
              </a:rPr>
              <a:t>, </a:t>
            </a:r>
            <a:r>
              <a:rPr lang="en-US" sz="2000" dirty="0" smtClean="0">
                <a:solidFill>
                  <a:schemeClr val="bg1"/>
                </a:solidFill>
                <a:ea typeface="ＭＳ Ｐゴシック" charset="0"/>
                <a:cs typeface="Arial" charset="0"/>
              </a:rPr>
              <a:t>Beam (41ft), Centerboard</a:t>
            </a:r>
            <a:endParaRPr lang="en-US" sz="2000" dirty="0">
              <a:solidFill>
                <a:schemeClr val="bg1"/>
              </a:solidFill>
              <a:ea typeface="ＭＳ Ｐゴシック" charset="0"/>
              <a:cs typeface="Arial" charset="0"/>
            </a:endParaRPr>
          </a:p>
          <a:p>
            <a:pPr marL="342900" indent="-342900">
              <a:spcBef>
                <a:spcPts val="0"/>
              </a:spcBef>
              <a:spcAft>
                <a:spcPts val="0"/>
              </a:spcAft>
              <a:buClr>
                <a:schemeClr val="bg1"/>
              </a:buClr>
              <a:buFont typeface="Wingdings" panose="05000000000000000000" pitchFamily="2" charset="2"/>
              <a:buChar char="q"/>
            </a:pPr>
            <a:r>
              <a:rPr lang="en-US" sz="2000" dirty="0" smtClean="0">
                <a:solidFill>
                  <a:schemeClr val="bg1"/>
                </a:solidFill>
                <a:ea typeface="ＭＳ Ｐゴシック" charset="0"/>
                <a:cs typeface="Arial" charset="0"/>
              </a:rPr>
              <a:t>Interior </a:t>
            </a:r>
            <a:r>
              <a:rPr lang="en-US" sz="2000" dirty="0">
                <a:solidFill>
                  <a:schemeClr val="bg1"/>
                </a:solidFill>
                <a:ea typeface="ＭＳ Ｐゴシック" charset="0"/>
                <a:cs typeface="Arial" charset="0"/>
              </a:rPr>
              <a:t>Design </a:t>
            </a:r>
            <a:r>
              <a:rPr lang="en-US" sz="2000" dirty="0" smtClean="0">
                <a:solidFill>
                  <a:schemeClr val="bg1"/>
                </a:solidFill>
                <a:ea typeface="ＭＳ Ｐゴシック" charset="0"/>
                <a:cs typeface="Arial" charset="0"/>
              </a:rPr>
              <a:t>Focus</a:t>
            </a:r>
          </a:p>
          <a:p>
            <a:pPr marL="342900" indent="-342900">
              <a:spcBef>
                <a:spcPts val="0"/>
              </a:spcBef>
              <a:spcAft>
                <a:spcPts val="0"/>
              </a:spcAft>
              <a:buClr>
                <a:schemeClr val="bg1"/>
              </a:buClr>
              <a:buFont typeface="Wingdings" panose="05000000000000000000" pitchFamily="2" charset="2"/>
              <a:buChar char="q"/>
            </a:pPr>
            <a:r>
              <a:rPr lang="en-US" sz="2000" dirty="0" smtClean="0">
                <a:solidFill>
                  <a:schemeClr val="bg1"/>
                </a:solidFill>
                <a:ea typeface="ＭＳ Ｐゴシック" charset="0"/>
                <a:cs typeface="Arial" charset="0"/>
              </a:rPr>
              <a:t>European </a:t>
            </a:r>
            <a:r>
              <a:rPr lang="en-US" sz="2000" dirty="0">
                <a:solidFill>
                  <a:schemeClr val="bg1"/>
                </a:solidFill>
                <a:ea typeface="ＭＳ Ｐゴシック" charset="0"/>
                <a:cs typeface="Arial" charset="0"/>
              </a:rPr>
              <a:t>Influenced</a:t>
            </a:r>
          </a:p>
          <a:p>
            <a:pPr marL="342900" indent="-342900">
              <a:spcBef>
                <a:spcPts val="0"/>
              </a:spcBef>
              <a:spcAft>
                <a:spcPts val="0"/>
              </a:spcAft>
              <a:buClr>
                <a:schemeClr val="bg1"/>
              </a:buClr>
              <a:buFont typeface="Wingdings" panose="05000000000000000000" pitchFamily="2" charset="2"/>
              <a:buChar char="q"/>
            </a:pPr>
            <a:r>
              <a:rPr lang="en-US" sz="2000" dirty="0">
                <a:solidFill>
                  <a:schemeClr val="bg1"/>
                </a:solidFill>
                <a:ea typeface="ＭＳ Ｐゴシック" charset="0"/>
                <a:cs typeface="Arial" charset="0"/>
              </a:rPr>
              <a:t>Individual Staterooms</a:t>
            </a:r>
          </a:p>
          <a:p>
            <a:pPr marL="342900" indent="-342900">
              <a:spcBef>
                <a:spcPts val="0"/>
              </a:spcBef>
              <a:spcAft>
                <a:spcPts val="0"/>
              </a:spcAft>
              <a:buClr>
                <a:schemeClr val="bg1"/>
              </a:buClr>
              <a:buFont typeface="Wingdings" panose="05000000000000000000" pitchFamily="2" charset="2"/>
              <a:buChar char="q"/>
            </a:pPr>
            <a:r>
              <a:rPr lang="en-US" sz="2000" dirty="0">
                <a:solidFill>
                  <a:schemeClr val="bg1"/>
                </a:solidFill>
                <a:ea typeface="ＭＳ Ｐゴシック" charset="0"/>
                <a:cs typeface="Arial" charset="0"/>
              </a:rPr>
              <a:t>User driven, detail focused design</a:t>
            </a:r>
          </a:p>
          <a:p>
            <a:pPr>
              <a:buClr>
                <a:schemeClr val="bg1"/>
              </a:buClr>
            </a:pPr>
            <a:endParaRPr lang="en-US" sz="2000" dirty="0">
              <a:solidFill>
                <a:schemeClr val="bg1"/>
              </a:solidFill>
            </a:endParaRPr>
          </a:p>
        </p:txBody>
      </p:sp>
      <p:pic>
        <p:nvPicPr>
          <p:cNvPr id="5" name="Content Placeholder 4"/>
          <p:cNvPicPr>
            <a:picLocks noGrp="1" noChangeAspect="1"/>
          </p:cNvPicPr>
          <p:nvPr>
            <p:ph sz="quarter" idx="1"/>
          </p:nvPr>
        </p:nvPicPr>
        <p:blipFill>
          <a:blip r:embed="rId2">
            <a:extLst>
              <a:ext uri="{28A0092B-C50C-407E-A947-70E740481C1C}">
                <a14:useLocalDpi xmlns:a14="http://schemas.microsoft.com/office/drawing/2010/main" val="0"/>
              </a:ext>
            </a:extLst>
          </a:blip>
          <a:stretch>
            <a:fillRect/>
          </a:stretch>
        </p:blipFill>
        <p:spPr>
          <a:xfrm>
            <a:off x="2946400" y="1828800"/>
            <a:ext cx="6045200" cy="3400425"/>
          </a:xfrm>
          <a:ln>
            <a:solidFill>
              <a:schemeClr val="tx2"/>
            </a:solidFill>
          </a:ln>
        </p:spPr>
      </p:pic>
    </p:spTree>
    <p:extLst>
      <p:ext uri="{BB962C8B-B14F-4D97-AF65-F5344CB8AC3E}">
        <p14:creationId xmlns:p14="http://schemas.microsoft.com/office/powerpoint/2010/main" val="4185283211"/>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General Arrangement: Main Deck</a:t>
            </a:r>
            <a:endParaRPr lang="en-US" sz="3200" dirty="0"/>
          </a:p>
        </p:txBody>
      </p:sp>
      <p:sp>
        <p:nvSpPr>
          <p:cNvPr id="4" name="Rectangle 3"/>
          <p:cNvSpPr/>
          <p:nvPr/>
        </p:nvSpPr>
        <p:spPr>
          <a:xfrm>
            <a:off x="5715000" y="1371600"/>
            <a:ext cx="2895600" cy="923330"/>
          </a:xfrm>
          <a:prstGeom prst="rect">
            <a:avLst/>
          </a:prstGeom>
        </p:spPr>
        <p:txBody>
          <a:bodyPr wrap="square">
            <a:spAutoFit/>
          </a:bodyPr>
          <a:lstStyle/>
          <a:p>
            <a:pPr>
              <a:tabLst>
                <a:tab pos="2057400" algn="r"/>
              </a:tabLst>
            </a:pPr>
            <a:r>
              <a:rPr lang="en-US" dirty="0">
                <a:solidFill>
                  <a:schemeClr val="accent1"/>
                </a:solidFill>
              </a:rPr>
              <a:t>Main Lab	</a:t>
            </a:r>
            <a:r>
              <a:rPr lang="en-US" dirty="0" smtClean="0">
                <a:solidFill>
                  <a:schemeClr val="accent1"/>
                </a:solidFill>
              </a:rPr>
              <a:t>            510 </a:t>
            </a:r>
            <a:r>
              <a:rPr lang="en-US" dirty="0">
                <a:solidFill>
                  <a:schemeClr val="accent1"/>
                </a:solidFill>
              </a:rPr>
              <a:t>ft</a:t>
            </a:r>
            <a:r>
              <a:rPr lang="en-US" baseline="30000" dirty="0">
                <a:solidFill>
                  <a:schemeClr val="accent1"/>
                </a:solidFill>
              </a:rPr>
              <a:t>2</a:t>
            </a:r>
          </a:p>
          <a:p>
            <a:pPr>
              <a:tabLst>
                <a:tab pos="2057400" algn="r"/>
              </a:tabLst>
            </a:pPr>
            <a:r>
              <a:rPr lang="en-US" dirty="0">
                <a:solidFill>
                  <a:schemeClr val="accent1"/>
                </a:solidFill>
              </a:rPr>
              <a:t>Wet Lab	</a:t>
            </a:r>
            <a:r>
              <a:rPr lang="en-US" dirty="0" smtClean="0">
                <a:solidFill>
                  <a:schemeClr val="accent1"/>
                </a:solidFill>
              </a:rPr>
              <a:t>              365 </a:t>
            </a:r>
            <a:r>
              <a:rPr lang="en-US" dirty="0">
                <a:solidFill>
                  <a:schemeClr val="accent1"/>
                </a:solidFill>
              </a:rPr>
              <a:t>ft</a:t>
            </a:r>
            <a:r>
              <a:rPr lang="en-US" baseline="30000" dirty="0">
                <a:solidFill>
                  <a:schemeClr val="accent1"/>
                </a:solidFill>
              </a:rPr>
              <a:t>2</a:t>
            </a:r>
          </a:p>
          <a:p>
            <a:pPr>
              <a:tabLst>
                <a:tab pos="2057400" algn="r"/>
              </a:tabLst>
            </a:pPr>
            <a:r>
              <a:rPr lang="en-US" dirty="0">
                <a:solidFill>
                  <a:schemeClr val="accent1"/>
                </a:solidFill>
              </a:rPr>
              <a:t>Computer Lab	</a:t>
            </a:r>
            <a:r>
              <a:rPr lang="en-US" dirty="0" smtClean="0">
                <a:solidFill>
                  <a:schemeClr val="accent1"/>
                </a:solidFill>
              </a:rPr>
              <a:t>   175 </a:t>
            </a:r>
            <a:r>
              <a:rPr lang="en-US" dirty="0">
                <a:solidFill>
                  <a:schemeClr val="accent1"/>
                </a:solidFill>
              </a:rPr>
              <a:t>ft</a:t>
            </a:r>
            <a:r>
              <a:rPr lang="en-US" baseline="30000" dirty="0">
                <a:solidFill>
                  <a:schemeClr val="accent1"/>
                </a:solidFill>
              </a:rPr>
              <a:t>2</a:t>
            </a:r>
          </a:p>
        </p:txBody>
      </p:sp>
      <p:sp>
        <p:nvSpPr>
          <p:cNvPr id="6" name="TextBox 5"/>
          <p:cNvSpPr txBox="1"/>
          <p:nvPr/>
        </p:nvSpPr>
        <p:spPr>
          <a:xfrm>
            <a:off x="685800" y="5024244"/>
            <a:ext cx="7422097" cy="1300356"/>
          </a:xfrm>
          <a:prstGeom prst="rect">
            <a:avLst/>
          </a:prstGeom>
          <a:noFill/>
        </p:spPr>
        <p:txBody>
          <a:bodyPr wrap="square" lIns="68580" tIns="34290" rIns="68580" bIns="34290" rtlCol="0">
            <a:spAutoFit/>
          </a:bodyPr>
          <a:lstStyle/>
          <a:p>
            <a:pPr algn="r">
              <a:tabLst>
                <a:tab pos="4114800" algn="r"/>
              </a:tabLst>
            </a:pPr>
            <a:r>
              <a:rPr lang="en-US" sz="2000" dirty="0" smtClean="0">
                <a:solidFill>
                  <a:schemeClr val="accent1"/>
                </a:solidFill>
              </a:rPr>
              <a:t>Main Deck (aft of house)	             2,020 ft</a:t>
            </a:r>
            <a:r>
              <a:rPr lang="en-US" sz="2000" baseline="30000" dirty="0" smtClean="0">
                <a:solidFill>
                  <a:schemeClr val="accent1"/>
                </a:solidFill>
              </a:rPr>
              <a:t>2</a:t>
            </a:r>
          </a:p>
          <a:p>
            <a:pPr algn="r">
              <a:tabLst>
                <a:tab pos="4114800" algn="r"/>
              </a:tabLst>
            </a:pPr>
            <a:r>
              <a:rPr lang="en-US" sz="2000" dirty="0" smtClean="0">
                <a:solidFill>
                  <a:schemeClr val="accent1"/>
                </a:solidFill>
              </a:rPr>
              <a:t>Main Working Deck (including side deck)             2,230 ft</a:t>
            </a:r>
            <a:r>
              <a:rPr lang="en-US" sz="2000" baseline="30000" dirty="0" smtClean="0">
                <a:solidFill>
                  <a:schemeClr val="accent1"/>
                </a:solidFill>
              </a:rPr>
              <a:t>2</a:t>
            </a:r>
            <a:endParaRPr lang="en-US" sz="2000" baseline="30000" dirty="0">
              <a:solidFill>
                <a:schemeClr val="accent1"/>
              </a:solidFill>
            </a:endParaRPr>
          </a:p>
          <a:p>
            <a:pPr algn="r">
              <a:tabLst>
                <a:tab pos="4071938" algn="r"/>
              </a:tabLst>
            </a:pPr>
            <a:r>
              <a:rPr lang="en-US" sz="2000" dirty="0" smtClean="0">
                <a:solidFill>
                  <a:schemeClr val="accent1"/>
                </a:solidFill>
              </a:rPr>
              <a:t>Side Deck Length                    70 ft</a:t>
            </a:r>
          </a:p>
          <a:p>
            <a:pPr algn="r">
              <a:tabLst>
                <a:tab pos="2057400" algn="r"/>
              </a:tabLst>
            </a:pPr>
            <a:r>
              <a:rPr lang="en-US" sz="2000" dirty="0" smtClean="0">
                <a:solidFill>
                  <a:schemeClr val="accent1"/>
                </a:solidFill>
              </a:rPr>
              <a:t>Space on the port side for two vans (mated to superstructure)   </a:t>
            </a:r>
            <a:endParaRPr lang="en-US" sz="2000" dirty="0">
              <a:solidFill>
                <a:schemeClr val="accent1"/>
              </a:solidFill>
            </a:endParaRPr>
          </a:p>
        </p:txBody>
      </p:sp>
      <p:sp>
        <p:nvSpPr>
          <p:cNvPr id="7" name="Rectangle 6"/>
          <p:cNvSpPr/>
          <p:nvPr/>
        </p:nvSpPr>
        <p:spPr>
          <a:xfrm>
            <a:off x="228600" y="1600200"/>
            <a:ext cx="4316442" cy="523220"/>
          </a:xfrm>
          <a:prstGeom prst="rect">
            <a:avLst/>
          </a:prstGeom>
        </p:spPr>
        <p:txBody>
          <a:bodyPr wrap="square">
            <a:spAutoFit/>
          </a:bodyPr>
          <a:lstStyle/>
          <a:p>
            <a:pPr>
              <a:tabLst>
                <a:tab pos="2057400" algn="r"/>
              </a:tabLst>
            </a:pPr>
            <a:r>
              <a:rPr lang="en-US" sz="2800" dirty="0" smtClean="0">
                <a:solidFill>
                  <a:schemeClr val="accent1"/>
                </a:solidFill>
              </a:rPr>
              <a:t>Enhanced Accessibility</a:t>
            </a:r>
            <a:endParaRPr lang="en-US" sz="2800" baseline="30000" dirty="0">
              <a:solidFill>
                <a:schemeClr val="accent1"/>
              </a:solidFill>
            </a:endParaRPr>
          </a:p>
        </p:txBody>
      </p:sp>
      <p:pic>
        <p:nvPicPr>
          <p:cNvPr id="3" name="Picture 2"/>
          <p:cNvPicPr>
            <a:picLocks noChangeAspect="1"/>
          </p:cNvPicPr>
          <p:nvPr/>
        </p:nvPicPr>
        <p:blipFill rotWithShape="1">
          <a:blip r:embed="rId3" cstate="print">
            <a:extLst>
              <a:ext uri="{28A0092B-C50C-407E-A947-70E740481C1C}">
                <a14:useLocalDpi xmlns:a14="http://schemas.microsoft.com/office/drawing/2010/main" val="0"/>
              </a:ext>
            </a:extLst>
          </a:blip>
          <a:srcRect l="5312" t="44526" r="18800" b="20057"/>
          <a:stretch/>
        </p:blipFill>
        <p:spPr>
          <a:xfrm>
            <a:off x="0" y="2286000"/>
            <a:ext cx="9083921" cy="2743200"/>
          </a:xfrm>
          <a:prstGeom prst="rect">
            <a:avLst/>
          </a:prstGeom>
        </p:spPr>
      </p:pic>
    </p:spTree>
    <p:extLst>
      <p:ext uri="{BB962C8B-B14F-4D97-AF65-F5344CB8AC3E}">
        <p14:creationId xmlns:p14="http://schemas.microsoft.com/office/powerpoint/2010/main" val="3124277840"/>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152400"/>
            <a:ext cx="8534400" cy="758952"/>
          </a:xfrm>
        </p:spPr>
        <p:txBody>
          <a:bodyPr/>
          <a:lstStyle/>
          <a:p>
            <a:r>
              <a:rPr lang="en-US" dirty="0" smtClean="0"/>
              <a:t>General Arrangement: 01 Deck</a:t>
            </a:r>
            <a:endParaRPr lang="en-US" dirty="0"/>
          </a:p>
        </p:txBody>
      </p:sp>
      <p:sp>
        <p:nvSpPr>
          <p:cNvPr id="5" name="Rectangle 4"/>
          <p:cNvSpPr/>
          <p:nvPr/>
        </p:nvSpPr>
        <p:spPr>
          <a:xfrm>
            <a:off x="228600" y="5144869"/>
            <a:ext cx="3429000" cy="646331"/>
          </a:xfrm>
          <a:prstGeom prst="rect">
            <a:avLst/>
          </a:prstGeom>
        </p:spPr>
        <p:txBody>
          <a:bodyPr wrap="square">
            <a:spAutoFit/>
          </a:bodyPr>
          <a:lstStyle/>
          <a:p>
            <a:pPr>
              <a:tabLst>
                <a:tab pos="2403872" algn="r"/>
              </a:tabLst>
            </a:pPr>
            <a:r>
              <a:rPr lang="en-US" dirty="0" smtClean="0">
                <a:solidFill>
                  <a:schemeClr val="accent1"/>
                </a:solidFill>
              </a:rPr>
              <a:t>Datapresence </a:t>
            </a:r>
            <a:r>
              <a:rPr lang="en-US" dirty="0">
                <a:solidFill>
                  <a:schemeClr val="accent1"/>
                </a:solidFill>
              </a:rPr>
              <a:t>Center	</a:t>
            </a:r>
            <a:r>
              <a:rPr lang="en-US" dirty="0" smtClean="0">
                <a:solidFill>
                  <a:schemeClr val="accent1"/>
                </a:solidFill>
              </a:rPr>
              <a:t>       215 </a:t>
            </a:r>
            <a:r>
              <a:rPr lang="en-US" dirty="0">
                <a:solidFill>
                  <a:schemeClr val="accent1"/>
                </a:solidFill>
              </a:rPr>
              <a:t>ft</a:t>
            </a:r>
            <a:r>
              <a:rPr lang="en-US" baseline="30000" dirty="0">
                <a:solidFill>
                  <a:schemeClr val="accent1"/>
                </a:solidFill>
              </a:rPr>
              <a:t>2</a:t>
            </a:r>
          </a:p>
          <a:p>
            <a:pPr>
              <a:tabLst>
                <a:tab pos="2403872" algn="r"/>
              </a:tabLst>
            </a:pPr>
            <a:r>
              <a:rPr lang="en-US" dirty="0">
                <a:solidFill>
                  <a:schemeClr val="accent1"/>
                </a:solidFill>
              </a:rPr>
              <a:t>Winch Deck Area	</a:t>
            </a:r>
            <a:r>
              <a:rPr lang="en-US" dirty="0" smtClean="0">
                <a:solidFill>
                  <a:schemeClr val="accent1"/>
                </a:solidFill>
              </a:rPr>
              <a:t>            550 </a:t>
            </a:r>
            <a:r>
              <a:rPr lang="en-US" dirty="0">
                <a:solidFill>
                  <a:schemeClr val="accent1"/>
                </a:solidFill>
              </a:rPr>
              <a:t>ft</a:t>
            </a:r>
            <a:r>
              <a:rPr lang="en-US" baseline="30000" dirty="0">
                <a:solidFill>
                  <a:schemeClr val="accent1"/>
                </a:solidFill>
              </a:rPr>
              <a:t>2</a:t>
            </a:r>
          </a:p>
        </p:txBody>
      </p:sp>
      <p:sp>
        <p:nvSpPr>
          <p:cNvPr id="6" name="TextBox 5"/>
          <p:cNvSpPr txBox="1"/>
          <p:nvPr/>
        </p:nvSpPr>
        <p:spPr>
          <a:xfrm>
            <a:off x="3811727" y="4872209"/>
            <a:ext cx="5179873" cy="1454244"/>
          </a:xfrm>
          <a:prstGeom prst="rect">
            <a:avLst/>
          </a:prstGeom>
          <a:noFill/>
        </p:spPr>
        <p:txBody>
          <a:bodyPr wrap="square" lIns="68580" tIns="34290" rIns="68580" bIns="34290" rtlCol="0">
            <a:spAutoFit/>
          </a:bodyPr>
          <a:lstStyle/>
          <a:p>
            <a:pPr>
              <a:tabLst>
                <a:tab pos="1718072" algn="l"/>
              </a:tabLst>
            </a:pPr>
            <a:r>
              <a:rPr lang="en-US" dirty="0" smtClean="0">
                <a:solidFill>
                  <a:schemeClr val="accent1"/>
                </a:solidFill>
              </a:rPr>
              <a:t>Science Berths	8 Double Staterooms </a:t>
            </a:r>
            <a:br>
              <a:rPr lang="en-US" dirty="0" smtClean="0">
                <a:solidFill>
                  <a:schemeClr val="accent1"/>
                </a:solidFill>
              </a:rPr>
            </a:br>
            <a:r>
              <a:rPr lang="en-US" dirty="0" smtClean="0">
                <a:solidFill>
                  <a:schemeClr val="accent1"/>
                </a:solidFill>
              </a:rPr>
              <a:t>(includes accessible stateroom on Main Deck)</a:t>
            </a:r>
          </a:p>
          <a:p>
            <a:pPr>
              <a:tabLst>
                <a:tab pos="1718072" algn="l"/>
              </a:tabLst>
            </a:pPr>
            <a:r>
              <a:rPr lang="en-US" dirty="0" smtClean="0">
                <a:solidFill>
                  <a:schemeClr val="accent1"/>
                </a:solidFill>
              </a:rPr>
              <a:t>+laundry and hospital</a:t>
            </a:r>
          </a:p>
          <a:p>
            <a:pPr>
              <a:tabLst>
                <a:tab pos="1718072" algn="l"/>
                <a:tab pos="3429000" algn="r"/>
              </a:tabLst>
            </a:pPr>
            <a:r>
              <a:rPr lang="en-US" dirty="0" smtClean="0">
                <a:solidFill>
                  <a:schemeClr val="accent1"/>
                </a:solidFill>
              </a:rPr>
              <a:t>Marine Technician    	1 Double Stateroom</a:t>
            </a:r>
            <a:endParaRPr lang="en-US" dirty="0">
              <a:solidFill>
                <a:schemeClr val="accent1"/>
              </a:solidFill>
            </a:endParaRPr>
          </a:p>
          <a:p>
            <a:pPr>
              <a:tabLst>
                <a:tab pos="2403872" algn="r"/>
              </a:tabLst>
            </a:pPr>
            <a:r>
              <a:rPr lang="en-US" dirty="0" smtClean="0">
                <a:solidFill>
                  <a:schemeClr val="accent1"/>
                </a:solidFill>
              </a:rPr>
              <a:t> </a:t>
            </a:r>
            <a:endParaRPr lang="en-US" dirty="0">
              <a:solidFill>
                <a:schemeClr val="accent1"/>
              </a:solidFill>
            </a:endParaRPr>
          </a:p>
        </p:txBody>
      </p:sp>
      <p:grpSp>
        <p:nvGrpSpPr>
          <p:cNvPr id="9" name="Group 8"/>
          <p:cNvGrpSpPr/>
          <p:nvPr/>
        </p:nvGrpSpPr>
        <p:grpSpPr>
          <a:xfrm>
            <a:off x="-76200" y="1828800"/>
            <a:ext cx="9260422" cy="2819400"/>
            <a:chOff x="-76200" y="1828800"/>
            <a:chExt cx="9260422" cy="2819400"/>
          </a:xfrm>
        </p:grpSpPr>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l="10834" t="9110" r="17184" b="56922"/>
            <a:stretch/>
          </p:blipFill>
          <p:spPr>
            <a:xfrm>
              <a:off x="-76200" y="1828800"/>
              <a:ext cx="9233535" cy="2819400"/>
            </a:xfrm>
            <a:prstGeom prst="rect">
              <a:avLst/>
            </a:prstGeom>
          </p:spPr>
        </p:pic>
        <p:sp>
          <p:nvSpPr>
            <p:cNvPr id="8" name="Rectangle 7"/>
            <p:cNvSpPr/>
            <p:nvPr/>
          </p:nvSpPr>
          <p:spPr>
            <a:xfrm rot="19155971">
              <a:off x="8963291" y="2709124"/>
              <a:ext cx="220931" cy="19228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1557590626"/>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Enabling Technologies</a:t>
            </a:r>
            <a:endParaRPr lang="en-US" dirty="0"/>
          </a:p>
        </p:txBody>
      </p:sp>
      <p:sp>
        <p:nvSpPr>
          <p:cNvPr id="4" name="TextBox 3"/>
          <p:cNvSpPr txBox="1"/>
          <p:nvPr/>
        </p:nvSpPr>
        <p:spPr>
          <a:xfrm>
            <a:off x="304800" y="2665779"/>
            <a:ext cx="8610600" cy="3277821"/>
          </a:xfrm>
          <a:prstGeom prst="rect">
            <a:avLst/>
          </a:prstGeom>
          <a:noFill/>
        </p:spPr>
        <p:txBody>
          <a:bodyPr wrap="square" rtlCol="0">
            <a:spAutoFit/>
          </a:bodyPr>
          <a:lstStyle/>
          <a:p>
            <a:pPr>
              <a:buClr>
                <a:schemeClr val="accent1"/>
              </a:buClr>
            </a:pPr>
            <a:r>
              <a:rPr lang="en-US" sz="2300" dirty="0" smtClean="0">
                <a:solidFill>
                  <a:schemeClr val="tx2"/>
                </a:solidFill>
              </a:rPr>
              <a:t>Not enough time to cover all of them but we can hit the big ones..</a:t>
            </a:r>
          </a:p>
          <a:p>
            <a:pPr marL="457200" indent="-457200">
              <a:buClr>
                <a:schemeClr val="accent1"/>
              </a:buClr>
              <a:buFont typeface="+mj-lt"/>
              <a:buAutoNum type="arabicPeriod"/>
            </a:pPr>
            <a:endParaRPr lang="en-US" sz="2300" b="1" i="1" dirty="0" smtClean="0">
              <a:solidFill>
                <a:schemeClr val="tx2"/>
              </a:solidFill>
            </a:endParaRPr>
          </a:p>
          <a:p>
            <a:pPr marL="457200" indent="-457200">
              <a:buClr>
                <a:schemeClr val="accent1"/>
              </a:buClr>
              <a:buFont typeface="+mj-lt"/>
              <a:buAutoNum type="arabicPeriod"/>
            </a:pPr>
            <a:r>
              <a:rPr lang="en-US" sz="2300" b="1" i="1" dirty="0" smtClean="0">
                <a:solidFill>
                  <a:schemeClr val="tx2"/>
                </a:solidFill>
              </a:rPr>
              <a:t>Over The Side Handling Systems</a:t>
            </a:r>
          </a:p>
          <a:p>
            <a:pPr marL="457200" indent="-457200">
              <a:buClr>
                <a:schemeClr val="accent1"/>
              </a:buClr>
              <a:buFont typeface="+mj-lt"/>
              <a:buAutoNum type="arabicPeriod"/>
            </a:pPr>
            <a:endParaRPr lang="en-US" sz="2300" b="1" i="1" dirty="0" smtClean="0">
              <a:solidFill>
                <a:schemeClr val="tx2"/>
              </a:solidFill>
            </a:endParaRPr>
          </a:p>
          <a:p>
            <a:pPr marL="457200" indent="-457200">
              <a:buClr>
                <a:schemeClr val="accent1"/>
              </a:buClr>
              <a:buFont typeface="+mj-lt"/>
              <a:buAutoNum type="arabicPeriod"/>
            </a:pPr>
            <a:r>
              <a:rPr lang="en-US" sz="2300" b="1" i="1" dirty="0" smtClean="0">
                <a:solidFill>
                  <a:schemeClr val="tx2"/>
                </a:solidFill>
              </a:rPr>
              <a:t>Hydroacoustic Systems</a:t>
            </a:r>
          </a:p>
          <a:p>
            <a:pPr marL="457200" indent="-457200">
              <a:buClr>
                <a:schemeClr val="accent1"/>
              </a:buClr>
              <a:buFont typeface="+mj-lt"/>
              <a:buAutoNum type="arabicPeriod"/>
            </a:pPr>
            <a:endParaRPr lang="en-US" sz="2300" b="1" i="1" dirty="0" smtClean="0">
              <a:solidFill>
                <a:schemeClr val="tx2"/>
              </a:solidFill>
            </a:endParaRPr>
          </a:p>
          <a:p>
            <a:pPr marL="457200" indent="-457200">
              <a:buClr>
                <a:schemeClr val="accent1"/>
              </a:buClr>
              <a:buFont typeface="+mj-lt"/>
              <a:buAutoNum type="arabicPeriod"/>
            </a:pPr>
            <a:r>
              <a:rPr lang="en-US" sz="2300" b="1" i="1" dirty="0" smtClean="0">
                <a:solidFill>
                  <a:schemeClr val="tx2"/>
                </a:solidFill>
              </a:rPr>
              <a:t>Systems for Remote Participation</a:t>
            </a:r>
          </a:p>
          <a:p>
            <a:pPr marL="914400" lvl="1" indent="-457200">
              <a:buClr>
                <a:schemeClr val="accent1"/>
              </a:buClr>
              <a:buFont typeface="+mj-lt"/>
              <a:buAutoNum type="arabicPeriod"/>
            </a:pPr>
            <a:r>
              <a:rPr lang="en-US" sz="2300" b="1" i="1" dirty="0" smtClean="0">
                <a:solidFill>
                  <a:schemeClr val="tx2"/>
                </a:solidFill>
              </a:rPr>
              <a:t>Telepresence</a:t>
            </a:r>
          </a:p>
          <a:p>
            <a:pPr marL="914400" lvl="1" indent="-457200">
              <a:buClr>
                <a:schemeClr val="accent1"/>
              </a:buClr>
              <a:buFont typeface="+mj-lt"/>
              <a:buAutoNum type="arabicPeriod"/>
            </a:pPr>
            <a:r>
              <a:rPr lang="en-US" sz="2300" b="1" i="1" dirty="0" smtClean="0">
                <a:solidFill>
                  <a:schemeClr val="tx2"/>
                </a:solidFill>
              </a:rPr>
              <a:t>Datapresence</a:t>
            </a:r>
          </a:p>
        </p:txBody>
      </p:sp>
    </p:spTree>
    <p:extLst>
      <p:ext uri="{BB962C8B-B14F-4D97-AF65-F5344CB8AC3E}">
        <p14:creationId xmlns:p14="http://schemas.microsoft.com/office/powerpoint/2010/main" val="1388459637"/>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85800" y="304800"/>
            <a:ext cx="7772400" cy="1524000"/>
          </a:xfrm>
        </p:spPr>
        <p:txBody>
          <a:bodyPr>
            <a:noAutofit/>
          </a:bodyPr>
          <a:lstStyle/>
          <a:p>
            <a:r>
              <a:rPr lang="en-US" sz="2800" dirty="0" smtClean="0"/>
              <a:t>Enabling Technologies: </a:t>
            </a:r>
            <a:br>
              <a:rPr lang="en-US" sz="2800" dirty="0" smtClean="0"/>
            </a:br>
            <a:r>
              <a:rPr lang="en-US" sz="2800" dirty="0" smtClean="0"/>
              <a:t>Active </a:t>
            </a:r>
            <a:r>
              <a:rPr lang="en-US" sz="2800" dirty="0"/>
              <a:t>Heave Compensation and Constant Tension Winches</a:t>
            </a:r>
          </a:p>
        </p:txBody>
      </p:sp>
      <p:sp>
        <p:nvSpPr>
          <p:cNvPr id="4" name="TextBox 3"/>
          <p:cNvSpPr txBox="1"/>
          <p:nvPr/>
        </p:nvSpPr>
        <p:spPr>
          <a:xfrm>
            <a:off x="152399" y="2438400"/>
            <a:ext cx="3809999" cy="3985706"/>
          </a:xfrm>
          <a:prstGeom prst="rect">
            <a:avLst/>
          </a:prstGeom>
          <a:noFill/>
        </p:spPr>
        <p:txBody>
          <a:bodyPr wrap="square" rtlCol="0">
            <a:spAutoFit/>
          </a:bodyPr>
          <a:lstStyle/>
          <a:p>
            <a:pPr marL="285750" indent="-285750">
              <a:buClr>
                <a:schemeClr val="accent1"/>
              </a:buClr>
              <a:buFont typeface="Wingdings" panose="05000000000000000000" pitchFamily="2" charset="2"/>
              <a:buChar char="q"/>
            </a:pPr>
            <a:r>
              <a:rPr lang="en-US" sz="2300" dirty="0" smtClean="0">
                <a:solidFill>
                  <a:schemeClr val="tx2"/>
                </a:solidFill>
              </a:rPr>
              <a:t>Reduce Heave-Induced cable snap to Sea State 5 (rough, 8-13ft seas)</a:t>
            </a:r>
          </a:p>
          <a:p>
            <a:pPr marL="285750" indent="-285750">
              <a:buClr>
                <a:schemeClr val="accent1"/>
              </a:buClr>
              <a:buFont typeface="Wingdings" panose="05000000000000000000" pitchFamily="2" charset="2"/>
              <a:buChar char="q"/>
            </a:pPr>
            <a:r>
              <a:rPr lang="en-US" sz="2300" dirty="0" smtClean="0">
                <a:solidFill>
                  <a:schemeClr val="tx2"/>
                </a:solidFill>
              </a:rPr>
              <a:t>Assist in the deployment and recovery of equipment (e.g. cores, nodes, ROVs) from the seafloor smoothly with wires over the stern or side A-frames</a:t>
            </a:r>
          </a:p>
          <a:p>
            <a:pPr marL="285750" indent="-285750">
              <a:buClr>
                <a:schemeClr val="accent1"/>
              </a:buClr>
              <a:buFont typeface="Wingdings" panose="05000000000000000000" pitchFamily="2" charset="2"/>
              <a:buChar char="q"/>
            </a:pPr>
            <a:r>
              <a:rPr lang="en-US" sz="2300" b="1" i="1" dirty="0" smtClean="0">
                <a:solidFill>
                  <a:schemeClr val="tx2"/>
                </a:solidFill>
              </a:rPr>
              <a:t>Hands Free</a:t>
            </a:r>
          </a:p>
        </p:txBody>
      </p:sp>
      <p:pic>
        <p:nvPicPr>
          <p:cNvPr id="6" name="S5deYQ_uOCQ"/>
          <p:cNvPicPr>
            <a:picLocks noRot="1" noChangeAspect="1"/>
          </p:cNvPicPr>
          <p:nvPr>
            <a:quickTimeFile r:link="rId1"/>
          </p:nvPr>
        </p:nvPicPr>
        <p:blipFill>
          <a:blip r:embed="rId4"/>
          <a:stretch>
            <a:fillRect/>
          </a:stretch>
        </p:blipFill>
        <p:spPr>
          <a:xfrm>
            <a:off x="3962399" y="2971800"/>
            <a:ext cx="5012267" cy="2819400"/>
          </a:xfrm>
          <a:prstGeom prst="rect">
            <a:avLst/>
          </a:prstGeom>
        </p:spPr>
      </p:pic>
    </p:spTree>
    <p:extLst>
      <p:ext uri="{BB962C8B-B14F-4D97-AF65-F5344CB8AC3E}">
        <p14:creationId xmlns:p14="http://schemas.microsoft.com/office/powerpoint/2010/main" val="3904806646"/>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half" idx="4294967295"/>
          </p:nvPr>
        </p:nvSpPr>
        <p:spPr>
          <a:xfrm>
            <a:off x="228600" y="1600200"/>
            <a:ext cx="4343400" cy="2895600"/>
          </a:xfrm>
        </p:spPr>
        <p:txBody>
          <a:bodyPr>
            <a:normAutofit/>
          </a:bodyPr>
          <a:lstStyle/>
          <a:p>
            <a:r>
              <a:rPr lang="en-US" sz="2800" dirty="0">
                <a:solidFill>
                  <a:schemeClr val="tx2"/>
                </a:solidFill>
              </a:rPr>
              <a:t>Starboard side </a:t>
            </a:r>
            <a:r>
              <a:rPr lang="en-US" sz="2800" dirty="0" smtClean="0">
                <a:solidFill>
                  <a:schemeClr val="tx2"/>
                </a:solidFill>
              </a:rPr>
              <a:t>CTD launch and </a:t>
            </a:r>
            <a:r>
              <a:rPr lang="en-US" sz="2800" dirty="0">
                <a:solidFill>
                  <a:schemeClr val="tx2"/>
                </a:solidFill>
              </a:rPr>
              <a:t>recovery system (LARS)</a:t>
            </a:r>
          </a:p>
          <a:p>
            <a:r>
              <a:rPr lang="en-US" sz="2800" dirty="0">
                <a:solidFill>
                  <a:schemeClr val="tx2"/>
                </a:solidFill>
              </a:rPr>
              <a:t>CTD Docking head</a:t>
            </a:r>
          </a:p>
          <a:p>
            <a:r>
              <a:rPr lang="en-US" sz="2800" b="1" i="1" dirty="0">
                <a:solidFill>
                  <a:schemeClr val="tx2"/>
                </a:solidFill>
              </a:rPr>
              <a:t>Hands free</a:t>
            </a:r>
          </a:p>
          <a:p>
            <a:endParaRPr lang="en-US" sz="2400" dirty="0">
              <a:solidFill>
                <a:schemeClr val="tx2"/>
              </a:solidFill>
            </a:endParaRPr>
          </a:p>
        </p:txBody>
      </p:sp>
      <p:pic>
        <p:nvPicPr>
          <p:cNvPr id="7" name="Content Placeholder 8"/>
          <p:cNvPicPr>
            <a:picLocks noGrp="1" noChangeAspect="1"/>
          </p:cNvPicPr>
          <p:nvPr>
            <p:ph sz="half" idx="4294967295"/>
          </p:nvPr>
        </p:nvPicPr>
        <p:blipFill rotWithShape="1">
          <a:blip r:embed="rId3"/>
          <a:srcRect l="1910" t="1918" r="2179" b="-197"/>
          <a:stretch/>
        </p:blipFill>
        <p:spPr>
          <a:xfrm>
            <a:off x="4800600" y="609600"/>
            <a:ext cx="3892319" cy="5321145"/>
          </a:xfrm>
          <a:ln>
            <a:solidFill>
              <a:schemeClr val="tx2"/>
            </a:solidFill>
          </a:ln>
        </p:spPr>
      </p:pic>
      <p:sp>
        <p:nvSpPr>
          <p:cNvPr id="4" name="Title 3"/>
          <p:cNvSpPr>
            <a:spLocks noGrp="1"/>
          </p:cNvSpPr>
          <p:nvPr>
            <p:ph type="title" idx="4294967295"/>
          </p:nvPr>
        </p:nvSpPr>
        <p:spPr>
          <a:xfrm>
            <a:off x="152400" y="152400"/>
            <a:ext cx="4572000" cy="1219200"/>
          </a:xfrm>
          <a:solidFill>
            <a:schemeClr val="accent1"/>
          </a:solidFill>
          <a:ln>
            <a:solidFill>
              <a:schemeClr val="tx2"/>
            </a:solidFill>
          </a:ln>
        </p:spPr>
        <p:txBody>
          <a:bodyPr>
            <a:noAutofit/>
          </a:bodyPr>
          <a:lstStyle/>
          <a:p>
            <a:r>
              <a:rPr lang="en-US" sz="3200" dirty="0" smtClean="0">
                <a:solidFill>
                  <a:schemeClr val="bg1"/>
                </a:solidFill>
              </a:rPr>
              <a:t>Enabling Technologies: Over the Side Handling</a:t>
            </a:r>
            <a:endParaRPr lang="en-US" sz="3200" dirty="0">
              <a:solidFill>
                <a:schemeClr val="bg1"/>
              </a:solidFill>
            </a:endParaRPr>
          </a:p>
        </p:txBody>
      </p:sp>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5800" y="4267199"/>
            <a:ext cx="3657600" cy="2057401"/>
          </a:xfrm>
          <a:prstGeom prst="rect">
            <a:avLst/>
          </a:prstGeom>
          <a:ln>
            <a:solidFill>
              <a:schemeClr val="tx2"/>
            </a:solidFill>
          </a:ln>
        </p:spPr>
      </p:pic>
    </p:spTree>
    <p:extLst>
      <p:ext uri="{BB962C8B-B14F-4D97-AF65-F5344CB8AC3E}">
        <p14:creationId xmlns:p14="http://schemas.microsoft.com/office/powerpoint/2010/main" val="2023861911"/>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52400" y="76200"/>
            <a:ext cx="8842248" cy="914400"/>
          </a:xfrm>
          <a:solidFill>
            <a:schemeClr val="accent1"/>
          </a:solidFill>
          <a:ln>
            <a:solidFill>
              <a:schemeClr val="accent1"/>
            </a:solidFill>
          </a:ln>
        </p:spPr>
        <p:txBody>
          <a:bodyPr anchor="ctr">
            <a:normAutofit fontScale="90000"/>
          </a:bodyPr>
          <a:lstStyle/>
          <a:p>
            <a:r>
              <a:rPr lang="en-US" dirty="0" smtClean="0">
                <a:solidFill>
                  <a:schemeClr val="bg1"/>
                </a:solidFill>
              </a:rPr>
              <a:t>Enabling Technologies: Articulating Stern A-Frame</a:t>
            </a:r>
            <a:endParaRPr lang="en-US" dirty="0">
              <a:solidFill>
                <a:schemeClr val="bg1"/>
              </a:solidFill>
            </a:endParaRPr>
          </a:p>
        </p:txBody>
      </p:sp>
      <p:pic>
        <p:nvPicPr>
          <p:cNvPr id="7" name="Content Placeholder 5" descr="aframe_cut.jpg"/>
          <p:cNvPicPr>
            <a:picLocks noGrp="1" noChangeAspect="1"/>
          </p:cNvPicPr>
          <p:nvPr>
            <p:ph sz="quarter" idx="1"/>
          </p:nvPr>
        </p:nvPicPr>
        <p:blipFill rotWithShape="1">
          <a:blip r:embed="rId3"/>
          <a:srcRect l="-287" r="178"/>
          <a:stretch/>
        </p:blipFill>
        <p:spPr>
          <a:xfrm>
            <a:off x="609600" y="1600200"/>
            <a:ext cx="8001000" cy="4662726"/>
          </a:xfrm>
        </p:spPr>
      </p:pic>
      <p:sp>
        <p:nvSpPr>
          <p:cNvPr id="8" name="Rectangle 7"/>
          <p:cNvSpPr/>
          <p:nvPr/>
        </p:nvSpPr>
        <p:spPr>
          <a:xfrm>
            <a:off x="152400" y="6400800"/>
            <a:ext cx="8839200" cy="369332"/>
          </a:xfrm>
          <a:prstGeom prst="rect">
            <a:avLst/>
          </a:prstGeom>
        </p:spPr>
        <p:txBody>
          <a:bodyPr wrap="square">
            <a:spAutoFit/>
          </a:bodyPr>
          <a:lstStyle/>
          <a:p>
            <a:pPr lvl="1" algn="ctr"/>
            <a:r>
              <a:rPr lang="en-US" dirty="0"/>
              <a:t>Clear height – 25 </a:t>
            </a:r>
            <a:r>
              <a:rPr lang="en-US" dirty="0" smtClean="0"/>
              <a:t>feet                       Clear </a:t>
            </a:r>
            <a:r>
              <a:rPr lang="en-US" dirty="0"/>
              <a:t>width – 20 feet</a:t>
            </a:r>
          </a:p>
        </p:txBody>
      </p:sp>
    </p:spTree>
    <p:extLst>
      <p:ext uri="{BB962C8B-B14F-4D97-AF65-F5344CB8AC3E}">
        <p14:creationId xmlns:p14="http://schemas.microsoft.com/office/powerpoint/2010/main" val="3939841240"/>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52400" y="152400"/>
            <a:ext cx="8829040" cy="685800"/>
          </a:xfrm>
          <a:solidFill>
            <a:schemeClr val="accent1"/>
          </a:solidFill>
          <a:ln>
            <a:solidFill>
              <a:schemeClr val="accent1"/>
            </a:solidFill>
          </a:ln>
        </p:spPr>
        <p:txBody>
          <a:bodyPr anchor="ctr">
            <a:normAutofit/>
          </a:bodyPr>
          <a:lstStyle/>
          <a:p>
            <a:r>
              <a:rPr lang="en-US" dirty="0" smtClean="0">
                <a:solidFill>
                  <a:schemeClr val="bg1"/>
                </a:solidFill>
              </a:rPr>
              <a:t>Enabling Technologies: Acoustics</a:t>
            </a:r>
            <a:endParaRPr lang="en-US" dirty="0">
              <a:solidFill>
                <a:schemeClr val="bg1"/>
              </a:solidFill>
            </a:endParaRPr>
          </a:p>
        </p:txBody>
      </p:sp>
      <p:sp>
        <p:nvSpPr>
          <p:cNvPr id="22" name="Rectangle 21"/>
          <p:cNvSpPr/>
          <p:nvPr/>
        </p:nvSpPr>
        <p:spPr>
          <a:xfrm>
            <a:off x="8915400" y="852545"/>
            <a:ext cx="152400" cy="71386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p:cNvSpPr/>
          <p:nvPr/>
        </p:nvSpPr>
        <p:spPr>
          <a:xfrm>
            <a:off x="8891587" y="5486401"/>
            <a:ext cx="152400" cy="89535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descr="map_Page_25.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92336" y="838200"/>
            <a:ext cx="4651664" cy="6019800"/>
          </a:xfrm>
          <a:prstGeom prst="rect">
            <a:avLst/>
          </a:prstGeom>
        </p:spPr>
      </p:pic>
      <p:pic>
        <p:nvPicPr>
          <p:cNvPr id="5" name="Picture 4" descr="topas.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4061759"/>
            <a:ext cx="4563465" cy="2796241"/>
          </a:xfrm>
          <a:prstGeom prst="rect">
            <a:avLst/>
          </a:prstGeom>
        </p:spPr>
      </p:pic>
      <p:pic>
        <p:nvPicPr>
          <p:cNvPr id="6" name="Picture 5" descr="IMG_20171015_180528.jp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6200" y="952500"/>
            <a:ext cx="4419600" cy="3314700"/>
          </a:xfrm>
          <a:prstGeom prst="rect">
            <a:avLst/>
          </a:prstGeom>
        </p:spPr>
      </p:pic>
    </p:spTree>
    <p:extLst>
      <p:ext uri="{BB962C8B-B14F-4D97-AF65-F5344CB8AC3E}">
        <p14:creationId xmlns:p14="http://schemas.microsoft.com/office/powerpoint/2010/main" val="767173270"/>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52400" y="152400"/>
            <a:ext cx="8829040" cy="685800"/>
          </a:xfrm>
          <a:solidFill>
            <a:schemeClr val="accent1"/>
          </a:solidFill>
          <a:ln>
            <a:solidFill>
              <a:schemeClr val="accent1"/>
            </a:solidFill>
          </a:ln>
        </p:spPr>
        <p:txBody>
          <a:bodyPr anchor="ctr">
            <a:normAutofit fontScale="90000"/>
          </a:bodyPr>
          <a:lstStyle/>
          <a:p>
            <a:r>
              <a:rPr lang="en-US" dirty="0" smtClean="0">
                <a:solidFill>
                  <a:schemeClr val="bg1"/>
                </a:solidFill>
              </a:rPr>
              <a:t>Enabling Technologies: Retractable Centerboard</a:t>
            </a:r>
            <a:endParaRPr lang="en-US" dirty="0">
              <a:solidFill>
                <a:schemeClr val="bg1"/>
              </a:solidFill>
            </a:endParaRPr>
          </a:p>
        </p:txBody>
      </p:sp>
      <p:sp>
        <p:nvSpPr>
          <p:cNvPr id="7" name="Rectangle 6"/>
          <p:cNvSpPr/>
          <p:nvPr/>
        </p:nvSpPr>
        <p:spPr>
          <a:xfrm>
            <a:off x="304800" y="5562600"/>
            <a:ext cx="8610600" cy="707886"/>
          </a:xfrm>
          <a:prstGeom prst="rect">
            <a:avLst/>
          </a:prstGeom>
        </p:spPr>
        <p:txBody>
          <a:bodyPr wrap="square">
            <a:spAutoFit/>
          </a:bodyPr>
          <a:lstStyle/>
          <a:p>
            <a:pPr algn="ctr"/>
            <a:r>
              <a:rPr lang="en-US" sz="2000" dirty="0">
                <a:solidFill>
                  <a:schemeClr val="accent1"/>
                </a:solidFill>
              </a:rPr>
              <a:t>Removable transducer mounting area to allow alternative configurations for fisheries sonars, </a:t>
            </a:r>
            <a:r>
              <a:rPr lang="en-US" sz="2000" dirty="0" smtClean="0">
                <a:solidFill>
                  <a:schemeClr val="accent1"/>
                </a:solidFill>
              </a:rPr>
              <a:t>ADCP, </a:t>
            </a:r>
            <a:r>
              <a:rPr lang="en-US" sz="2000" dirty="0">
                <a:solidFill>
                  <a:schemeClr val="accent1"/>
                </a:solidFill>
              </a:rPr>
              <a:t>etc.</a:t>
            </a:r>
          </a:p>
        </p:txBody>
      </p:sp>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l="11250" t="13647" r="8977" b="31384"/>
          <a:stretch/>
        </p:blipFill>
        <p:spPr>
          <a:xfrm>
            <a:off x="189823" y="1494009"/>
            <a:ext cx="8954177" cy="3992391"/>
          </a:xfrm>
          <a:prstGeom prst="rect">
            <a:avLst/>
          </a:prstGeom>
          <a:ln>
            <a:solidFill>
              <a:schemeClr val="bg1"/>
            </a:solidFill>
          </a:ln>
        </p:spPr>
      </p:pic>
      <p:grpSp>
        <p:nvGrpSpPr>
          <p:cNvPr id="21" name="Group 20"/>
          <p:cNvGrpSpPr/>
          <p:nvPr/>
        </p:nvGrpSpPr>
        <p:grpSpPr>
          <a:xfrm>
            <a:off x="272515" y="961946"/>
            <a:ext cx="4147085" cy="1400254"/>
            <a:chOff x="119148" y="1204077"/>
            <a:chExt cx="7345419" cy="2529723"/>
          </a:xfrm>
        </p:grpSpPr>
        <p:pic>
          <p:nvPicPr>
            <p:cNvPr id="8" name="Picture 7"/>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119148" y="1204077"/>
              <a:ext cx="7345419" cy="2529723"/>
            </a:xfrm>
            <a:prstGeom prst="rect">
              <a:avLst/>
            </a:prstGeom>
          </p:spPr>
        </p:pic>
        <p:grpSp>
          <p:nvGrpSpPr>
            <p:cNvPr id="10" name="Group 9"/>
            <p:cNvGrpSpPr/>
            <p:nvPr/>
          </p:nvGrpSpPr>
          <p:grpSpPr>
            <a:xfrm>
              <a:off x="5410201" y="1436194"/>
              <a:ext cx="1458232" cy="1458232"/>
              <a:chOff x="7440639" y="2313416"/>
              <a:chExt cx="1169929" cy="1169929"/>
            </a:xfrm>
          </p:grpSpPr>
          <p:sp>
            <p:nvSpPr>
              <p:cNvPr id="11" name="Oval 10"/>
              <p:cNvSpPr/>
              <p:nvPr/>
            </p:nvSpPr>
            <p:spPr>
              <a:xfrm>
                <a:off x="7440639" y="2313416"/>
                <a:ext cx="1169929" cy="1169929"/>
              </a:xfrm>
              <a:prstGeom prst="ellipse">
                <a:avLst/>
              </a:prstGeom>
              <a:solidFill>
                <a:schemeClr val="accent1">
                  <a:lumMod val="75000"/>
                  <a:alpha val="66667"/>
                </a:schemeClr>
              </a:solidFill>
              <a:ln w="38100" cmpd="thickThi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00" dirty="0">
                  <a:solidFill>
                    <a:schemeClr val="tx1"/>
                  </a:solidFill>
                  <a:latin typeface="Adobe Garamond Pro" pitchFamily="18" charset="0"/>
                </a:endParaRPr>
              </a:p>
            </p:txBody>
          </p:sp>
          <p:sp>
            <p:nvSpPr>
              <p:cNvPr id="12" name="Oval 11"/>
              <p:cNvSpPr/>
              <p:nvPr/>
            </p:nvSpPr>
            <p:spPr>
              <a:xfrm>
                <a:off x="8048920" y="3384501"/>
                <a:ext cx="31908" cy="31908"/>
              </a:xfrm>
              <a:prstGeom prst="ellipse">
                <a:avLst/>
              </a:prstGeom>
              <a:solidFill>
                <a:schemeClr val="tx1"/>
              </a:solidFill>
              <a:ln w="9525" cmpd="thickThi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Oval 12"/>
              <p:cNvSpPr/>
              <p:nvPr/>
            </p:nvSpPr>
            <p:spPr>
              <a:xfrm>
                <a:off x="7985105" y="2400942"/>
                <a:ext cx="31908" cy="31908"/>
              </a:xfrm>
              <a:prstGeom prst="ellipse">
                <a:avLst/>
              </a:prstGeom>
              <a:solidFill>
                <a:schemeClr val="tx1"/>
              </a:solidFill>
              <a:ln w="9525" cmpd="thickThi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Oval 13"/>
              <p:cNvSpPr/>
              <p:nvPr/>
            </p:nvSpPr>
            <p:spPr>
              <a:xfrm>
                <a:off x="8530662" y="2898640"/>
                <a:ext cx="31908" cy="31908"/>
              </a:xfrm>
              <a:prstGeom prst="ellipse">
                <a:avLst/>
              </a:prstGeom>
              <a:solidFill>
                <a:schemeClr val="tx1"/>
              </a:solidFill>
              <a:ln w="9525" cmpd="thickThi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Oval 14"/>
              <p:cNvSpPr/>
              <p:nvPr/>
            </p:nvSpPr>
            <p:spPr>
              <a:xfrm>
                <a:off x="8384559" y="3197632"/>
                <a:ext cx="31908" cy="31908"/>
              </a:xfrm>
              <a:prstGeom prst="ellipse">
                <a:avLst/>
              </a:prstGeom>
              <a:solidFill>
                <a:schemeClr val="tx1"/>
              </a:solidFill>
              <a:ln w="9525" cmpd="thickThi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Oval 15"/>
              <p:cNvSpPr/>
              <p:nvPr/>
            </p:nvSpPr>
            <p:spPr>
              <a:xfrm>
                <a:off x="7492597" y="2914592"/>
                <a:ext cx="31908" cy="31908"/>
              </a:xfrm>
              <a:prstGeom prst="ellipse">
                <a:avLst/>
              </a:prstGeom>
              <a:solidFill>
                <a:schemeClr val="tx1"/>
              </a:solidFill>
              <a:ln w="9525" cmpd="thickThi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Oval 16"/>
              <p:cNvSpPr/>
              <p:nvPr/>
            </p:nvSpPr>
            <p:spPr>
              <a:xfrm>
                <a:off x="8368408" y="2607144"/>
                <a:ext cx="31908" cy="31908"/>
              </a:xfrm>
              <a:prstGeom prst="ellipse">
                <a:avLst/>
              </a:prstGeom>
              <a:solidFill>
                <a:schemeClr val="tx1"/>
              </a:solidFill>
              <a:ln w="9525" cmpd="thickThi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Oval 17"/>
              <p:cNvSpPr/>
              <p:nvPr/>
            </p:nvSpPr>
            <p:spPr>
              <a:xfrm>
                <a:off x="7638003" y="3232846"/>
                <a:ext cx="30819" cy="30819"/>
              </a:xfrm>
              <a:prstGeom prst="ellipse">
                <a:avLst/>
              </a:prstGeom>
              <a:solidFill>
                <a:schemeClr val="tx1"/>
              </a:solidFill>
              <a:ln w="9525" cmpd="thickThi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Oval 18"/>
              <p:cNvSpPr/>
              <p:nvPr/>
            </p:nvSpPr>
            <p:spPr>
              <a:xfrm>
                <a:off x="7621505" y="2606122"/>
                <a:ext cx="31908" cy="31908"/>
              </a:xfrm>
              <a:prstGeom prst="ellipse">
                <a:avLst/>
              </a:prstGeom>
              <a:solidFill>
                <a:schemeClr val="tx1"/>
              </a:solidFill>
              <a:ln w="9525" cmpd="thickThi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TextBox 19"/>
              <p:cNvSpPr txBox="1"/>
              <p:nvPr/>
            </p:nvSpPr>
            <p:spPr>
              <a:xfrm>
                <a:off x="7522438" y="2793438"/>
                <a:ext cx="591854" cy="209888"/>
              </a:xfrm>
              <a:prstGeom prst="rect">
                <a:avLst/>
              </a:prstGeom>
              <a:noFill/>
            </p:spPr>
            <p:txBody>
              <a:bodyPr wrap="none" rtlCol="0" anchor="ctr">
                <a:spAutoFit/>
              </a:bodyPr>
              <a:lstStyle/>
              <a:p>
                <a:r>
                  <a:rPr lang="en-US" sz="1100" b="1" dirty="0" smtClean="0">
                    <a:latin typeface="Adobe Garamond Pro" pitchFamily="18" charset="0"/>
                  </a:rPr>
                  <a:t>EM 2040</a:t>
                </a:r>
                <a:endParaRPr lang="en-US" sz="1100" b="1" dirty="0">
                  <a:latin typeface="Adobe Garamond Pro" pitchFamily="18" charset="0"/>
                </a:endParaRPr>
              </a:p>
            </p:txBody>
          </p:sp>
        </p:grpSp>
      </p:grpSp>
      <p:sp>
        <p:nvSpPr>
          <p:cNvPr id="22" name="Rectangle 21"/>
          <p:cNvSpPr/>
          <p:nvPr/>
        </p:nvSpPr>
        <p:spPr>
          <a:xfrm>
            <a:off x="8915400" y="852545"/>
            <a:ext cx="152400" cy="71386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p:cNvSpPr/>
          <p:nvPr/>
        </p:nvSpPr>
        <p:spPr>
          <a:xfrm>
            <a:off x="8891587" y="5486401"/>
            <a:ext cx="152400" cy="89535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4" name="Picture 23" descr="Screen shot 2013-09-28 at 2.53.11 PM.png"/>
          <p:cNvPicPr>
            <a:picLocks noChangeAspect="1"/>
          </p:cNvPicPr>
          <p:nvPr/>
        </p:nvPicPr>
        <p:blipFill rotWithShape="1">
          <a:blip r:embed="rId5">
            <a:extLst>
              <a:ext uri="{28A0092B-C50C-407E-A947-70E740481C1C}">
                <a14:useLocalDpi xmlns:a14="http://schemas.microsoft.com/office/drawing/2010/main" val="0"/>
              </a:ext>
            </a:extLst>
          </a:blip>
          <a:srcRect t="9373" b="21857"/>
          <a:stretch/>
        </p:blipFill>
        <p:spPr>
          <a:xfrm>
            <a:off x="6324600" y="960437"/>
            <a:ext cx="2514600" cy="1758532"/>
          </a:xfrm>
          <a:prstGeom prst="rect">
            <a:avLst/>
          </a:prstGeom>
          <a:ln>
            <a:solidFill>
              <a:schemeClr val="tx2"/>
            </a:solidFill>
          </a:ln>
        </p:spPr>
      </p:pic>
    </p:spTree>
    <p:extLst>
      <p:ext uri="{BB962C8B-B14F-4D97-AF65-F5344CB8AC3E}">
        <p14:creationId xmlns:p14="http://schemas.microsoft.com/office/powerpoint/2010/main" val="3608180438"/>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685800" y="152400"/>
            <a:ext cx="7772400" cy="762000"/>
          </a:xfrm>
        </p:spPr>
        <p:txBody>
          <a:bodyPr>
            <a:normAutofit/>
          </a:bodyPr>
          <a:lstStyle/>
          <a:p>
            <a:r>
              <a:rPr lang="en-US" sz="2800" dirty="0" smtClean="0"/>
              <a:t>Enabling Technologies: Remote Participation</a:t>
            </a:r>
            <a:endParaRPr lang="en-US" sz="2800" dirty="0"/>
          </a:p>
        </p:txBody>
      </p:sp>
      <p:pic>
        <p:nvPicPr>
          <p:cNvPr id="2" name="Picture 1" descr="RCRV_datapresence_poster_for_RVOC.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941295"/>
            <a:ext cx="9144000" cy="5916706"/>
          </a:xfrm>
          <a:prstGeom prst="rect">
            <a:avLst/>
          </a:prstGeom>
        </p:spPr>
      </p:pic>
    </p:spTree>
    <p:extLst>
      <p:ext uri="{BB962C8B-B14F-4D97-AF65-F5344CB8AC3E}">
        <p14:creationId xmlns:p14="http://schemas.microsoft.com/office/powerpoint/2010/main" val="1362121334"/>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00374" y="5105400"/>
            <a:ext cx="5991225" cy="1219200"/>
          </a:xfrm>
        </p:spPr>
        <p:txBody>
          <a:bodyPr/>
          <a:lstStyle/>
          <a:p>
            <a:pPr algn="ctr"/>
            <a:r>
              <a:rPr lang="en-US" sz="2000" dirty="0" smtClean="0"/>
              <a:t>DATAPRESENCE : </a:t>
            </a:r>
            <a:br>
              <a:rPr lang="en-US" sz="2000" dirty="0" smtClean="0"/>
            </a:br>
            <a:r>
              <a:rPr lang="en-US" sz="1800" b="0" i="1" dirty="0" smtClean="0"/>
              <a:t>An interdisciplinary approach to ocean science research enhancing observational, experimental, and analytical capabilities</a:t>
            </a:r>
            <a:endParaRPr lang="en-US" sz="1800" b="0" i="1" dirty="0"/>
          </a:p>
        </p:txBody>
      </p:sp>
      <p:sp>
        <p:nvSpPr>
          <p:cNvPr id="4" name="Text Placeholder 3"/>
          <p:cNvSpPr>
            <a:spLocks noGrp="1"/>
          </p:cNvSpPr>
          <p:nvPr>
            <p:ph type="body" sz="half" idx="2"/>
          </p:nvPr>
        </p:nvSpPr>
        <p:spPr>
          <a:xfrm>
            <a:off x="152400" y="762000"/>
            <a:ext cx="2743200" cy="5943600"/>
          </a:xfrm>
        </p:spPr>
        <p:txBody>
          <a:bodyPr>
            <a:noAutofit/>
          </a:bodyPr>
          <a:lstStyle/>
          <a:p>
            <a:pPr marL="285750" indent="-285750">
              <a:buClr>
                <a:schemeClr val="tx2"/>
              </a:buClr>
              <a:buFont typeface="Wingdings" panose="05000000000000000000" pitchFamily="2" charset="2"/>
              <a:buChar char="v"/>
            </a:pPr>
            <a:r>
              <a:rPr lang="en-US" dirty="0" smtClean="0"/>
              <a:t>Providing a suite of instrumentation, tools, and services to facilitate virtual research at sea</a:t>
            </a:r>
          </a:p>
          <a:p>
            <a:pPr marL="285750" indent="-285750">
              <a:buClr>
                <a:schemeClr val="tx2"/>
              </a:buClr>
              <a:buFont typeface="Wingdings" panose="05000000000000000000" pitchFamily="2" charset="2"/>
              <a:buChar char="v"/>
            </a:pPr>
            <a:r>
              <a:rPr lang="en-US" dirty="0" smtClean="0"/>
              <a:t>Linking scientists everywhere to quality real time data</a:t>
            </a:r>
          </a:p>
          <a:p>
            <a:pPr marL="285750" indent="-285750">
              <a:buClr>
                <a:schemeClr val="tx2"/>
              </a:buClr>
              <a:buFont typeface="Wingdings" panose="05000000000000000000" pitchFamily="2" charset="2"/>
              <a:buChar char="v"/>
            </a:pPr>
            <a:r>
              <a:rPr lang="en-US" dirty="0" smtClean="0"/>
              <a:t>Promoting shore –based expertise in guiding and participating in sea-going operations</a:t>
            </a:r>
          </a:p>
          <a:p>
            <a:pPr marL="285750" indent="-285750">
              <a:buClr>
                <a:schemeClr val="tx2"/>
              </a:buClr>
              <a:buFont typeface="Wingdings" panose="05000000000000000000" pitchFamily="2" charset="2"/>
              <a:buChar char="v"/>
            </a:pPr>
            <a:r>
              <a:rPr lang="en-US" dirty="0" smtClean="0"/>
              <a:t>Enabling scientists onboard to readily participate in outreach activities, engaging local communities and the general public</a:t>
            </a:r>
          </a:p>
          <a:p>
            <a:pPr marL="285750" indent="-285750">
              <a:buClr>
                <a:schemeClr val="tx2"/>
              </a:buClr>
              <a:buFont typeface="Wingdings" panose="05000000000000000000" pitchFamily="2" charset="2"/>
              <a:buChar char="v"/>
            </a:pPr>
            <a:r>
              <a:rPr lang="en-US" dirty="0" smtClean="0"/>
              <a:t>Creating a visualization program that can be utilized by all</a:t>
            </a:r>
            <a:endParaRPr lang="en-US" dirty="0"/>
          </a:p>
        </p:txBody>
      </p:sp>
      <p:pic>
        <p:nvPicPr>
          <p:cNvPr id="10" name="Picture Placeholder 9"/>
          <p:cNvPicPr>
            <a:picLocks noGrp="1" noChangeAspect="1"/>
          </p:cNvPicPr>
          <p:nvPr>
            <p:ph type="pic" idx="1"/>
          </p:nvPr>
        </p:nvPicPr>
        <p:blipFill>
          <a:blip r:embed="rId3" cstate="print">
            <a:extLst>
              <a:ext uri="{28A0092B-C50C-407E-A947-70E740481C1C}">
                <a14:useLocalDpi xmlns:a14="http://schemas.microsoft.com/office/drawing/2010/main" val="0"/>
              </a:ext>
            </a:extLst>
          </a:blip>
          <a:srcRect t="1519" b="1519"/>
          <a:stretch>
            <a:fillRect/>
          </a:stretch>
        </p:blipFill>
        <p:spPr>
          <a:xfrm>
            <a:off x="3048000" y="685800"/>
            <a:ext cx="5867400" cy="4267200"/>
          </a:xfrm>
          <a:ln w="19050">
            <a:solidFill>
              <a:schemeClr val="tx2"/>
            </a:solidFill>
          </a:ln>
        </p:spPr>
      </p:pic>
    </p:spTree>
    <p:extLst>
      <p:ext uri="{BB962C8B-B14F-4D97-AF65-F5344CB8AC3E}">
        <p14:creationId xmlns:p14="http://schemas.microsoft.com/office/powerpoint/2010/main" val="2848332656"/>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19400" y="4648200"/>
            <a:ext cx="6172200" cy="1828800"/>
          </a:xfrm>
        </p:spPr>
        <p:txBody>
          <a:bodyPr/>
          <a:lstStyle/>
          <a:p>
            <a:pPr algn="ctr">
              <a:spcBef>
                <a:spcPts val="600"/>
              </a:spcBef>
              <a:spcAft>
                <a:spcPts val="600"/>
              </a:spcAft>
            </a:pPr>
            <a:r>
              <a:rPr lang="en-US" b="0" dirty="0"/>
              <a:t>New Concept: A Continuous &amp; Thorough Sampling </a:t>
            </a:r>
            <a:r>
              <a:rPr lang="en-US" b="0" dirty="0" smtClean="0"/>
              <a:t>Platform</a:t>
            </a:r>
            <a:br>
              <a:rPr lang="en-US" b="0" dirty="0" smtClean="0"/>
            </a:br>
            <a:r>
              <a:rPr lang="en-US" sz="1600" b="0" i="1" dirty="0" smtClean="0"/>
              <a:t>Other </a:t>
            </a:r>
            <a:r>
              <a:rPr lang="en-US" sz="1600" b="0" i="1" dirty="0"/>
              <a:t>Research Vessels provide only ancillary data such as Temperature and Salinity, few include transmittance and chlorophyll but rarely is this data provided in real time or </a:t>
            </a:r>
            <a:r>
              <a:rPr lang="en-US" sz="1600" b="0" i="1" dirty="0" smtClean="0"/>
              <a:t>QC’ed</a:t>
            </a:r>
            <a:endParaRPr lang="en-US" dirty="0"/>
          </a:p>
        </p:txBody>
      </p:sp>
      <p:grpSp>
        <p:nvGrpSpPr>
          <p:cNvPr id="5" name="Group 4"/>
          <p:cNvGrpSpPr/>
          <p:nvPr/>
        </p:nvGrpSpPr>
        <p:grpSpPr>
          <a:xfrm>
            <a:off x="3276600" y="1143000"/>
            <a:ext cx="5279211" cy="3399614"/>
            <a:chOff x="121065" y="1143000"/>
            <a:chExt cx="5279211" cy="3399614"/>
          </a:xfrm>
        </p:grpSpPr>
        <p:pic>
          <p:nvPicPr>
            <p:cNvPr id="6" name="Picture 5"/>
            <p:cNvPicPr>
              <a:picLocks noChangeAspect="1"/>
            </p:cNvPicPr>
            <p:nvPr/>
          </p:nvPicPr>
          <p:blipFill rotWithShape="1">
            <a:blip r:embed="rId2" cstate="print">
              <a:extLst>
                <a:ext uri="{28A0092B-C50C-407E-A947-70E740481C1C}">
                  <a14:useLocalDpi xmlns:a14="http://schemas.microsoft.com/office/drawing/2010/main" val="0"/>
                </a:ext>
              </a:extLst>
            </a:blip>
            <a:srcRect l="21146" t="30566" r="14031" b="16352"/>
            <a:stretch/>
          </p:blipFill>
          <p:spPr>
            <a:xfrm>
              <a:off x="121065" y="1371600"/>
              <a:ext cx="5010502" cy="3171014"/>
            </a:xfrm>
            <a:prstGeom prst="rect">
              <a:avLst/>
            </a:prstGeom>
          </p:spPr>
        </p:pic>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l="33084" t="34088" r="39501" b="36352"/>
            <a:stretch/>
          </p:blipFill>
          <p:spPr>
            <a:xfrm>
              <a:off x="3591324" y="1143000"/>
              <a:ext cx="1808952" cy="1507460"/>
            </a:xfrm>
            <a:prstGeom prst="rect">
              <a:avLst/>
            </a:prstGeom>
          </p:spPr>
        </p:pic>
      </p:grpSp>
      <p:sp>
        <p:nvSpPr>
          <p:cNvPr id="8" name="Subtitle 2"/>
          <p:cNvSpPr>
            <a:spLocks noGrp="1"/>
          </p:cNvSpPr>
          <p:nvPr>
            <p:ph type="body" sz="half" idx="2"/>
          </p:nvPr>
        </p:nvSpPr>
        <p:spPr>
          <a:xfrm>
            <a:off x="152400" y="1371600"/>
            <a:ext cx="2667000" cy="4876800"/>
          </a:xfrm>
        </p:spPr>
        <p:txBody>
          <a:bodyPr>
            <a:noAutofit/>
          </a:bodyPr>
          <a:lstStyle/>
          <a:p>
            <a:pPr marL="457200" indent="-457200" algn="l">
              <a:spcAft>
                <a:spcPts val="0"/>
              </a:spcAft>
              <a:buClrTx/>
              <a:buSzPct val="100000"/>
              <a:buFont typeface="Wingdings" panose="05000000000000000000" pitchFamily="2" charset="2"/>
              <a:buChar char="v"/>
            </a:pPr>
            <a:r>
              <a:rPr lang="en-US" dirty="0" smtClean="0"/>
              <a:t>Surface Salinity</a:t>
            </a:r>
          </a:p>
          <a:p>
            <a:pPr marL="457200" indent="-457200" algn="l">
              <a:spcAft>
                <a:spcPts val="0"/>
              </a:spcAft>
              <a:buClrTx/>
              <a:buSzPct val="100000"/>
              <a:buFont typeface="Wingdings" panose="05000000000000000000" pitchFamily="2" charset="2"/>
              <a:buChar char="v"/>
            </a:pPr>
            <a:r>
              <a:rPr lang="en-US" dirty="0" smtClean="0"/>
              <a:t>Surface Temperature</a:t>
            </a:r>
          </a:p>
          <a:p>
            <a:pPr marL="457200" indent="-457200" algn="l">
              <a:spcAft>
                <a:spcPts val="0"/>
              </a:spcAft>
              <a:buClrTx/>
              <a:buSzPct val="100000"/>
              <a:buFont typeface="Wingdings" panose="05000000000000000000" pitchFamily="2" charset="2"/>
              <a:buChar char="v"/>
            </a:pPr>
            <a:r>
              <a:rPr lang="en-US" dirty="0" smtClean="0"/>
              <a:t>Light Transmission</a:t>
            </a:r>
          </a:p>
          <a:p>
            <a:pPr marL="457200" indent="-457200" algn="l">
              <a:spcAft>
                <a:spcPts val="0"/>
              </a:spcAft>
              <a:buClrTx/>
              <a:buSzPct val="100000"/>
              <a:buFont typeface="Wingdings" panose="05000000000000000000" pitchFamily="2" charset="2"/>
              <a:buChar char="v"/>
            </a:pPr>
            <a:r>
              <a:rPr lang="en-US" dirty="0" smtClean="0">
                <a:solidFill>
                  <a:schemeClr val="tx1"/>
                </a:solidFill>
              </a:rPr>
              <a:t>Dissolved Oxygen</a:t>
            </a:r>
          </a:p>
          <a:p>
            <a:pPr marL="457200" indent="-457200" algn="l">
              <a:spcAft>
                <a:spcPts val="0"/>
              </a:spcAft>
              <a:buClrTx/>
              <a:buSzPct val="100000"/>
              <a:buFont typeface="Wingdings" panose="05000000000000000000" pitchFamily="2" charset="2"/>
              <a:buChar char="v"/>
            </a:pPr>
            <a:r>
              <a:rPr lang="en-US" dirty="0" smtClean="0">
                <a:solidFill>
                  <a:schemeClr val="tx1"/>
                </a:solidFill>
              </a:rPr>
              <a:t>pH/ Oxidation Reduction Potential</a:t>
            </a:r>
          </a:p>
          <a:p>
            <a:pPr marL="457200" indent="-457200" algn="l">
              <a:spcAft>
                <a:spcPts val="0"/>
              </a:spcAft>
              <a:buClrTx/>
              <a:buSzPct val="100000"/>
              <a:buFont typeface="Wingdings" panose="05000000000000000000" pitchFamily="2" charset="2"/>
              <a:buChar char="v"/>
            </a:pPr>
            <a:r>
              <a:rPr lang="en-US" dirty="0" smtClean="0"/>
              <a:t>Chlorophyll</a:t>
            </a:r>
          </a:p>
          <a:p>
            <a:pPr marL="457200" indent="-457200" algn="l">
              <a:spcAft>
                <a:spcPts val="0"/>
              </a:spcAft>
              <a:buClrTx/>
              <a:buSzPct val="100000"/>
              <a:buFont typeface="Wingdings" panose="05000000000000000000" pitchFamily="2" charset="2"/>
              <a:buChar char="v"/>
            </a:pPr>
            <a:r>
              <a:rPr lang="en-US" dirty="0" smtClean="0">
                <a:solidFill>
                  <a:schemeClr val="tx1"/>
                </a:solidFill>
              </a:rPr>
              <a:t>Phycoerythrin or Rhodamine</a:t>
            </a:r>
          </a:p>
          <a:p>
            <a:pPr marL="457200" indent="-457200" algn="l">
              <a:spcAft>
                <a:spcPts val="0"/>
              </a:spcAft>
              <a:buClrTx/>
              <a:buSzPct val="100000"/>
              <a:buFont typeface="Wingdings" panose="05000000000000000000" pitchFamily="2" charset="2"/>
              <a:buChar char="v"/>
            </a:pPr>
            <a:r>
              <a:rPr lang="en-US" dirty="0" smtClean="0">
                <a:solidFill>
                  <a:schemeClr val="tx1"/>
                </a:solidFill>
              </a:rPr>
              <a:t>Phycocyanin</a:t>
            </a:r>
          </a:p>
          <a:p>
            <a:pPr marL="457200" indent="-457200" algn="l">
              <a:spcAft>
                <a:spcPts val="0"/>
              </a:spcAft>
              <a:buClrTx/>
              <a:buSzPct val="100000"/>
              <a:buFont typeface="Wingdings" panose="05000000000000000000" pitchFamily="2" charset="2"/>
              <a:buChar char="v"/>
            </a:pPr>
            <a:r>
              <a:rPr lang="en-US" dirty="0" smtClean="0">
                <a:solidFill>
                  <a:schemeClr val="tx1"/>
                </a:solidFill>
              </a:rPr>
              <a:t>Colored Dissolved Organic Matter</a:t>
            </a:r>
          </a:p>
          <a:p>
            <a:pPr marL="457200" indent="-457200" algn="l">
              <a:spcAft>
                <a:spcPts val="0"/>
              </a:spcAft>
              <a:buClrTx/>
              <a:buSzPct val="100000"/>
              <a:buFont typeface="Wingdings" panose="05000000000000000000" pitchFamily="2" charset="2"/>
              <a:buChar char="v"/>
            </a:pPr>
            <a:r>
              <a:rPr lang="en-US" dirty="0" smtClean="0">
                <a:solidFill>
                  <a:schemeClr val="tx1"/>
                </a:solidFill>
              </a:rPr>
              <a:t>Turbidity- Red, Blue and Green Scattering</a:t>
            </a:r>
          </a:p>
          <a:p>
            <a:pPr marL="457200" indent="-457200" algn="l">
              <a:spcAft>
                <a:spcPts val="0"/>
              </a:spcAft>
              <a:buClrTx/>
              <a:buSzPct val="100000"/>
              <a:buFont typeface="Wingdings" panose="05000000000000000000" pitchFamily="2" charset="2"/>
              <a:buChar char="v"/>
            </a:pPr>
            <a:r>
              <a:rPr lang="en-US" dirty="0" smtClean="0">
                <a:solidFill>
                  <a:schemeClr val="tx1"/>
                </a:solidFill>
              </a:rPr>
              <a:t>Nitrate</a:t>
            </a:r>
          </a:p>
          <a:p>
            <a:pPr marL="457200" indent="-457200" algn="l">
              <a:spcAft>
                <a:spcPts val="0"/>
              </a:spcAft>
              <a:buClrTx/>
              <a:buSzPct val="100000"/>
              <a:buFont typeface="Wingdings" panose="05000000000000000000" pitchFamily="2" charset="2"/>
              <a:buChar char="v"/>
            </a:pPr>
            <a:r>
              <a:rPr lang="en-US" dirty="0" smtClean="0">
                <a:solidFill>
                  <a:schemeClr val="tx1"/>
                </a:solidFill>
              </a:rPr>
              <a:t>Total CO</a:t>
            </a:r>
            <a:r>
              <a:rPr lang="en-US" baseline="-25000" dirty="0" smtClean="0">
                <a:solidFill>
                  <a:schemeClr val="tx1"/>
                </a:solidFill>
              </a:rPr>
              <a:t>2</a:t>
            </a:r>
            <a:r>
              <a:rPr lang="en-US" dirty="0" smtClean="0">
                <a:solidFill>
                  <a:schemeClr val="tx1"/>
                </a:solidFill>
              </a:rPr>
              <a:t> and pCO</a:t>
            </a:r>
            <a:r>
              <a:rPr lang="en-US" baseline="-25000" dirty="0" smtClean="0">
                <a:solidFill>
                  <a:schemeClr val="tx1"/>
                </a:solidFill>
              </a:rPr>
              <a:t>2</a:t>
            </a:r>
          </a:p>
          <a:p>
            <a:pPr marL="457200" indent="-457200" algn="l">
              <a:spcAft>
                <a:spcPts val="0"/>
              </a:spcAft>
              <a:buClrTx/>
              <a:buSzPct val="100000"/>
              <a:buFont typeface="Wingdings" panose="05000000000000000000" pitchFamily="2" charset="2"/>
              <a:buChar char="v"/>
            </a:pPr>
            <a:r>
              <a:rPr lang="en-US" dirty="0" smtClean="0">
                <a:solidFill>
                  <a:schemeClr val="tx1"/>
                </a:solidFill>
              </a:rPr>
              <a:t>Irradiance</a:t>
            </a:r>
          </a:p>
          <a:p>
            <a:pPr marL="457200" indent="-457200" algn="l">
              <a:spcAft>
                <a:spcPts val="0"/>
              </a:spcAft>
              <a:buClr>
                <a:schemeClr val="accent6">
                  <a:lumMod val="75000"/>
                </a:schemeClr>
              </a:buClr>
              <a:buFont typeface="Wingdings" panose="05000000000000000000" pitchFamily="2" charset="2"/>
              <a:buChar char="q"/>
            </a:pPr>
            <a:endParaRPr lang="en-US" sz="900" dirty="0"/>
          </a:p>
        </p:txBody>
      </p:sp>
      <p:sp>
        <p:nvSpPr>
          <p:cNvPr id="9" name="Title 1"/>
          <p:cNvSpPr txBox="1">
            <a:spLocks/>
          </p:cNvSpPr>
          <p:nvPr/>
        </p:nvSpPr>
        <p:spPr>
          <a:xfrm>
            <a:off x="3352800" y="685800"/>
            <a:ext cx="4953000" cy="533400"/>
          </a:xfrm>
          <a:prstGeom prst="rect">
            <a:avLst/>
          </a:prstGeom>
        </p:spPr>
        <p:txBody>
          <a:bodyPr vert="horz" anchor="t">
            <a:noAutofit/>
          </a:bodyPr>
          <a:lstStyle>
            <a:lvl1pPr algn="l" rtl="0" eaLnBrk="1" latinLnBrk="0" hangingPunct="1">
              <a:spcBef>
                <a:spcPct val="0"/>
              </a:spcBef>
              <a:buNone/>
              <a:defRPr kumimoji="0" sz="2400" b="1" kern="1200">
                <a:solidFill>
                  <a:schemeClr val="tx2"/>
                </a:solidFill>
                <a:latin typeface="+mj-lt"/>
                <a:ea typeface="+mj-ea"/>
                <a:cs typeface="+mj-cs"/>
              </a:defRPr>
            </a:lvl1pPr>
          </a:lstStyle>
          <a:p>
            <a:pPr algn="ctr"/>
            <a:r>
              <a:rPr lang="en-US" b="0" dirty="0" smtClean="0">
                <a:solidFill>
                  <a:srgbClr val="646B86"/>
                </a:solidFill>
              </a:rPr>
              <a:t>Candidate Flow Through Sensors</a:t>
            </a:r>
            <a:endParaRPr lang="en-US" b="0" dirty="0">
              <a:solidFill>
                <a:srgbClr val="646B86"/>
              </a:solidFill>
            </a:endParaRPr>
          </a:p>
        </p:txBody>
      </p:sp>
      <p:sp>
        <p:nvSpPr>
          <p:cNvPr id="10" name="Title 1"/>
          <p:cNvSpPr txBox="1">
            <a:spLocks/>
          </p:cNvSpPr>
          <p:nvPr/>
        </p:nvSpPr>
        <p:spPr>
          <a:xfrm>
            <a:off x="152399" y="914400"/>
            <a:ext cx="2743201" cy="484909"/>
          </a:xfrm>
          <a:prstGeom prst="rect">
            <a:avLst/>
          </a:prstGeom>
        </p:spPr>
        <p:txBody>
          <a:bodyPr vert="horz" anchor="t">
            <a:noAutofit/>
          </a:bodyPr>
          <a:lstStyle>
            <a:lvl1pPr algn="l" rtl="0" eaLnBrk="1" latinLnBrk="0" hangingPunct="1">
              <a:spcBef>
                <a:spcPct val="0"/>
              </a:spcBef>
              <a:buNone/>
              <a:defRPr kumimoji="0" sz="2400" b="1" kern="1200">
                <a:solidFill>
                  <a:schemeClr val="tx2"/>
                </a:solidFill>
                <a:latin typeface="+mj-lt"/>
                <a:ea typeface="+mj-ea"/>
                <a:cs typeface="+mj-cs"/>
              </a:defRPr>
            </a:lvl1pPr>
          </a:lstStyle>
          <a:p>
            <a:pPr algn="ctr"/>
            <a:r>
              <a:rPr lang="en-US" b="0" dirty="0" smtClean="0">
                <a:solidFill>
                  <a:prstClr val="black"/>
                </a:solidFill>
              </a:rPr>
              <a:t>Data Stream</a:t>
            </a:r>
            <a:endParaRPr lang="en-US" b="0" dirty="0">
              <a:solidFill>
                <a:prstClr val="black"/>
              </a:solidFill>
            </a:endParaRPr>
          </a:p>
        </p:txBody>
      </p:sp>
    </p:spTree>
    <p:extLst>
      <p:ext uri="{BB962C8B-B14F-4D97-AF65-F5344CB8AC3E}">
        <p14:creationId xmlns:p14="http://schemas.microsoft.com/office/powerpoint/2010/main" val="3377614371"/>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839200" cy="838200"/>
          </a:xfrm>
          <a:solidFill>
            <a:schemeClr val="accent1"/>
          </a:solidFill>
        </p:spPr>
        <p:txBody>
          <a:bodyPr anchor="ctr"/>
          <a:lstStyle/>
          <a:p>
            <a:r>
              <a:rPr lang="en-US" dirty="0" smtClean="0">
                <a:solidFill>
                  <a:schemeClr val="bg1"/>
                </a:solidFill>
              </a:rPr>
              <a:t>Datapresence Drivers</a:t>
            </a:r>
            <a:endParaRPr lang="en-US" dirty="0">
              <a:solidFill>
                <a:schemeClr val="bg1"/>
              </a:solidFill>
            </a:endParaRPr>
          </a:p>
        </p:txBody>
      </p:sp>
      <p:sp>
        <p:nvSpPr>
          <p:cNvPr id="3" name="Content Placeholder 2"/>
          <p:cNvSpPr>
            <a:spLocks noGrp="1"/>
          </p:cNvSpPr>
          <p:nvPr>
            <p:ph sz="quarter" idx="1"/>
          </p:nvPr>
        </p:nvSpPr>
        <p:spPr>
          <a:xfrm>
            <a:off x="152400" y="1524000"/>
            <a:ext cx="8839200" cy="4953000"/>
          </a:xfrm>
        </p:spPr>
        <p:txBody>
          <a:bodyPr>
            <a:normAutofit lnSpcReduction="10000"/>
          </a:bodyPr>
          <a:lstStyle/>
          <a:p>
            <a:r>
              <a:rPr lang="en-US" sz="2000" dirty="0" smtClean="0">
                <a:solidFill>
                  <a:srgbClr val="646B86"/>
                </a:solidFill>
              </a:rPr>
              <a:t>Enhance the Science Mission (alert system, science &amp; crew participation)</a:t>
            </a:r>
          </a:p>
          <a:p>
            <a:endParaRPr lang="en-US" sz="2000" dirty="0" smtClean="0">
              <a:solidFill>
                <a:srgbClr val="646B86"/>
              </a:solidFill>
            </a:endParaRPr>
          </a:p>
          <a:p>
            <a:r>
              <a:rPr lang="en-US" sz="2000" dirty="0" smtClean="0">
                <a:solidFill>
                  <a:srgbClr val="646B86"/>
                </a:solidFill>
              </a:rPr>
              <a:t>Real-time monitoring on and off the ship</a:t>
            </a:r>
          </a:p>
          <a:p>
            <a:endParaRPr lang="en-US" sz="2000" dirty="0" smtClean="0">
              <a:solidFill>
                <a:srgbClr val="646B86"/>
              </a:solidFill>
            </a:endParaRPr>
          </a:p>
          <a:p>
            <a:r>
              <a:rPr lang="en-US" sz="2000" dirty="0" smtClean="0">
                <a:solidFill>
                  <a:srgbClr val="646B86"/>
                </a:solidFill>
              </a:rPr>
              <a:t>Shore-based participation (development of partnerships and collaborations)</a:t>
            </a:r>
          </a:p>
          <a:p>
            <a:endParaRPr lang="en-US" sz="2000" dirty="0" smtClean="0">
              <a:solidFill>
                <a:srgbClr val="646B86"/>
              </a:solidFill>
            </a:endParaRPr>
          </a:p>
          <a:p>
            <a:r>
              <a:rPr lang="en-US" sz="2000" dirty="0" smtClean="0">
                <a:solidFill>
                  <a:srgbClr val="646B86"/>
                </a:solidFill>
              </a:rPr>
              <a:t>Spatial and temporal resolution- as many as 3 coastlines!</a:t>
            </a:r>
          </a:p>
          <a:p>
            <a:endParaRPr lang="en-US" sz="2000" dirty="0" smtClean="0">
              <a:solidFill>
                <a:srgbClr val="646B86"/>
              </a:solidFill>
            </a:endParaRPr>
          </a:p>
          <a:p>
            <a:r>
              <a:rPr lang="en-US" sz="2000" dirty="0" smtClean="0">
                <a:solidFill>
                  <a:srgbClr val="646B86"/>
                </a:solidFill>
              </a:rPr>
              <a:t>Environmental Monitoring (HABs, Acidification, O</a:t>
            </a:r>
            <a:r>
              <a:rPr lang="en-US" sz="2000" baseline="-25000" dirty="0" smtClean="0">
                <a:solidFill>
                  <a:srgbClr val="646B86"/>
                </a:solidFill>
              </a:rPr>
              <a:t>2</a:t>
            </a:r>
            <a:r>
              <a:rPr lang="en-US" sz="2000" dirty="0" smtClean="0">
                <a:solidFill>
                  <a:srgbClr val="646B86"/>
                </a:solidFill>
              </a:rPr>
              <a:t> minimum zones, etc.)</a:t>
            </a:r>
          </a:p>
          <a:p>
            <a:endParaRPr lang="en-US" sz="2000" dirty="0" smtClean="0">
              <a:solidFill>
                <a:srgbClr val="646B86"/>
              </a:solidFill>
            </a:endParaRPr>
          </a:p>
          <a:p>
            <a:r>
              <a:rPr lang="en-US" sz="2000" dirty="0" smtClean="0">
                <a:solidFill>
                  <a:srgbClr val="646B86"/>
                </a:solidFill>
              </a:rPr>
              <a:t>Remote sensing validation</a:t>
            </a:r>
          </a:p>
          <a:p>
            <a:endParaRPr lang="en-US" sz="2000" dirty="0" smtClean="0">
              <a:solidFill>
                <a:srgbClr val="646B86"/>
              </a:solidFill>
            </a:endParaRPr>
          </a:p>
          <a:p>
            <a:r>
              <a:rPr lang="en-US" sz="2000" dirty="0" smtClean="0">
                <a:solidFill>
                  <a:srgbClr val="646B86"/>
                </a:solidFill>
              </a:rPr>
              <a:t>Education outreach &amp; community engagement</a:t>
            </a:r>
          </a:p>
          <a:p>
            <a:endParaRPr lang="en-US" dirty="0">
              <a:solidFill>
                <a:schemeClr val="accent1"/>
              </a:solidFill>
            </a:endParaRPr>
          </a:p>
        </p:txBody>
      </p:sp>
    </p:spTree>
    <p:extLst>
      <p:ext uri="{BB962C8B-B14F-4D97-AF65-F5344CB8AC3E}">
        <p14:creationId xmlns:p14="http://schemas.microsoft.com/office/powerpoint/2010/main" val="3597178254"/>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839200" cy="838200"/>
          </a:xfrm>
          <a:solidFill>
            <a:schemeClr val="accent1"/>
          </a:solidFill>
        </p:spPr>
        <p:txBody>
          <a:bodyPr anchor="ctr" anchorCtr="0"/>
          <a:lstStyle/>
          <a:p>
            <a:r>
              <a:rPr lang="en-US" dirty="0" smtClean="0">
                <a:solidFill>
                  <a:schemeClr val="bg1"/>
                </a:solidFill>
              </a:rPr>
              <a:t>Datapresence Customers</a:t>
            </a:r>
            <a:endParaRPr lang="en-US" dirty="0">
              <a:solidFill>
                <a:schemeClr val="bg1"/>
              </a:solidFill>
            </a:endParaRPr>
          </a:p>
        </p:txBody>
      </p:sp>
      <p:sp>
        <p:nvSpPr>
          <p:cNvPr id="3" name="Content Placeholder 2"/>
          <p:cNvSpPr>
            <a:spLocks noGrp="1"/>
          </p:cNvSpPr>
          <p:nvPr>
            <p:ph sz="quarter" idx="1"/>
          </p:nvPr>
        </p:nvSpPr>
        <p:spPr/>
        <p:txBody>
          <a:bodyPr>
            <a:normAutofit fontScale="92500" lnSpcReduction="20000"/>
          </a:bodyPr>
          <a:lstStyle/>
          <a:p>
            <a:pPr marL="0" indent="0">
              <a:buNone/>
            </a:pPr>
            <a:r>
              <a:rPr lang="en-US" dirty="0" smtClean="0">
                <a:solidFill>
                  <a:schemeClr val="tx2"/>
                </a:solidFill>
              </a:rPr>
              <a:t>Identified Customers:</a:t>
            </a:r>
          </a:p>
          <a:p>
            <a:pPr marL="731520" lvl="1" indent="-457200">
              <a:buFont typeface="+mj-lt"/>
              <a:buAutoNum type="arabicPeriod"/>
            </a:pPr>
            <a:r>
              <a:rPr lang="en-US" dirty="0" smtClean="0"/>
              <a:t>Shipboard Science Party</a:t>
            </a:r>
          </a:p>
          <a:p>
            <a:pPr marL="731520" lvl="1" indent="-457200">
              <a:buFont typeface="+mj-lt"/>
              <a:buAutoNum type="arabicPeriod"/>
            </a:pPr>
            <a:r>
              <a:rPr lang="en-US" dirty="0" smtClean="0"/>
              <a:t>Shoreside Science Party</a:t>
            </a:r>
          </a:p>
          <a:p>
            <a:pPr marL="731520" lvl="1" indent="-457200">
              <a:buFont typeface="+mj-lt"/>
              <a:buAutoNum type="arabicPeriod"/>
            </a:pPr>
            <a:r>
              <a:rPr lang="en-US" dirty="0" smtClean="0"/>
              <a:t>Ship Operations</a:t>
            </a:r>
          </a:p>
          <a:p>
            <a:pPr marL="731520" lvl="1" indent="-457200">
              <a:buFont typeface="+mj-lt"/>
              <a:buAutoNum type="arabicPeriod"/>
            </a:pPr>
            <a:r>
              <a:rPr lang="en-US" dirty="0" smtClean="0"/>
              <a:t>Science Community</a:t>
            </a:r>
          </a:p>
          <a:p>
            <a:pPr marL="731520" lvl="1" indent="-457200">
              <a:buFont typeface="+mj-lt"/>
              <a:buAutoNum type="arabicPeriod"/>
            </a:pPr>
            <a:r>
              <a:rPr lang="en-US" dirty="0" smtClean="0"/>
              <a:t>Educators &amp; Students</a:t>
            </a:r>
          </a:p>
          <a:p>
            <a:pPr marL="731520" lvl="1" indent="-457200">
              <a:buFont typeface="+mj-lt"/>
              <a:buAutoNum type="arabicPeriod"/>
            </a:pPr>
            <a:r>
              <a:rPr lang="en-US" dirty="0" smtClean="0"/>
              <a:t>Public Access</a:t>
            </a:r>
          </a:p>
          <a:p>
            <a:endParaRPr lang="en-US" dirty="0">
              <a:solidFill>
                <a:schemeClr val="tx2"/>
              </a:solidFill>
            </a:endParaRPr>
          </a:p>
          <a:p>
            <a:r>
              <a:rPr lang="en-US" dirty="0" smtClean="0">
                <a:solidFill>
                  <a:schemeClr val="tx2"/>
                </a:solidFill>
              </a:rPr>
              <a:t>Currently, we are implementing a restricted level of access for the first 3 of the above</a:t>
            </a:r>
          </a:p>
          <a:p>
            <a:r>
              <a:rPr lang="en-US" dirty="0" smtClean="0">
                <a:solidFill>
                  <a:schemeClr val="tx2"/>
                </a:solidFill>
              </a:rPr>
              <a:t>Working with our outreach and education team to create features and curated materials for Educators, Students and general public audiences.</a:t>
            </a:r>
          </a:p>
        </p:txBody>
      </p:sp>
    </p:spTree>
    <p:extLst>
      <p:ext uri="{BB962C8B-B14F-4D97-AF65-F5344CB8AC3E}">
        <p14:creationId xmlns:p14="http://schemas.microsoft.com/office/powerpoint/2010/main" val="293160337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creen Shot 2018-06-24 at 1.10.51 PM.png">
            <a:hlinkClick r:id="rId2"/>
          </p:cNvPr>
          <p:cNvPicPr>
            <a:picLocks noGrp="1" noChangeAspect="1"/>
          </p:cNvPicPr>
          <p:nvPr>
            <p:ph sz="quarter" idx="1"/>
          </p:nvPr>
        </p:nvPicPr>
        <p:blipFill>
          <a:blip r:embed="rId3" cstate="print">
            <a:extLst>
              <a:ext uri="{28A0092B-C50C-407E-A947-70E740481C1C}">
                <a14:useLocalDpi xmlns:a14="http://schemas.microsoft.com/office/drawing/2010/main" val="0"/>
              </a:ext>
            </a:extLst>
          </a:blip>
          <a:srcRect l="1454" r="1454"/>
          <a:stretch>
            <a:fillRect/>
          </a:stretch>
        </p:blipFill>
        <p:spPr>
          <a:xfrm>
            <a:off x="36576" y="1600200"/>
            <a:ext cx="9070848" cy="4876800"/>
          </a:xfrm>
        </p:spPr>
      </p:pic>
      <p:sp>
        <p:nvSpPr>
          <p:cNvPr id="6" name="Title 1"/>
          <p:cNvSpPr>
            <a:spLocks noGrp="1"/>
          </p:cNvSpPr>
          <p:nvPr>
            <p:ph type="title"/>
          </p:nvPr>
        </p:nvSpPr>
        <p:spPr>
          <a:xfrm>
            <a:off x="152400" y="152400"/>
            <a:ext cx="8839200" cy="838200"/>
          </a:xfrm>
          <a:solidFill>
            <a:schemeClr val="accent1"/>
          </a:solidFill>
        </p:spPr>
        <p:txBody>
          <a:bodyPr anchor="ctr" anchorCtr="0"/>
          <a:lstStyle/>
          <a:p>
            <a:r>
              <a:rPr lang="en-US" dirty="0" smtClean="0">
                <a:solidFill>
                  <a:schemeClr val="bg1"/>
                </a:solidFill>
              </a:rPr>
              <a:t>Enough Powerpoint</a:t>
            </a:r>
            <a:endParaRPr lang="en-US" dirty="0">
              <a:solidFill>
                <a:schemeClr val="bg1"/>
              </a:solidFill>
            </a:endParaRPr>
          </a:p>
        </p:txBody>
      </p:sp>
    </p:spTree>
    <p:extLst>
      <p:ext uri="{BB962C8B-B14F-4D97-AF65-F5344CB8AC3E}">
        <p14:creationId xmlns:p14="http://schemas.microsoft.com/office/powerpoint/2010/main" val="195091641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839200" cy="838200"/>
          </a:xfrm>
          <a:solidFill>
            <a:schemeClr val="accent1"/>
          </a:solidFill>
        </p:spPr>
        <p:txBody>
          <a:bodyPr anchor="ctr"/>
          <a:lstStyle/>
          <a:p>
            <a:r>
              <a:rPr lang="en-US" dirty="0" smtClean="0">
                <a:solidFill>
                  <a:schemeClr val="bg1"/>
                </a:solidFill>
              </a:rPr>
              <a:t>A Few Items to Keep In Mind</a:t>
            </a:r>
            <a:endParaRPr lang="en-US" dirty="0">
              <a:solidFill>
                <a:schemeClr val="bg1"/>
              </a:solidFill>
            </a:endParaRPr>
          </a:p>
        </p:txBody>
      </p:sp>
      <p:sp>
        <p:nvSpPr>
          <p:cNvPr id="3" name="Content Placeholder 2"/>
          <p:cNvSpPr>
            <a:spLocks noGrp="1"/>
          </p:cNvSpPr>
          <p:nvPr>
            <p:ph sz="quarter" idx="1"/>
          </p:nvPr>
        </p:nvSpPr>
        <p:spPr>
          <a:xfrm>
            <a:off x="152400" y="1447800"/>
            <a:ext cx="8839200" cy="4953000"/>
          </a:xfrm>
        </p:spPr>
        <p:txBody>
          <a:bodyPr numCol="1">
            <a:normAutofit/>
          </a:bodyPr>
          <a:lstStyle/>
          <a:p>
            <a:pPr marL="514350" indent="-514350">
              <a:buFont typeface="+mj-lt"/>
              <a:buAutoNum type="arabicPeriod"/>
            </a:pPr>
            <a:r>
              <a:rPr lang="en-US" dirty="0" smtClean="0">
                <a:solidFill>
                  <a:schemeClr val="tx2"/>
                </a:solidFill>
              </a:rPr>
              <a:t>Research </a:t>
            </a:r>
            <a:r>
              <a:rPr lang="en-US" dirty="0">
                <a:solidFill>
                  <a:schemeClr val="tx2"/>
                </a:solidFill>
              </a:rPr>
              <a:t>v</a:t>
            </a:r>
            <a:r>
              <a:rPr lang="en-US" dirty="0" smtClean="0">
                <a:solidFill>
                  <a:schemeClr val="tx2"/>
                </a:solidFill>
              </a:rPr>
              <a:t>essels are observatories, but</a:t>
            </a:r>
          </a:p>
          <a:p>
            <a:pPr lvl="1"/>
            <a:r>
              <a:rPr lang="en-US" dirty="0" smtClean="0"/>
              <a:t>You must appreciate the differences</a:t>
            </a:r>
          </a:p>
          <a:p>
            <a:pPr marL="274320" lvl="1" indent="0">
              <a:buNone/>
            </a:pPr>
            <a:endParaRPr lang="en-US" dirty="0" smtClean="0"/>
          </a:p>
          <a:p>
            <a:pPr marL="514350" indent="-514350">
              <a:buFont typeface="+mj-lt"/>
              <a:buAutoNum type="arabicPeriod"/>
            </a:pPr>
            <a:r>
              <a:rPr lang="en-US" dirty="0" smtClean="0">
                <a:solidFill>
                  <a:schemeClr val="tx2"/>
                </a:solidFill>
              </a:rPr>
              <a:t>Research vessels  generate </a:t>
            </a:r>
            <a:r>
              <a:rPr lang="en-US" dirty="0">
                <a:solidFill>
                  <a:schemeClr val="tx2"/>
                </a:solidFill>
              </a:rPr>
              <a:t>r</a:t>
            </a:r>
            <a:r>
              <a:rPr lang="en-US" dirty="0" smtClean="0">
                <a:solidFill>
                  <a:schemeClr val="tx2"/>
                </a:solidFill>
              </a:rPr>
              <a:t>eal-time data, but</a:t>
            </a:r>
          </a:p>
          <a:p>
            <a:pPr lvl="1"/>
            <a:r>
              <a:rPr lang="en-US" dirty="0" smtClean="0"/>
              <a:t>With any real-time data never know exactly what you’ll get...</a:t>
            </a:r>
          </a:p>
          <a:p>
            <a:pPr lvl="1"/>
            <a:endParaRPr lang="en-US" dirty="0" smtClean="0"/>
          </a:p>
          <a:p>
            <a:pPr marL="514350" indent="-514350">
              <a:buFont typeface="+mj-lt"/>
              <a:buAutoNum type="arabicPeriod"/>
            </a:pPr>
            <a:r>
              <a:rPr lang="en-US" dirty="0" smtClean="0">
                <a:solidFill>
                  <a:schemeClr val="tx2"/>
                </a:solidFill>
              </a:rPr>
              <a:t>Some assembly will be required.</a:t>
            </a:r>
          </a:p>
          <a:p>
            <a:pPr lvl="1"/>
            <a:r>
              <a:rPr lang="en-US" dirty="0" smtClean="0"/>
              <a:t>We do have outreach and education specialists working on curriculum, it’s part of our construction plan</a:t>
            </a:r>
          </a:p>
          <a:p>
            <a:pPr lvl="1"/>
            <a:r>
              <a:rPr lang="en-US" dirty="0" smtClean="0"/>
              <a:t>Best results will come from working cooperatively with science, operations, and education teams</a:t>
            </a:r>
            <a:endParaRPr lang="en-US" dirty="0"/>
          </a:p>
        </p:txBody>
      </p:sp>
    </p:spTree>
    <p:extLst>
      <p:ext uri="{BB962C8B-B14F-4D97-AF65-F5344CB8AC3E}">
        <p14:creationId xmlns:p14="http://schemas.microsoft.com/office/powerpoint/2010/main" val="1001657926"/>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839200" cy="838200"/>
          </a:xfrm>
          <a:solidFill>
            <a:schemeClr val="accent1"/>
          </a:solidFill>
        </p:spPr>
        <p:txBody>
          <a:bodyPr anchor="ctr"/>
          <a:lstStyle/>
          <a:p>
            <a:r>
              <a:rPr lang="en-US" dirty="0" smtClean="0">
                <a:solidFill>
                  <a:schemeClr val="bg1"/>
                </a:solidFill>
              </a:rPr>
              <a:t>Observatory vs. Research Vessel</a:t>
            </a:r>
            <a:endParaRPr lang="en-US" dirty="0">
              <a:solidFill>
                <a:schemeClr val="bg1"/>
              </a:solidFill>
            </a:endParaRPr>
          </a:p>
        </p:txBody>
      </p:sp>
      <p:sp>
        <p:nvSpPr>
          <p:cNvPr id="3" name="Content Placeholder 2"/>
          <p:cNvSpPr>
            <a:spLocks noGrp="1"/>
          </p:cNvSpPr>
          <p:nvPr>
            <p:ph sz="quarter" idx="1"/>
          </p:nvPr>
        </p:nvSpPr>
        <p:spPr>
          <a:xfrm>
            <a:off x="152400" y="1524000"/>
            <a:ext cx="8839200" cy="4953000"/>
          </a:xfrm>
        </p:spPr>
        <p:txBody>
          <a:bodyPr numCol="2">
            <a:normAutofit/>
          </a:bodyPr>
          <a:lstStyle/>
          <a:p>
            <a:pPr marL="0" indent="0">
              <a:buNone/>
            </a:pPr>
            <a:r>
              <a:rPr lang="en-US" b="1" dirty="0" smtClean="0">
                <a:solidFill>
                  <a:srgbClr val="646B86"/>
                </a:solidFill>
              </a:rPr>
              <a:t>Observatory:</a:t>
            </a:r>
          </a:p>
          <a:p>
            <a:pPr lvl="1"/>
            <a:r>
              <a:rPr lang="en-US" dirty="0" smtClean="0">
                <a:solidFill>
                  <a:srgbClr val="646B86"/>
                </a:solidFill>
              </a:rPr>
              <a:t>Standard Sensor Suite</a:t>
            </a:r>
          </a:p>
          <a:p>
            <a:pPr lvl="1"/>
            <a:endParaRPr lang="en-US" dirty="0" smtClean="0">
              <a:solidFill>
                <a:srgbClr val="646B86"/>
              </a:solidFill>
            </a:endParaRPr>
          </a:p>
          <a:p>
            <a:pPr lvl="1"/>
            <a:r>
              <a:rPr lang="en-US" dirty="0" smtClean="0">
                <a:solidFill>
                  <a:srgbClr val="646B86"/>
                </a:solidFill>
              </a:rPr>
              <a:t>Consistent/Predictable Mission</a:t>
            </a:r>
          </a:p>
          <a:p>
            <a:pPr lvl="1"/>
            <a:endParaRPr lang="en-US" dirty="0" smtClean="0">
              <a:solidFill>
                <a:srgbClr val="646B86"/>
              </a:solidFill>
            </a:endParaRPr>
          </a:p>
          <a:p>
            <a:pPr lvl="1"/>
            <a:r>
              <a:rPr lang="en-US" dirty="0" smtClean="0">
                <a:solidFill>
                  <a:srgbClr val="646B86"/>
                </a:solidFill>
              </a:rPr>
              <a:t>Consistent Predictable Geography</a:t>
            </a:r>
          </a:p>
          <a:p>
            <a:pPr lvl="1"/>
            <a:endParaRPr lang="en-US" dirty="0" smtClean="0">
              <a:solidFill>
                <a:srgbClr val="646B86"/>
              </a:solidFill>
            </a:endParaRPr>
          </a:p>
          <a:p>
            <a:pPr lvl="1"/>
            <a:r>
              <a:rPr lang="en-US" dirty="0" smtClean="0">
                <a:solidFill>
                  <a:srgbClr val="646B86"/>
                </a:solidFill>
              </a:rPr>
              <a:t>Open and free data access</a:t>
            </a:r>
          </a:p>
          <a:p>
            <a:pPr lvl="1"/>
            <a:endParaRPr lang="en-US" dirty="0" smtClean="0">
              <a:solidFill>
                <a:srgbClr val="646B86"/>
              </a:solidFill>
            </a:endParaRPr>
          </a:p>
          <a:p>
            <a:pPr lvl="1"/>
            <a:r>
              <a:rPr lang="en-US" dirty="0" smtClean="0">
                <a:solidFill>
                  <a:srgbClr val="646B86"/>
                </a:solidFill>
              </a:rPr>
              <a:t>All customers are equal</a:t>
            </a:r>
          </a:p>
          <a:p>
            <a:pPr marL="274320" lvl="1" indent="0">
              <a:buNone/>
            </a:pPr>
            <a:r>
              <a:rPr lang="en-US" sz="2700" b="1" dirty="0" smtClean="0">
                <a:solidFill>
                  <a:srgbClr val="646B86"/>
                </a:solidFill>
              </a:rPr>
              <a:t>Research Vessel:</a:t>
            </a:r>
          </a:p>
          <a:p>
            <a:pPr lvl="1"/>
            <a:r>
              <a:rPr lang="en-US" dirty="0">
                <a:solidFill>
                  <a:srgbClr val="646B86"/>
                </a:solidFill>
              </a:rPr>
              <a:t>S</a:t>
            </a:r>
            <a:r>
              <a:rPr lang="en-US" dirty="0" smtClean="0">
                <a:solidFill>
                  <a:srgbClr val="646B86"/>
                </a:solidFill>
              </a:rPr>
              <a:t>tandard sensor suite + BYOD</a:t>
            </a:r>
          </a:p>
          <a:p>
            <a:pPr lvl="1"/>
            <a:endParaRPr lang="en-US" dirty="0">
              <a:solidFill>
                <a:srgbClr val="646B86"/>
              </a:solidFill>
            </a:endParaRPr>
          </a:p>
          <a:p>
            <a:pPr lvl="1"/>
            <a:r>
              <a:rPr lang="en-US" dirty="0" smtClean="0">
                <a:solidFill>
                  <a:srgbClr val="646B86"/>
                </a:solidFill>
              </a:rPr>
              <a:t>Missions vary</a:t>
            </a:r>
          </a:p>
          <a:p>
            <a:pPr lvl="1"/>
            <a:endParaRPr lang="en-US" dirty="0">
              <a:solidFill>
                <a:srgbClr val="646B86"/>
              </a:solidFill>
            </a:endParaRPr>
          </a:p>
          <a:p>
            <a:pPr lvl="1"/>
            <a:endParaRPr lang="en-US" dirty="0" smtClean="0">
              <a:solidFill>
                <a:srgbClr val="646B86"/>
              </a:solidFill>
            </a:endParaRPr>
          </a:p>
          <a:p>
            <a:pPr lvl="1"/>
            <a:r>
              <a:rPr lang="en-US" dirty="0" smtClean="0">
                <a:solidFill>
                  <a:srgbClr val="646B86"/>
                </a:solidFill>
              </a:rPr>
              <a:t>Geography varies</a:t>
            </a:r>
          </a:p>
          <a:p>
            <a:pPr lvl="1"/>
            <a:endParaRPr lang="en-US" sz="1600" dirty="0">
              <a:solidFill>
                <a:srgbClr val="646B86"/>
              </a:solidFill>
            </a:endParaRPr>
          </a:p>
          <a:p>
            <a:pPr lvl="1"/>
            <a:endParaRPr lang="en-US" sz="2000" dirty="0" smtClean="0">
              <a:solidFill>
                <a:srgbClr val="646B86"/>
              </a:solidFill>
            </a:endParaRPr>
          </a:p>
          <a:p>
            <a:pPr lvl="1"/>
            <a:r>
              <a:rPr lang="en-US" dirty="0" smtClean="0">
                <a:solidFill>
                  <a:srgbClr val="646B86"/>
                </a:solidFill>
              </a:rPr>
              <a:t>Some data may be provisional</a:t>
            </a:r>
          </a:p>
          <a:p>
            <a:pPr lvl="1"/>
            <a:endParaRPr lang="en-US" dirty="0">
              <a:solidFill>
                <a:srgbClr val="646B86"/>
              </a:solidFill>
            </a:endParaRPr>
          </a:p>
          <a:p>
            <a:pPr lvl="1"/>
            <a:r>
              <a:rPr lang="en-US" dirty="0" smtClean="0">
                <a:solidFill>
                  <a:srgbClr val="646B86"/>
                </a:solidFill>
              </a:rPr>
              <a:t>Science party has  priority</a:t>
            </a:r>
            <a:endParaRPr lang="en-US" dirty="0">
              <a:solidFill>
                <a:srgbClr val="646B86"/>
              </a:solidFill>
            </a:endParaRPr>
          </a:p>
        </p:txBody>
      </p:sp>
    </p:spTree>
    <p:extLst>
      <p:ext uri="{BB962C8B-B14F-4D97-AF65-F5344CB8AC3E}">
        <p14:creationId xmlns:p14="http://schemas.microsoft.com/office/powerpoint/2010/main" val="1947731447"/>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839200" cy="838200"/>
          </a:xfrm>
          <a:solidFill>
            <a:schemeClr val="accent1"/>
          </a:solidFill>
        </p:spPr>
        <p:txBody>
          <a:bodyPr>
            <a:noAutofit/>
          </a:bodyPr>
          <a:lstStyle/>
          <a:p>
            <a:r>
              <a:rPr lang="en-US" sz="2400" dirty="0">
                <a:solidFill>
                  <a:schemeClr val="bg1"/>
                </a:solidFill>
              </a:rPr>
              <a:t>T</a:t>
            </a:r>
            <a:r>
              <a:rPr lang="en-US" sz="2400" dirty="0" smtClean="0">
                <a:solidFill>
                  <a:schemeClr val="bg1"/>
                </a:solidFill>
              </a:rPr>
              <a:t>o Ensure Your Success:</a:t>
            </a:r>
            <a:br>
              <a:rPr lang="en-US" sz="2400" dirty="0" smtClean="0">
                <a:solidFill>
                  <a:schemeClr val="bg1"/>
                </a:solidFill>
              </a:rPr>
            </a:br>
            <a:r>
              <a:rPr lang="en-US" sz="2400" dirty="0">
                <a:solidFill>
                  <a:schemeClr val="bg1"/>
                </a:solidFill>
              </a:rPr>
              <a:t>Coordinate with Shipboard Science </a:t>
            </a:r>
            <a:r>
              <a:rPr lang="en-US" sz="2400" dirty="0" smtClean="0">
                <a:solidFill>
                  <a:schemeClr val="bg1"/>
                </a:solidFill>
              </a:rPr>
              <a:t>Party and Vessel Operators.</a:t>
            </a:r>
            <a:endParaRPr lang="en-US" sz="2400" dirty="0">
              <a:solidFill>
                <a:schemeClr val="bg1"/>
              </a:solidFill>
            </a:endParaRPr>
          </a:p>
        </p:txBody>
      </p:sp>
      <p:sp>
        <p:nvSpPr>
          <p:cNvPr id="3" name="Content Placeholder 2"/>
          <p:cNvSpPr>
            <a:spLocks noGrp="1"/>
          </p:cNvSpPr>
          <p:nvPr>
            <p:ph sz="quarter" idx="1"/>
          </p:nvPr>
        </p:nvSpPr>
        <p:spPr/>
        <p:txBody>
          <a:bodyPr>
            <a:normAutofit fontScale="92500" lnSpcReduction="10000"/>
          </a:bodyPr>
          <a:lstStyle/>
          <a:p>
            <a:pPr marL="0" indent="0">
              <a:buNone/>
            </a:pPr>
            <a:r>
              <a:rPr lang="en-US" b="1" u="sng" dirty="0" smtClean="0">
                <a:solidFill>
                  <a:schemeClr val="tx2"/>
                </a:solidFill>
              </a:rPr>
              <a:t>General Guidance</a:t>
            </a:r>
            <a:r>
              <a:rPr lang="en-US" b="1" dirty="0" smtClean="0">
                <a:solidFill>
                  <a:schemeClr val="tx2"/>
                </a:solidFill>
              </a:rPr>
              <a:t>:</a:t>
            </a:r>
          </a:p>
          <a:p>
            <a:pPr marL="514350" indent="-514350">
              <a:buFont typeface="+mj-lt"/>
              <a:buAutoNum type="arabicPeriod"/>
            </a:pPr>
            <a:r>
              <a:rPr lang="en-US" i="1" dirty="0" smtClean="0">
                <a:solidFill>
                  <a:schemeClr val="tx2"/>
                </a:solidFill>
              </a:rPr>
              <a:t>If possible, or for best results:</a:t>
            </a:r>
          </a:p>
          <a:p>
            <a:pPr lvl="1"/>
            <a:r>
              <a:rPr lang="en-US" dirty="0" smtClean="0">
                <a:solidFill>
                  <a:schemeClr val="tx2"/>
                </a:solidFill>
              </a:rPr>
              <a:t>Develop a partnership, relationship, or plan with an engaged science team well in advance.  </a:t>
            </a:r>
          </a:p>
          <a:p>
            <a:pPr lvl="1"/>
            <a:r>
              <a:rPr lang="en-US" dirty="0" smtClean="0"/>
              <a:t>While it may be possible to “tune-in” occasionally and have success, your experience will be greatly enhanced if you partner with the seagoing team</a:t>
            </a:r>
          </a:p>
          <a:p>
            <a:pPr marL="514350" indent="-514350">
              <a:buFont typeface="+mj-lt"/>
              <a:buAutoNum type="arabicPeriod"/>
            </a:pPr>
            <a:r>
              <a:rPr lang="en-US" i="1" dirty="0" smtClean="0">
                <a:solidFill>
                  <a:schemeClr val="tx2"/>
                </a:solidFill>
              </a:rPr>
              <a:t>Be an active participant:</a:t>
            </a:r>
          </a:p>
          <a:p>
            <a:pPr lvl="1"/>
            <a:r>
              <a:rPr lang="en-US" dirty="0" smtClean="0"/>
              <a:t>Be </a:t>
            </a:r>
            <a:r>
              <a:rPr lang="en-US" dirty="0" smtClean="0">
                <a:solidFill>
                  <a:schemeClr val="tx2"/>
                </a:solidFill>
              </a:rPr>
              <a:t>willing to evaluate your experience or use of the information and pass this info along to the science team and the system operators.  </a:t>
            </a:r>
            <a:r>
              <a:rPr lang="en-US" dirty="0" smtClean="0"/>
              <a:t>Science teams and operators have incentive to report partnerships and the like.  </a:t>
            </a:r>
            <a:r>
              <a:rPr lang="en-US" dirty="0" smtClean="0">
                <a:solidFill>
                  <a:schemeClr val="tx2"/>
                </a:solidFill>
              </a:rPr>
              <a:t>Operators want to know what works and what needs improvement</a:t>
            </a:r>
          </a:p>
          <a:p>
            <a:pPr marL="514350" indent="-514350">
              <a:buFont typeface="+mj-lt"/>
              <a:buAutoNum type="arabicPeriod"/>
            </a:pPr>
            <a:endParaRPr lang="en-US" dirty="0">
              <a:solidFill>
                <a:schemeClr val="tx2"/>
              </a:solidFill>
            </a:endParaRPr>
          </a:p>
        </p:txBody>
      </p:sp>
    </p:spTree>
    <p:extLst>
      <p:ext uri="{BB962C8B-B14F-4D97-AF65-F5344CB8AC3E}">
        <p14:creationId xmlns:p14="http://schemas.microsoft.com/office/powerpoint/2010/main" val="135532182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839200" cy="838200"/>
          </a:xfrm>
          <a:solidFill>
            <a:schemeClr val="accent1"/>
          </a:solidFill>
          <a:ln>
            <a:solidFill>
              <a:schemeClr val="accent1"/>
            </a:solidFill>
          </a:ln>
        </p:spPr>
        <p:txBody>
          <a:bodyPr anchor="ctr">
            <a:noAutofit/>
          </a:bodyPr>
          <a:lstStyle/>
          <a:p>
            <a:r>
              <a:rPr lang="en-US" sz="2800" dirty="0" smtClean="0">
                <a:solidFill>
                  <a:schemeClr val="bg1"/>
                </a:solidFill>
              </a:rPr>
              <a:t>RCRV Education </a:t>
            </a:r>
            <a:r>
              <a:rPr lang="en-US" sz="2800" dirty="0">
                <a:solidFill>
                  <a:schemeClr val="bg1"/>
                </a:solidFill>
              </a:rPr>
              <a:t>Outreach: </a:t>
            </a:r>
            <a:r>
              <a:rPr lang="en-US" sz="2800" dirty="0" smtClean="0">
                <a:solidFill>
                  <a:schemeClr val="bg1"/>
                </a:solidFill>
              </a:rPr>
              <a:t/>
            </a:r>
            <a:br>
              <a:rPr lang="en-US" sz="2800" dirty="0" smtClean="0">
                <a:solidFill>
                  <a:schemeClr val="bg1"/>
                </a:solidFill>
              </a:rPr>
            </a:br>
            <a:r>
              <a:rPr lang="en-US" sz="2400" dirty="0" smtClean="0">
                <a:solidFill>
                  <a:schemeClr val="bg1"/>
                </a:solidFill>
              </a:rPr>
              <a:t>Bringing </a:t>
            </a:r>
            <a:r>
              <a:rPr lang="en-US" sz="2400" dirty="0">
                <a:solidFill>
                  <a:schemeClr val="bg1"/>
                </a:solidFill>
              </a:rPr>
              <a:t>Ocean Research to the Classroom and Community</a:t>
            </a:r>
          </a:p>
        </p:txBody>
      </p:sp>
      <p:sp>
        <p:nvSpPr>
          <p:cNvPr id="5" name="Content Placeholder 2"/>
          <p:cNvSpPr>
            <a:spLocks noGrp="1"/>
          </p:cNvSpPr>
          <p:nvPr>
            <p:ph sz="quarter" idx="1"/>
          </p:nvPr>
        </p:nvSpPr>
        <p:spPr>
          <a:xfrm>
            <a:off x="606552" y="1752600"/>
            <a:ext cx="7851648" cy="4340352"/>
          </a:xfrm>
        </p:spPr>
        <p:txBody>
          <a:bodyPr>
            <a:normAutofit/>
          </a:bodyPr>
          <a:lstStyle/>
          <a:p>
            <a:r>
              <a:rPr lang="en-US" sz="2800" dirty="0" smtClean="0">
                <a:solidFill>
                  <a:schemeClr val="tx2"/>
                </a:solidFill>
              </a:rPr>
              <a:t>Bringing </a:t>
            </a:r>
            <a:r>
              <a:rPr lang="en-US" sz="2800" dirty="0">
                <a:solidFill>
                  <a:schemeClr val="tx2"/>
                </a:solidFill>
              </a:rPr>
              <a:t>Datapresence to the Classroom</a:t>
            </a:r>
          </a:p>
          <a:p>
            <a:pPr marL="274320" lvl="1" indent="0">
              <a:buNone/>
            </a:pPr>
            <a:r>
              <a:rPr lang="en-US" sz="2000" dirty="0" smtClean="0"/>
              <a:t>Develop lesson plans designed for teachers to obtain data, visualize it, and discuss important trends and themes.</a:t>
            </a:r>
          </a:p>
          <a:p>
            <a:r>
              <a:rPr lang="en-US" sz="2800" dirty="0" smtClean="0">
                <a:solidFill>
                  <a:schemeClr val="tx2"/>
                </a:solidFill>
              </a:rPr>
              <a:t>Virtual </a:t>
            </a:r>
            <a:r>
              <a:rPr lang="en-US" sz="2800" dirty="0">
                <a:solidFill>
                  <a:schemeClr val="tx2"/>
                </a:solidFill>
              </a:rPr>
              <a:t>Fieldtrips: A Day in the </a:t>
            </a:r>
            <a:r>
              <a:rPr lang="en-US" sz="2800" dirty="0" smtClean="0">
                <a:solidFill>
                  <a:schemeClr val="tx2"/>
                </a:solidFill>
              </a:rPr>
              <a:t>Life </a:t>
            </a:r>
            <a:r>
              <a:rPr lang="en-US" sz="2800" dirty="0">
                <a:solidFill>
                  <a:schemeClr val="tx2"/>
                </a:solidFill>
              </a:rPr>
              <a:t>of a Scientist at Sea</a:t>
            </a:r>
          </a:p>
          <a:p>
            <a:pPr marL="274320" lvl="1" indent="0">
              <a:buNone/>
            </a:pPr>
            <a:r>
              <a:rPr lang="en-US" sz="2000" dirty="0" smtClean="0"/>
              <a:t>Provide</a:t>
            </a:r>
            <a:r>
              <a:rPr lang="en-US" sz="2000" i="1" dirty="0" smtClean="0"/>
              <a:t> </a:t>
            </a:r>
            <a:r>
              <a:rPr lang="en-US" sz="2000" dirty="0" smtClean="0"/>
              <a:t>streaming </a:t>
            </a:r>
            <a:r>
              <a:rPr lang="en-US" sz="2000" dirty="0"/>
              <a:t>capabilities </a:t>
            </a:r>
            <a:r>
              <a:rPr lang="en-US" sz="2000" dirty="0" smtClean="0"/>
              <a:t>from ship to shore for </a:t>
            </a:r>
            <a:r>
              <a:rPr lang="en-US" sz="2000" dirty="0"/>
              <a:t>“ask a scientist” sessions. </a:t>
            </a:r>
          </a:p>
          <a:p>
            <a:r>
              <a:rPr lang="en-US" sz="2800" dirty="0">
                <a:solidFill>
                  <a:schemeClr val="tx2"/>
                </a:solidFill>
              </a:rPr>
              <a:t>Datapresence for the Community</a:t>
            </a:r>
          </a:p>
          <a:p>
            <a:pPr marL="274320" lvl="1" indent="0">
              <a:buNone/>
            </a:pPr>
            <a:r>
              <a:rPr lang="en-US" sz="2000" dirty="0" smtClean="0"/>
              <a:t>Develop a website for the community to </a:t>
            </a:r>
            <a:r>
              <a:rPr lang="en-US" sz="2000" dirty="0"/>
              <a:t>investigate what we do as oceanographers, how we do it, where the ship is now, </a:t>
            </a:r>
            <a:r>
              <a:rPr lang="en-US" sz="2000" dirty="0" smtClean="0"/>
              <a:t>and where </a:t>
            </a:r>
            <a:r>
              <a:rPr lang="en-US" sz="2000" dirty="0"/>
              <a:t>it has been.</a:t>
            </a:r>
          </a:p>
          <a:p>
            <a:pPr marL="274320" lvl="1" indent="0">
              <a:buNone/>
            </a:pPr>
            <a:endParaRPr lang="en-US" sz="1800" dirty="0"/>
          </a:p>
        </p:txBody>
      </p:sp>
    </p:spTree>
    <p:extLst>
      <p:ext uri="{BB962C8B-B14F-4D97-AF65-F5344CB8AC3E}">
        <p14:creationId xmlns:p14="http://schemas.microsoft.com/office/powerpoint/2010/main" val="3846516574"/>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839200" cy="838200"/>
          </a:xfrm>
          <a:solidFill>
            <a:schemeClr val="accent1"/>
          </a:solidFill>
          <a:ln>
            <a:solidFill>
              <a:schemeClr val="accent1"/>
            </a:solidFill>
          </a:ln>
        </p:spPr>
        <p:txBody>
          <a:bodyPr anchor="ctr">
            <a:noAutofit/>
          </a:bodyPr>
          <a:lstStyle/>
          <a:p>
            <a:r>
              <a:rPr lang="en-US" sz="2800" dirty="0" smtClean="0">
                <a:solidFill>
                  <a:schemeClr val="bg1"/>
                </a:solidFill>
              </a:rPr>
              <a:t>How Do I?</a:t>
            </a:r>
            <a:endParaRPr lang="en-US" sz="2400" dirty="0">
              <a:solidFill>
                <a:schemeClr val="bg1"/>
              </a:solidFill>
            </a:endParaRPr>
          </a:p>
        </p:txBody>
      </p:sp>
      <p:sp>
        <p:nvSpPr>
          <p:cNvPr id="5" name="Content Placeholder 2"/>
          <p:cNvSpPr>
            <a:spLocks noGrp="1"/>
          </p:cNvSpPr>
          <p:nvPr>
            <p:ph sz="quarter" idx="1"/>
          </p:nvPr>
        </p:nvSpPr>
        <p:spPr>
          <a:xfrm>
            <a:off x="606552" y="1752600"/>
            <a:ext cx="7851648" cy="4340352"/>
          </a:xfrm>
        </p:spPr>
        <p:txBody>
          <a:bodyPr>
            <a:normAutofit/>
          </a:bodyPr>
          <a:lstStyle/>
          <a:p>
            <a:r>
              <a:rPr lang="en-US" sz="2800" dirty="0" smtClean="0">
                <a:solidFill>
                  <a:schemeClr val="tx2"/>
                </a:solidFill>
              </a:rPr>
              <a:t>Access the Oceanus or Pacific Storm Shoreside Interface to the Datapresence System?</a:t>
            </a:r>
          </a:p>
          <a:p>
            <a:pPr lvl="1"/>
            <a:r>
              <a:rPr lang="en-US" dirty="0" smtClean="0">
                <a:hlinkClick r:id="rId3"/>
              </a:rPr>
              <a:t>http://datapresence.coas.oregonstate.edu:8101/</a:t>
            </a:r>
            <a:endParaRPr lang="en-US" dirty="0"/>
          </a:p>
          <a:p>
            <a:endParaRPr lang="en-US" sz="2800" dirty="0" smtClean="0">
              <a:solidFill>
                <a:schemeClr val="tx2"/>
              </a:solidFill>
            </a:endParaRPr>
          </a:p>
          <a:p>
            <a:r>
              <a:rPr lang="en-US" sz="2800" dirty="0" smtClean="0">
                <a:solidFill>
                  <a:schemeClr val="tx2"/>
                </a:solidFill>
              </a:rPr>
              <a:t>Get Help?</a:t>
            </a:r>
          </a:p>
          <a:p>
            <a:pPr lvl="1"/>
            <a:r>
              <a:rPr lang="en-US" dirty="0" smtClean="0">
                <a:solidFill>
                  <a:schemeClr val="tx2"/>
                </a:solidFill>
              </a:rPr>
              <a:t>Contact myself or Jasmine Nahroniak</a:t>
            </a:r>
          </a:p>
          <a:p>
            <a:pPr lvl="2"/>
            <a:r>
              <a:rPr lang="en-US" dirty="0" smtClean="0">
                <a:solidFill>
                  <a:schemeClr val="tx2"/>
                </a:solidFill>
                <a:hlinkClick r:id="rId4"/>
              </a:rPr>
              <a:t>cromsos@coas.oregonstate.edu</a:t>
            </a:r>
            <a:endParaRPr lang="en-US" dirty="0" smtClean="0">
              <a:solidFill>
                <a:schemeClr val="tx2"/>
              </a:solidFill>
            </a:endParaRPr>
          </a:p>
          <a:p>
            <a:pPr lvl="2"/>
            <a:r>
              <a:rPr lang="en-US" dirty="0" smtClean="0">
                <a:solidFill>
                  <a:schemeClr val="tx2"/>
                </a:solidFill>
              </a:rPr>
              <a:t>jasmine@coas.oregonstate.edu</a:t>
            </a:r>
            <a:endParaRPr lang="en-US" dirty="0">
              <a:solidFill>
                <a:schemeClr val="tx2"/>
              </a:solidFill>
            </a:endParaRPr>
          </a:p>
        </p:txBody>
      </p:sp>
    </p:spTree>
    <p:extLst>
      <p:ext uri="{BB962C8B-B14F-4D97-AF65-F5344CB8AC3E}">
        <p14:creationId xmlns:p14="http://schemas.microsoft.com/office/powerpoint/2010/main" val="584347363"/>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833104" cy="838200"/>
          </a:xfrm>
          <a:solidFill>
            <a:schemeClr val="accent1"/>
          </a:solidFill>
          <a:ln>
            <a:solidFill>
              <a:schemeClr val="accent1"/>
            </a:solidFill>
          </a:ln>
        </p:spPr>
        <p:txBody>
          <a:bodyPr anchor="ctr"/>
          <a:lstStyle/>
          <a:p>
            <a:r>
              <a:rPr lang="en-US" dirty="0" smtClean="0">
                <a:solidFill>
                  <a:schemeClr val="bg1"/>
                </a:solidFill>
              </a:rPr>
              <a:t>Acknowledgements</a:t>
            </a:r>
            <a:endParaRPr lang="en-US" dirty="0">
              <a:solidFill>
                <a:schemeClr val="bg1"/>
              </a:solidFill>
            </a:endParaRPr>
          </a:p>
        </p:txBody>
      </p:sp>
      <p:sp>
        <p:nvSpPr>
          <p:cNvPr id="3" name="Content Placeholder 2"/>
          <p:cNvSpPr>
            <a:spLocks noGrp="1"/>
          </p:cNvSpPr>
          <p:nvPr>
            <p:ph sz="quarter" idx="1"/>
          </p:nvPr>
        </p:nvSpPr>
        <p:spPr>
          <a:xfrm>
            <a:off x="304800" y="1600200"/>
            <a:ext cx="8534400" cy="5029200"/>
          </a:xfrm>
        </p:spPr>
        <p:txBody>
          <a:bodyPr anchor="ctr">
            <a:normAutofit/>
          </a:bodyPr>
          <a:lstStyle/>
          <a:p>
            <a:r>
              <a:rPr lang="en-US" dirty="0" smtClean="0">
                <a:solidFill>
                  <a:schemeClr val="accent1"/>
                </a:solidFill>
              </a:rPr>
              <a:t>National Science Foundation (NSF)</a:t>
            </a:r>
          </a:p>
          <a:p>
            <a:r>
              <a:rPr lang="en-US" dirty="0" smtClean="0">
                <a:solidFill>
                  <a:schemeClr val="accent1"/>
                </a:solidFill>
              </a:rPr>
              <a:t>Project Manager: </a:t>
            </a:r>
            <a:r>
              <a:rPr lang="en-US" dirty="0" smtClean="0">
                <a:solidFill>
                  <a:srgbClr val="646B86"/>
                </a:solidFill>
              </a:rPr>
              <a:t>Demian Bailey</a:t>
            </a:r>
          </a:p>
          <a:p>
            <a:r>
              <a:rPr lang="en-US" dirty="0" smtClean="0">
                <a:solidFill>
                  <a:schemeClr val="accent1"/>
                </a:solidFill>
              </a:rPr>
              <a:t>Project Scientist: </a:t>
            </a:r>
            <a:r>
              <a:rPr lang="en-US" dirty="0" smtClean="0">
                <a:solidFill>
                  <a:srgbClr val="646B86"/>
                </a:solidFill>
              </a:rPr>
              <a:t>Clare Reimers</a:t>
            </a:r>
          </a:p>
          <a:p>
            <a:r>
              <a:rPr lang="en-US" dirty="0" smtClean="0">
                <a:solidFill>
                  <a:schemeClr val="accent1"/>
                </a:solidFill>
              </a:rPr>
              <a:t>Datapresence Team members:</a:t>
            </a:r>
            <a:r>
              <a:rPr lang="en-US" dirty="0">
                <a:solidFill>
                  <a:schemeClr val="accent1"/>
                </a:solidFill>
              </a:rPr>
              <a:t> </a:t>
            </a:r>
            <a:endParaRPr lang="en-US" dirty="0" smtClean="0">
              <a:solidFill>
                <a:schemeClr val="accent1"/>
              </a:solidFill>
            </a:endParaRPr>
          </a:p>
          <a:p>
            <a:pPr lvl="1"/>
            <a:r>
              <a:rPr lang="en-US" dirty="0" smtClean="0">
                <a:solidFill>
                  <a:srgbClr val="646B86"/>
                </a:solidFill>
              </a:rPr>
              <a:t>Jasmine Nahorniak and Katie Watkins-Brandt</a:t>
            </a:r>
          </a:p>
          <a:p>
            <a:r>
              <a:rPr lang="en-US" dirty="0" smtClean="0">
                <a:solidFill>
                  <a:schemeClr val="accent1"/>
                </a:solidFill>
              </a:rPr>
              <a:t>RCRV Technical Team:</a:t>
            </a:r>
          </a:p>
          <a:p>
            <a:pPr lvl="1"/>
            <a:r>
              <a:rPr lang="en-US" dirty="0" smtClean="0">
                <a:solidFill>
                  <a:schemeClr val="accent1"/>
                </a:solidFill>
              </a:rPr>
              <a:t> </a:t>
            </a:r>
            <a:r>
              <a:rPr lang="en-US" dirty="0" smtClean="0">
                <a:solidFill>
                  <a:srgbClr val="646B86"/>
                </a:solidFill>
              </a:rPr>
              <a:t>John Comar, Marc Willis, Don Hilliard, Fred Jones, and Daryl Swenson</a:t>
            </a:r>
          </a:p>
          <a:p>
            <a:r>
              <a:rPr lang="en-US" dirty="0" smtClean="0">
                <a:solidFill>
                  <a:schemeClr val="accent1"/>
                </a:solidFill>
              </a:rPr>
              <a:t>RCRV Science Oversight Committee </a:t>
            </a:r>
          </a:p>
          <a:p>
            <a:r>
              <a:rPr lang="en-US" dirty="0" smtClean="0">
                <a:solidFill>
                  <a:schemeClr val="accent1"/>
                </a:solidFill>
              </a:rPr>
              <a:t>Education and Outreach Team:  </a:t>
            </a:r>
          </a:p>
          <a:p>
            <a:pPr lvl="1"/>
            <a:r>
              <a:rPr lang="en-US" dirty="0" smtClean="0">
                <a:solidFill>
                  <a:srgbClr val="646B86"/>
                </a:solidFill>
              </a:rPr>
              <a:t>Renee O’Neil, Tracy Crews, </a:t>
            </a:r>
            <a:r>
              <a:rPr lang="en-US" dirty="0">
                <a:solidFill>
                  <a:srgbClr val="646B86"/>
                </a:solidFill>
              </a:rPr>
              <a:t>M</a:t>
            </a:r>
            <a:r>
              <a:rPr lang="en-US" dirty="0" smtClean="0">
                <a:solidFill>
                  <a:srgbClr val="646B86"/>
                </a:solidFill>
              </a:rPr>
              <a:t>ark Farley and Danielle Miller</a:t>
            </a:r>
          </a:p>
          <a:p>
            <a:endParaRPr lang="en-US" dirty="0">
              <a:solidFill>
                <a:schemeClr val="accent1"/>
              </a:solidFill>
            </a:endParaRPr>
          </a:p>
        </p:txBody>
      </p:sp>
    </p:spTree>
    <p:extLst>
      <p:ext uri="{BB962C8B-B14F-4D97-AF65-F5344CB8AC3E}">
        <p14:creationId xmlns:p14="http://schemas.microsoft.com/office/powerpoint/2010/main" val="2261887606"/>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95600" y="4953000"/>
            <a:ext cx="6095999" cy="1447800"/>
          </a:xfrm>
        </p:spPr>
        <p:txBody>
          <a:bodyPr/>
          <a:lstStyle/>
          <a:p>
            <a:pPr algn="ctr"/>
            <a:r>
              <a:rPr lang="en-US" sz="2200" b="0" dirty="0" smtClean="0"/>
              <a:t>Thank you for listening, please visit our website for more information and updates about </a:t>
            </a:r>
            <a:r>
              <a:rPr lang="en-US" sz="2200" b="0" dirty="0"/>
              <a:t>the project: </a:t>
            </a:r>
            <a:r>
              <a:rPr lang="en-US" sz="2200" b="0" dirty="0">
                <a:hlinkClick r:id="rId2"/>
              </a:rPr>
              <a:t>http://ceoas.oregonstate.edu/ships/rcrv</a:t>
            </a:r>
            <a:r>
              <a:rPr lang="en-US" sz="2200" b="0" dirty="0" smtClean="0">
                <a:hlinkClick r:id="rId2"/>
              </a:rPr>
              <a:t>/</a:t>
            </a:r>
            <a:r>
              <a:rPr lang="en-US" sz="2200" b="0" dirty="0" smtClean="0"/>
              <a:t> </a:t>
            </a:r>
            <a:endParaRPr lang="en-US" sz="2200" b="0" dirty="0"/>
          </a:p>
        </p:txBody>
      </p:sp>
      <p:pic>
        <p:nvPicPr>
          <p:cNvPr id="5" name="Picture Placeholder 4"/>
          <p:cNvPicPr>
            <a:picLocks noGrp="1" noChangeAspect="1"/>
          </p:cNvPicPr>
          <p:nvPr>
            <p:ph type="pic" idx="1"/>
          </p:nvPr>
        </p:nvPicPr>
        <p:blipFill>
          <a:blip r:embed="rId3" cstate="print">
            <a:extLst>
              <a:ext uri="{28A0092B-C50C-407E-A947-70E740481C1C}">
                <a14:useLocalDpi xmlns:a14="http://schemas.microsoft.com/office/drawing/2010/main" val="0"/>
              </a:ext>
            </a:extLst>
          </a:blip>
          <a:srcRect l="5509" r="5509"/>
          <a:stretch>
            <a:fillRect/>
          </a:stretch>
        </p:blipFill>
        <p:spPr>
          <a:xfrm>
            <a:off x="3048000" y="685800"/>
            <a:ext cx="5867400" cy="4267200"/>
          </a:xfrm>
          <a:ln w="28575">
            <a:solidFill>
              <a:schemeClr val="tx1"/>
            </a:solidFill>
          </a:ln>
        </p:spPr>
      </p:pic>
      <p:sp>
        <p:nvSpPr>
          <p:cNvPr id="4" name="Text Placeholder 3"/>
          <p:cNvSpPr>
            <a:spLocks noGrp="1"/>
          </p:cNvSpPr>
          <p:nvPr>
            <p:ph type="body" sz="half" idx="2"/>
          </p:nvPr>
        </p:nvSpPr>
        <p:spPr>
          <a:xfrm>
            <a:off x="152400" y="838200"/>
            <a:ext cx="2743200" cy="3810000"/>
          </a:xfrm>
          <a:ln>
            <a:noFill/>
          </a:ln>
        </p:spPr>
        <p:txBody>
          <a:bodyPr>
            <a:normAutofit/>
          </a:bodyPr>
          <a:lstStyle/>
          <a:p>
            <a:r>
              <a:rPr lang="en-US" dirty="0" smtClean="0"/>
              <a:t>Contacts: </a:t>
            </a:r>
          </a:p>
          <a:p>
            <a:pPr>
              <a:lnSpc>
                <a:spcPct val="120000"/>
              </a:lnSpc>
              <a:spcBef>
                <a:spcPts val="0"/>
              </a:spcBef>
              <a:spcAft>
                <a:spcPts val="0"/>
              </a:spcAft>
            </a:pPr>
            <a:r>
              <a:rPr lang="en-US" dirty="0" smtClean="0"/>
              <a:t>Demian Bailey</a:t>
            </a:r>
            <a:endParaRPr lang="en-US" dirty="0"/>
          </a:p>
          <a:p>
            <a:pPr>
              <a:lnSpc>
                <a:spcPct val="120000"/>
              </a:lnSpc>
              <a:spcBef>
                <a:spcPts val="0"/>
              </a:spcBef>
              <a:spcAft>
                <a:spcPts val="0"/>
              </a:spcAft>
            </a:pPr>
            <a:r>
              <a:rPr lang="en-US" dirty="0"/>
              <a:t>Project </a:t>
            </a:r>
            <a:r>
              <a:rPr lang="en-US" dirty="0" smtClean="0"/>
              <a:t>Manager</a:t>
            </a:r>
            <a:endParaRPr lang="en-US" dirty="0"/>
          </a:p>
          <a:p>
            <a:pPr>
              <a:lnSpc>
                <a:spcPct val="120000"/>
              </a:lnSpc>
              <a:spcBef>
                <a:spcPts val="0"/>
              </a:spcBef>
              <a:spcAft>
                <a:spcPts val="0"/>
              </a:spcAft>
            </a:pPr>
            <a:r>
              <a:rPr lang="en-US" sz="1400" dirty="0" smtClean="0">
                <a:solidFill>
                  <a:srgbClr val="0000FF"/>
                </a:solidFill>
              </a:rPr>
              <a:t>dbailey@coas.oregonstate.edu</a:t>
            </a:r>
            <a:endParaRPr lang="en-US" sz="1400" dirty="0">
              <a:solidFill>
                <a:srgbClr val="0000FF"/>
              </a:solidFill>
            </a:endParaRPr>
          </a:p>
          <a:p>
            <a:pPr>
              <a:lnSpc>
                <a:spcPct val="120000"/>
              </a:lnSpc>
              <a:spcBef>
                <a:spcPts val="0"/>
              </a:spcBef>
              <a:spcAft>
                <a:spcPts val="0"/>
              </a:spcAft>
            </a:pPr>
            <a:endParaRPr lang="en-US" dirty="0" smtClean="0">
              <a:solidFill>
                <a:srgbClr val="0000FF"/>
              </a:solidFill>
            </a:endParaRPr>
          </a:p>
          <a:p>
            <a:pPr>
              <a:lnSpc>
                <a:spcPct val="120000"/>
              </a:lnSpc>
              <a:spcBef>
                <a:spcPts val="0"/>
              </a:spcBef>
              <a:spcAft>
                <a:spcPts val="0"/>
              </a:spcAft>
            </a:pPr>
            <a:r>
              <a:rPr lang="en-US" dirty="0" smtClean="0"/>
              <a:t>Clare Reimers</a:t>
            </a:r>
          </a:p>
          <a:p>
            <a:pPr>
              <a:lnSpc>
                <a:spcPct val="120000"/>
              </a:lnSpc>
              <a:spcBef>
                <a:spcPts val="0"/>
              </a:spcBef>
              <a:spcAft>
                <a:spcPts val="0"/>
              </a:spcAft>
            </a:pPr>
            <a:r>
              <a:rPr lang="en-US" dirty="0" smtClean="0"/>
              <a:t>Project Scientist</a:t>
            </a:r>
          </a:p>
          <a:p>
            <a:pPr>
              <a:lnSpc>
                <a:spcPct val="120000"/>
              </a:lnSpc>
              <a:spcBef>
                <a:spcPts val="0"/>
              </a:spcBef>
              <a:spcAft>
                <a:spcPts val="0"/>
              </a:spcAft>
            </a:pPr>
            <a:r>
              <a:rPr lang="en-US" sz="1400" dirty="0" smtClean="0">
                <a:solidFill>
                  <a:srgbClr val="0000FF"/>
                </a:solidFill>
              </a:rPr>
              <a:t>creimers@coas.oregonstate.edu</a:t>
            </a:r>
          </a:p>
          <a:p>
            <a:pPr>
              <a:lnSpc>
                <a:spcPct val="120000"/>
              </a:lnSpc>
              <a:spcBef>
                <a:spcPts val="0"/>
              </a:spcBef>
              <a:spcAft>
                <a:spcPts val="0"/>
              </a:spcAft>
            </a:pPr>
            <a:endParaRPr lang="en-US" dirty="0" smtClean="0"/>
          </a:p>
          <a:p>
            <a:pPr>
              <a:lnSpc>
                <a:spcPct val="110000"/>
              </a:lnSpc>
              <a:spcBef>
                <a:spcPts val="0"/>
              </a:spcBef>
              <a:spcAft>
                <a:spcPts val="0"/>
              </a:spcAft>
            </a:pPr>
            <a:r>
              <a:rPr lang="en-US" dirty="0" smtClean="0"/>
              <a:t>Chris Romsos</a:t>
            </a:r>
          </a:p>
          <a:p>
            <a:pPr>
              <a:lnSpc>
                <a:spcPct val="110000"/>
              </a:lnSpc>
              <a:spcBef>
                <a:spcPts val="0"/>
              </a:spcBef>
              <a:spcAft>
                <a:spcPts val="0"/>
              </a:spcAft>
            </a:pPr>
            <a:r>
              <a:rPr lang="en-US" dirty="0" smtClean="0"/>
              <a:t>Datapresence Systems Engineer</a:t>
            </a:r>
          </a:p>
          <a:p>
            <a:pPr>
              <a:lnSpc>
                <a:spcPct val="120000"/>
              </a:lnSpc>
              <a:spcBef>
                <a:spcPts val="0"/>
              </a:spcBef>
              <a:spcAft>
                <a:spcPts val="0"/>
              </a:spcAft>
            </a:pPr>
            <a:r>
              <a:rPr lang="en-US" sz="1400" dirty="0" smtClean="0">
                <a:solidFill>
                  <a:srgbClr val="0000FF"/>
                </a:solidFill>
              </a:rPr>
              <a:t>cromsos@coas.oregonstate.edu</a:t>
            </a:r>
          </a:p>
          <a:p>
            <a:pPr>
              <a:spcBef>
                <a:spcPts val="0"/>
              </a:spcBef>
              <a:spcAft>
                <a:spcPts val="0"/>
              </a:spcAft>
            </a:pPr>
            <a:endParaRPr lang="en-US" dirty="0" smtClean="0"/>
          </a:p>
          <a:p>
            <a:endParaRPr lang="en-US" dirty="0"/>
          </a:p>
        </p:txBody>
      </p:sp>
      <p:sp>
        <p:nvSpPr>
          <p:cNvPr id="3" name="Rectangle 2"/>
          <p:cNvSpPr/>
          <p:nvPr/>
        </p:nvSpPr>
        <p:spPr>
          <a:xfrm>
            <a:off x="152400" y="4985028"/>
            <a:ext cx="2667000" cy="1415772"/>
          </a:xfrm>
          <a:prstGeom prst="rect">
            <a:avLst/>
          </a:prstGeom>
        </p:spPr>
        <p:txBody>
          <a:bodyPr wrap="square">
            <a:spAutoFit/>
          </a:bodyPr>
          <a:lstStyle/>
          <a:p>
            <a:endParaRPr lang="en-US" sz="1400" dirty="0">
              <a:solidFill>
                <a:schemeClr val="bg1"/>
              </a:solidFill>
            </a:endParaRPr>
          </a:p>
          <a:p>
            <a:r>
              <a:rPr lang="en-US" sz="1200" dirty="0">
                <a:solidFill>
                  <a:schemeClr val="bg1"/>
                </a:solidFill>
              </a:rPr>
              <a:t>All items presented are contingent on Federal funding for FY 2017 and beyond.  </a:t>
            </a:r>
          </a:p>
          <a:p>
            <a:r>
              <a:rPr lang="en-US" sz="1200" dirty="0">
                <a:solidFill>
                  <a:schemeClr val="bg1"/>
                </a:solidFill>
              </a:rPr>
              <a:t>Any equipment pictured is for illustration purposes only and may not reflect final installations.</a:t>
            </a:r>
          </a:p>
        </p:txBody>
      </p:sp>
    </p:spTree>
    <p:extLst>
      <p:ext uri="{BB962C8B-B14F-4D97-AF65-F5344CB8AC3E}">
        <p14:creationId xmlns:p14="http://schemas.microsoft.com/office/powerpoint/2010/main" val="673250677"/>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13887</TotalTime>
  <Words>4257</Words>
  <Application>Microsoft Macintosh PowerPoint</Application>
  <PresentationFormat>On-screen Show (4:3)</PresentationFormat>
  <Paragraphs>408</Paragraphs>
  <Slides>40</Slides>
  <Notes>20</Notes>
  <HiddenSlides>0</HiddenSlides>
  <MMClips>1</MMClips>
  <ScaleCrop>false</ScaleCrop>
  <HeadingPairs>
    <vt:vector size="4" baseType="variant">
      <vt:variant>
        <vt:lpstr>Theme</vt:lpstr>
      </vt:variant>
      <vt:variant>
        <vt:i4>1</vt:i4>
      </vt:variant>
      <vt:variant>
        <vt:lpstr>Slide Titles</vt:lpstr>
      </vt:variant>
      <vt:variant>
        <vt:i4>40</vt:i4>
      </vt:variant>
    </vt:vector>
  </HeadingPairs>
  <TitlesOfParts>
    <vt:vector size="41" baseType="lpstr">
      <vt:lpstr>Civic</vt:lpstr>
      <vt:lpstr>Datapresence Capabilities of the  Regional Class Research Vessels:</vt:lpstr>
      <vt:lpstr>The “Charge”</vt:lpstr>
      <vt:lpstr>My Background:</vt:lpstr>
      <vt:lpstr>REGIONAL CLASS RESEARCH VESSELS Coming to an Ocean Near You </vt:lpstr>
      <vt:lpstr>National Science Foundation Large Facilities</vt:lpstr>
      <vt:lpstr>Global  Class</vt:lpstr>
      <vt:lpstr>Ocean/Intermediate Class</vt:lpstr>
      <vt:lpstr>Regional Class</vt:lpstr>
      <vt:lpstr>Academic Fleet Renewal is part of long-term UNOLS community planning</vt:lpstr>
      <vt:lpstr>OSU’s Ocean Research Ships: Past, Present, and Future (but mostly future)</vt:lpstr>
      <vt:lpstr>OSU Fleet Timeline</vt:lpstr>
      <vt:lpstr>Building a Research Vessel:  What are the requirements?  Define the Basic Design  Define the Science Mission Characteristics  Comply with Regulatory and Classification Regimes</vt:lpstr>
      <vt:lpstr>State of the Art Research Vessels Funded by the National Science Foundation (NSF) to PROMOTE MARINE RESEARCH and join the University-National Oceanographic Laboratory System (UNOLS) fleet</vt:lpstr>
      <vt:lpstr>PowerPoint Presentation</vt:lpstr>
      <vt:lpstr>Versatile • Capable • Efficient • Desirable</vt:lpstr>
      <vt:lpstr>Versatile</vt:lpstr>
      <vt:lpstr>Capable</vt:lpstr>
      <vt:lpstr>Efficient</vt:lpstr>
      <vt:lpstr>Desirable</vt:lpstr>
      <vt:lpstr>General Arrangement: Main Deck</vt:lpstr>
      <vt:lpstr>General Arrangement: 01 Deck</vt:lpstr>
      <vt:lpstr>Enabling Technologies</vt:lpstr>
      <vt:lpstr>Enabling Technologies:  Active Heave Compensation and Constant Tension Winches</vt:lpstr>
      <vt:lpstr>Enabling Technologies: Over the Side Handling</vt:lpstr>
      <vt:lpstr>Enabling Technologies: Articulating Stern A-Frame</vt:lpstr>
      <vt:lpstr>Enabling Technologies: Acoustics</vt:lpstr>
      <vt:lpstr>Enabling Technologies: Retractable Centerboard</vt:lpstr>
      <vt:lpstr>Enabling Technologies: Remote Participation</vt:lpstr>
      <vt:lpstr>DATAPRESENCE :  An interdisciplinary approach to ocean science research enhancing observational, experimental, and analytical capabilities</vt:lpstr>
      <vt:lpstr>New Concept: A Continuous &amp; Thorough Sampling Platform Other Research Vessels provide only ancillary data such as Temperature and Salinity, few include transmittance and chlorophyll but rarely is this data provided in real time or QC’ed</vt:lpstr>
      <vt:lpstr>Datapresence Drivers</vt:lpstr>
      <vt:lpstr>Datapresence Customers</vt:lpstr>
      <vt:lpstr>Enough Powerpoint</vt:lpstr>
      <vt:lpstr>A Few Items to Keep In Mind</vt:lpstr>
      <vt:lpstr>Observatory vs. Research Vessel</vt:lpstr>
      <vt:lpstr>To Ensure Your Success: Coordinate with Shipboard Science Party and Vessel Operators.</vt:lpstr>
      <vt:lpstr>RCRV Education Outreach:  Bringing Ocean Research to the Classroom and Community</vt:lpstr>
      <vt:lpstr>How Do I?</vt:lpstr>
      <vt:lpstr>Acknowledgements</vt:lpstr>
      <vt:lpstr>Thank you for listening, please visit our website for more information and updates about the project: http://ceoas.oregonstate.edu/ships/rcrv/ </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Regional Class Research Vessels: Incorporating the Next Generation of</dc:title>
  <dc:creator>Katie</dc:creator>
  <cp:lastModifiedBy>Chris Romsos</cp:lastModifiedBy>
  <cp:revision>362</cp:revision>
  <cp:lastPrinted>2017-01-06T17:11:18Z</cp:lastPrinted>
  <dcterms:created xsi:type="dcterms:W3CDTF">2016-07-12T03:55:45Z</dcterms:created>
  <dcterms:modified xsi:type="dcterms:W3CDTF">2018-06-25T03:44:23Z</dcterms:modified>
</cp:coreProperties>
</file>