
<file path=[Content_Types].xml><?xml version="1.0" encoding="utf-8"?>
<Types xmlns="http://schemas.openxmlformats.org/package/2006/content-types">
  <Default Extension="png" ContentType="image/png"/>
  <Default Extension="wmf" ContentType="image/x-wmf"/>
  <Default Extension="mov" ContentType="video/unknown"/>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34"/>
  </p:notesMasterIdLst>
  <p:handoutMasterIdLst>
    <p:handoutMasterId r:id="rId35"/>
  </p:handoutMasterIdLst>
  <p:sldIdLst>
    <p:sldId id="1785" r:id="rId2"/>
    <p:sldId id="1732" r:id="rId3"/>
    <p:sldId id="1696" r:id="rId4"/>
    <p:sldId id="1731" r:id="rId5"/>
    <p:sldId id="1698" r:id="rId6"/>
    <p:sldId id="1596" r:id="rId7"/>
    <p:sldId id="1697" r:id="rId8"/>
    <p:sldId id="1791" r:id="rId9"/>
    <p:sldId id="1552" r:id="rId10"/>
    <p:sldId id="1787" r:id="rId11"/>
    <p:sldId id="1772" r:id="rId12"/>
    <p:sldId id="1816" r:id="rId13"/>
    <p:sldId id="1788" r:id="rId14"/>
    <p:sldId id="1818" r:id="rId15"/>
    <p:sldId id="1634" r:id="rId16"/>
    <p:sldId id="1690" r:id="rId17"/>
    <p:sldId id="1789" r:id="rId18"/>
    <p:sldId id="1739" r:id="rId19"/>
    <p:sldId id="1692" r:id="rId20"/>
    <p:sldId id="1831" r:id="rId21"/>
    <p:sldId id="1830" r:id="rId22"/>
    <p:sldId id="1803" r:id="rId23"/>
    <p:sldId id="1829" r:id="rId24"/>
    <p:sldId id="1798" r:id="rId25"/>
    <p:sldId id="1815" r:id="rId26"/>
    <p:sldId id="1821" r:id="rId27"/>
    <p:sldId id="1819" r:id="rId28"/>
    <p:sldId id="1624" r:id="rId29"/>
    <p:sldId id="1627" r:id="rId30"/>
    <p:sldId id="1810" r:id="rId31"/>
    <p:sldId id="1774" r:id="rId32"/>
    <p:sldId id="1620" r:id="rId33"/>
  </p:sldIdLst>
  <p:sldSz cx="10240963" cy="7407275"/>
  <p:notesSz cx="7019925" cy="9269413"/>
  <p:defaultTextStyle>
    <a:defPPr>
      <a:defRPr lang="en-US"/>
    </a:defPPr>
    <a:lvl1pPr algn="l" rtl="0" eaLnBrk="0" fontAlgn="base" hangingPunct="0">
      <a:spcBef>
        <a:spcPct val="0"/>
      </a:spcBef>
      <a:spcAft>
        <a:spcPct val="0"/>
      </a:spcAft>
      <a:defRPr sz="1400" kern="1200">
        <a:solidFill>
          <a:schemeClr val="tx1"/>
        </a:solidFill>
        <a:latin typeface="Arial" pitchFamily="34" charset="0"/>
        <a:ea typeface="+mn-ea"/>
        <a:cs typeface="+mn-cs"/>
      </a:defRPr>
    </a:lvl1pPr>
    <a:lvl2pPr marL="457131" algn="l" rtl="0" eaLnBrk="0" fontAlgn="base" hangingPunct="0">
      <a:spcBef>
        <a:spcPct val="0"/>
      </a:spcBef>
      <a:spcAft>
        <a:spcPct val="0"/>
      </a:spcAft>
      <a:defRPr sz="1400" kern="1200">
        <a:solidFill>
          <a:schemeClr val="tx1"/>
        </a:solidFill>
        <a:latin typeface="Arial" pitchFamily="34" charset="0"/>
        <a:ea typeface="+mn-ea"/>
        <a:cs typeface="+mn-cs"/>
      </a:defRPr>
    </a:lvl2pPr>
    <a:lvl3pPr marL="914262" algn="l" rtl="0" eaLnBrk="0" fontAlgn="base" hangingPunct="0">
      <a:spcBef>
        <a:spcPct val="0"/>
      </a:spcBef>
      <a:spcAft>
        <a:spcPct val="0"/>
      </a:spcAft>
      <a:defRPr sz="1400" kern="1200">
        <a:solidFill>
          <a:schemeClr val="tx1"/>
        </a:solidFill>
        <a:latin typeface="Arial" pitchFamily="34" charset="0"/>
        <a:ea typeface="+mn-ea"/>
        <a:cs typeface="+mn-cs"/>
      </a:defRPr>
    </a:lvl3pPr>
    <a:lvl4pPr marL="1371393" algn="l" rtl="0" eaLnBrk="0" fontAlgn="base" hangingPunct="0">
      <a:spcBef>
        <a:spcPct val="0"/>
      </a:spcBef>
      <a:spcAft>
        <a:spcPct val="0"/>
      </a:spcAft>
      <a:defRPr sz="1400" kern="1200">
        <a:solidFill>
          <a:schemeClr val="tx1"/>
        </a:solidFill>
        <a:latin typeface="Arial" pitchFamily="34" charset="0"/>
        <a:ea typeface="+mn-ea"/>
        <a:cs typeface="+mn-cs"/>
      </a:defRPr>
    </a:lvl4pPr>
    <a:lvl5pPr marL="1828525" algn="l" rtl="0" eaLnBrk="0" fontAlgn="base" hangingPunct="0">
      <a:spcBef>
        <a:spcPct val="0"/>
      </a:spcBef>
      <a:spcAft>
        <a:spcPct val="0"/>
      </a:spcAft>
      <a:defRPr sz="1400" kern="1200">
        <a:solidFill>
          <a:schemeClr val="tx1"/>
        </a:solidFill>
        <a:latin typeface="Arial" pitchFamily="34" charset="0"/>
        <a:ea typeface="+mn-ea"/>
        <a:cs typeface="+mn-cs"/>
      </a:defRPr>
    </a:lvl5pPr>
    <a:lvl6pPr marL="2285655" algn="l" defTabSz="914262" rtl="0" eaLnBrk="1" latinLnBrk="0" hangingPunct="1">
      <a:defRPr sz="1400" kern="1200">
        <a:solidFill>
          <a:schemeClr val="tx1"/>
        </a:solidFill>
        <a:latin typeface="Arial" pitchFamily="34" charset="0"/>
        <a:ea typeface="+mn-ea"/>
        <a:cs typeface="+mn-cs"/>
      </a:defRPr>
    </a:lvl6pPr>
    <a:lvl7pPr marL="2742786" algn="l" defTabSz="914262" rtl="0" eaLnBrk="1" latinLnBrk="0" hangingPunct="1">
      <a:defRPr sz="1400" kern="1200">
        <a:solidFill>
          <a:schemeClr val="tx1"/>
        </a:solidFill>
        <a:latin typeface="Arial" pitchFamily="34" charset="0"/>
        <a:ea typeface="+mn-ea"/>
        <a:cs typeface="+mn-cs"/>
      </a:defRPr>
    </a:lvl7pPr>
    <a:lvl8pPr marL="3199918" algn="l" defTabSz="914262" rtl="0" eaLnBrk="1" latinLnBrk="0" hangingPunct="1">
      <a:defRPr sz="1400" kern="1200">
        <a:solidFill>
          <a:schemeClr val="tx1"/>
        </a:solidFill>
        <a:latin typeface="Arial" pitchFamily="34" charset="0"/>
        <a:ea typeface="+mn-ea"/>
        <a:cs typeface="+mn-cs"/>
      </a:defRPr>
    </a:lvl8pPr>
    <a:lvl9pPr marL="3657048" algn="l" defTabSz="914262" rtl="0" eaLnBrk="1" latinLnBrk="0" hangingPunct="1">
      <a:defRPr sz="1400"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99FF"/>
    <a:srgbClr val="0000FF"/>
    <a:srgbClr val="00FF00"/>
    <a:srgbClr val="FFFFFF"/>
    <a:srgbClr val="000000"/>
    <a:srgbClr val="CCFFFF"/>
    <a:srgbClr val="5F5F5F"/>
    <a:srgbClr val="66FFFF"/>
    <a:srgbClr val="9933FF"/>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1103" autoAdjust="0"/>
    <p:restoredTop sz="99821" autoAdjust="0"/>
  </p:normalViewPr>
  <p:slideViewPr>
    <p:cSldViewPr snapToGrid="0">
      <p:cViewPr>
        <p:scale>
          <a:sx n="75" d="100"/>
          <a:sy n="75" d="100"/>
        </p:scale>
        <p:origin x="-2316" y="-1266"/>
      </p:cViewPr>
      <p:guideLst>
        <p:guide orient="horz" pos="2333"/>
        <p:guide pos="3226"/>
      </p:guideLst>
    </p:cSldViewPr>
  </p:slideViewPr>
  <p:outlineViewPr>
    <p:cViewPr>
      <p:scale>
        <a:sx n="33" d="100"/>
        <a:sy n="33" d="100"/>
      </p:scale>
      <p:origin x="0" y="6624"/>
    </p:cViewPr>
  </p:outlineViewPr>
  <p:notesTextViewPr>
    <p:cViewPr>
      <p:scale>
        <a:sx n="66" d="100"/>
        <a:sy n="66" d="100"/>
      </p:scale>
      <p:origin x="0" y="0"/>
    </p:cViewPr>
  </p:notesTextViewPr>
  <p:sorterViewPr>
    <p:cViewPr>
      <p:scale>
        <a:sx n="63" d="100"/>
        <a:sy n="63"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2" Type="http://schemas.openxmlformats.org/officeDocument/2006/relationships/oleObject" Target="Workbook1"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Workbook1" TargetMode="External"/><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1"/>
  <mc:AlternateContent xmlns:mc="http://schemas.openxmlformats.org/markup-compatibility/2006">
    <mc:Choice xmlns:c14="http://schemas.microsoft.com/office/drawing/2007/8/2/chart" Requires="c14">
      <c14:style val="118"/>
    </mc:Choice>
    <mc:Fallback>
      <c:style val="18"/>
    </mc:Fallback>
  </mc:AlternateContent>
  <c:clrMapOvr bg1="dk2" tx1="lt1" bg2="dk1" tx2="lt2" accent1="accent1" accent2="accent2" accent3="accent3" accent4="accent4" accent5="accent5" accent6="accent6" hlink="hlink" folHlink="folHlink"/>
  <c:chart>
    <c:autoTitleDeleted val="1"/>
    <c:plotArea>
      <c:layout/>
      <c:pieChart>
        <c:varyColors val="1"/>
        <c:ser>
          <c:idx val="0"/>
          <c:order val="0"/>
          <c:dPt>
            <c:idx val="0"/>
            <c:bubble3D val="0"/>
            <c:spPr>
              <a:solidFill>
                <a:srgbClr val="FFFF00"/>
              </a:solidFill>
            </c:spPr>
          </c:dPt>
          <c:dPt>
            <c:idx val="1"/>
            <c:bubble3D val="0"/>
            <c:spPr>
              <a:solidFill>
                <a:srgbClr val="008000"/>
              </a:solidFill>
            </c:spPr>
          </c:dPt>
          <c:dPt>
            <c:idx val="2"/>
            <c:bubble3D val="0"/>
            <c:spPr>
              <a:solidFill>
                <a:srgbClr val="FF0000"/>
              </a:solidFill>
            </c:spPr>
          </c:dPt>
          <c:val>
            <c:numRef>
              <c:f>Sheet1!$C$15:$C$17</c:f>
              <c:numCache>
                <c:formatCode>General</c:formatCode>
                <c:ptCount val="3"/>
                <c:pt idx="0">
                  <c:v>25</c:v>
                </c:pt>
                <c:pt idx="1">
                  <c:v>30</c:v>
                </c:pt>
                <c:pt idx="2">
                  <c:v>45</c:v>
                </c:pt>
              </c:numCache>
            </c:numRef>
          </c:val>
        </c:ser>
        <c:dLbls>
          <c:showLegendKey val="0"/>
          <c:showVal val="0"/>
          <c:showCatName val="0"/>
          <c:showSerName val="0"/>
          <c:showPercent val="0"/>
          <c:showBubbleSize val="0"/>
          <c:showLeaderLines val="1"/>
        </c:dLbls>
        <c:firstSliceAng val="0"/>
      </c:pieChart>
    </c:plotArea>
    <c:plotVisOnly val="1"/>
    <c:dispBlanksAs val="zero"/>
    <c:showDLblsOverMax val="1"/>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1"/>
  <mc:AlternateContent xmlns:mc="http://schemas.openxmlformats.org/markup-compatibility/2006">
    <mc:Choice xmlns:c14="http://schemas.microsoft.com/office/drawing/2007/8/2/chart" Requires="c14">
      <c14:style val="118"/>
    </mc:Choice>
    <mc:Fallback>
      <c:style val="18"/>
    </mc:Fallback>
  </mc:AlternateContent>
  <c:clrMapOvr bg1="dk2" tx1="lt1" bg2="dk1" tx2="lt2" accent1="accent1" accent2="accent2" accent3="accent3" accent4="accent4" accent5="accent5" accent6="accent6" hlink="hlink" folHlink="folHlink"/>
  <c:chart>
    <c:autoTitleDeleted val="1"/>
    <c:plotArea>
      <c:layout/>
      <c:pieChart>
        <c:varyColors val="1"/>
        <c:ser>
          <c:idx val="0"/>
          <c:order val="0"/>
          <c:spPr>
            <a:ln>
              <a:noFill/>
            </a:ln>
          </c:spPr>
          <c:dPt>
            <c:idx val="0"/>
            <c:bubble3D val="0"/>
            <c:spPr>
              <a:solidFill>
                <a:srgbClr val="FFFF00"/>
              </a:solidFill>
              <a:ln>
                <a:noFill/>
              </a:ln>
            </c:spPr>
          </c:dPt>
          <c:dPt>
            <c:idx val="1"/>
            <c:bubble3D val="0"/>
            <c:spPr>
              <a:solidFill>
                <a:srgbClr val="008000"/>
              </a:solidFill>
              <a:ln>
                <a:noFill/>
              </a:ln>
            </c:spPr>
          </c:dPt>
          <c:dPt>
            <c:idx val="2"/>
            <c:bubble3D val="0"/>
            <c:spPr>
              <a:solidFill>
                <a:srgbClr val="FF0000"/>
              </a:solidFill>
              <a:ln>
                <a:noFill/>
              </a:ln>
            </c:spPr>
          </c:dPt>
          <c:val>
            <c:numRef>
              <c:f>Sheet1!$E$15:$E$17</c:f>
              <c:numCache>
                <c:formatCode>General</c:formatCode>
                <c:ptCount val="3"/>
                <c:pt idx="0">
                  <c:v>15</c:v>
                </c:pt>
                <c:pt idx="1">
                  <c:v>15</c:v>
                </c:pt>
                <c:pt idx="2">
                  <c:v>70</c:v>
                </c:pt>
              </c:numCache>
            </c:numRef>
          </c:val>
        </c:ser>
        <c:dLbls>
          <c:showLegendKey val="0"/>
          <c:showVal val="0"/>
          <c:showCatName val="0"/>
          <c:showSerName val="0"/>
          <c:showPercent val="0"/>
          <c:showBubbleSize val="0"/>
          <c:showLeaderLines val="1"/>
        </c:dLbls>
        <c:firstSliceAng val="0"/>
      </c:pieChart>
      <c:spPr>
        <a:ln>
          <a:noFill/>
        </a:ln>
      </c:spPr>
    </c:plotArea>
    <c:plotVisOnly val="1"/>
    <c:dispBlanksAs val="zero"/>
    <c:showDLblsOverMax val="1"/>
  </c:chart>
  <c:spPr>
    <a:ln>
      <a:noFill/>
    </a:ln>
  </c:sp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02" name="Rectangle 2"/>
          <p:cNvSpPr>
            <a:spLocks noGrp="1" noChangeArrowheads="1"/>
          </p:cNvSpPr>
          <p:nvPr>
            <p:ph type="hdr" sz="quarter"/>
          </p:nvPr>
        </p:nvSpPr>
        <p:spPr bwMode="auto">
          <a:xfrm>
            <a:off x="0" y="0"/>
            <a:ext cx="3041650" cy="461963"/>
          </a:xfrm>
          <a:prstGeom prst="rect">
            <a:avLst/>
          </a:prstGeom>
          <a:noFill/>
          <a:ln w="9525">
            <a:noFill/>
            <a:miter lim="800000"/>
            <a:headEnd/>
            <a:tailEnd/>
          </a:ln>
          <a:effectLst/>
        </p:spPr>
        <p:txBody>
          <a:bodyPr vert="horz" wrap="square" lIns="92866" tIns="46433" rIns="92866" bIns="46433" numCol="1" anchor="t" anchorCtr="0" compatLnSpc="1">
            <a:prstTxWarp prst="textNoShape">
              <a:avLst/>
            </a:prstTxWarp>
          </a:bodyPr>
          <a:lstStyle>
            <a:lvl1pPr defTabSz="928688">
              <a:defRPr sz="1200">
                <a:latin typeface="Times New Roman" pitchFamily="18" charset="0"/>
              </a:defRPr>
            </a:lvl1pPr>
          </a:lstStyle>
          <a:p>
            <a:endParaRPr lang="en-US"/>
          </a:p>
        </p:txBody>
      </p:sp>
      <p:sp>
        <p:nvSpPr>
          <p:cNvPr id="460803" name="Rectangle 3"/>
          <p:cNvSpPr>
            <a:spLocks noGrp="1" noChangeArrowheads="1"/>
          </p:cNvSpPr>
          <p:nvPr>
            <p:ph type="dt" sz="quarter" idx="1"/>
          </p:nvPr>
        </p:nvSpPr>
        <p:spPr bwMode="auto">
          <a:xfrm>
            <a:off x="3978275" y="0"/>
            <a:ext cx="3041650" cy="461963"/>
          </a:xfrm>
          <a:prstGeom prst="rect">
            <a:avLst/>
          </a:prstGeom>
          <a:noFill/>
          <a:ln w="9525">
            <a:noFill/>
            <a:miter lim="800000"/>
            <a:headEnd/>
            <a:tailEnd/>
          </a:ln>
          <a:effectLst/>
        </p:spPr>
        <p:txBody>
          <a:bodyPr vert="horz" wrap="square" lIns="92866" tIns="46433" rIns="92866" bIns="46433" numCol="1" anchor="t" anchorCtr="0" compatLnSpc="1">
            <a:prstTxWarp prst="textNoShape">
              <a:avLst/>
            </a:prstTxWarp>
          </a:bodyPr>
          <a:lstStyle>
            <a:lvl1pPr algn="r" defTabSz="928688">
              <a:defRPr sz="1200">
                <a:latin typeface="Times New Roman" pitchFamily="18" charset="0"/>
              </a:defRPr>
            </a:lvl1pPr>
          </a:lstStyle>
          <a:p>
            <a:endParaRPr lang="en-US"/>
          </a:p>
        </p:txBody>
      </p:sp>
      <p:sp>
        <p:nvSpPr>
          <p:cNvPr id="460804" name="Rectangle 4"/>
          <p:cNvSpPr>
            <a:spLocks noGrp="1" noChangeArrowheads="1"/>
          </p:cNvSpPr>
          <p:nvPr>
            <p:ph type="ftr" sz="quarter" idx="2"/>
          </p:nvPr>
        </p:nvSpPr>
        <p:spPr bwMode="auto">
          <a:xfrm>
            <a:off x="0" y="8770938"/>
            <a:ext cx="3041650" cy="461962"/>
          </a:xfrm>
          <a:prstGeom prst="rect">
            <a:avLst/>
          </a:prstGeom>
          <a:noFill/>
          <a:ln w="9525">
            <a:noFill/>
            <a:miter lim="800000"/>
            <a:headEnd/>
            <a:tailEnd/>
          </a:ln>
          <a:effectLst/>
        </p:spPr>
        <p:txBody>
          <a:bodyPr vert="horz" wrap="square" lIns="92866" tIns="46433" rIns="92866" bIns="46433" numCol="1" anchor="b" anchorCtr="0" compatLnSpc="1">
            <a:prstTxWarp prst="textNoShape">
              <a:avLst/>
            </a:prstTxWarp>
          </a:bodyPr>
          <a:lstStyle>
            <a:lvl1pPr defTabSz="928688">
              <a:defRPr sz="1200">
                <a:latin typeface="Times New Roman" pitchFamily="18" charset="0"/>
              </a:defRPr>
            </a:lvl1pPr>
          </a:lstStyle>
          <a:p>
            <a:endParaRPr lang="en-US"/>
          </a:p>
        </p:txBody>
      </p:sp>
      <p:sp>
        <p:nvSpPr>
          <p:cNvPr id="460805" name="Rectangle 5"/>
          <p:cNvSpPr>
            <a:spLocks noGrp="1" noChangeArrowheads="1"/>
          </p:cNvSpPr>
          <p:nvPr>
            <p:ph type="sldNum" sz="quarter" idx="3"/>
          </p:nvPr>
        </p:nvSpPr>
        <p:spPr bwMode="auto">
          <a:xfrm>
            <a:off x="3978275" y="8770938"/>
            <a:ext cx="3041650" cy="461962"/>
          </a:xfrm>
          <a:prstGeom prst="rect">
            <a:avLst/>
          </a:prstGeom>
          <a:noFill/>
          <a:ln w="9525">
            <a:noFill/>
            <a:miter lim="800000"/>
            <a:headEnd/>
            <a:tailEnd/>
          </a:ln>
          <a:effectLst/>
        </p:spPr>
        <p:txBody>
          <a:bodyPr vert="horz" wrap="square" lIns="92866" tIns="46433" rIns="92866" bIns="46433" numCol="1" anchor="b" anchorCtr="0" compatLnSpc="1">
            <a:prstTxWarp prst="textNoShape">
              <a:avLst/>
            </a:prstTxWarp>
          </a:bodyPr>
          <a:lstStyle>
            <a:lvl1pPr algn="r" defTabSz="928688">
              <a:defRPr sz="1200">
                <a:latin typeface="Times New Roman" pitchFamily="18" charset="0"/>
              </a:defRPr>
            </a:lvl1pPr>
          </a:lstStyle>
          <a:p>
            <a:fld id="{A6516FEB-8AB1-4227-9907-F28652C416B8}" type="slidenum">
              <a:rPr lang="en-US"/>
              <a:pPr/>
              <a:t>‹#›</a:t>
            </a:fld>
            <a:endParaRPr lang="en-US"/>
          </a:p>
        </p:txBody>
      </p:sp>
    </p:spTree>
    <p:extLst>
      <p:ext uri="{BB962C8B-B14F-4D97-AF65-F5344CB8AC3E}">
        <p14:creationId xmlns:p14="http://schemas.microsoft.com/office/powerpoint/2010/main" val="26576152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6770" name="Rectangle 2"/>
          <p:cNvSpPr>
            <a:spLocks noGrp="1" noChangeArrowheads="1"/>
          </p:cNvSpPr>
          <p:nvPr>
            <p:ph type="hdr" sz="quarter"/>
          </p:nvPr>
        </p:nvSpPr>
        <p:spPr bwMode="auto">
          <a:xfrm>
            <a:off x="0" y="0"/>
            <a:ext cx="3041650" cy="461963"/>
          </a:xfrm>
          <a:prstGeom prst="rect">
            <a:avLst/>
          </a:prstGeom>
          <a:noFill/>
          <a:ln w="9525">
            <a:noFill/>
            <a:miter lim="800000"/>
            <a:headEnd/>
            <a:tailEnd/>
          </a:ln>
          <a:effectLst/>
        </p:spPr>
        <p:txBody>
          <a:bodyPr vert="horz" wrap="square" lIns="92866" tIns="46433" rIns="92866" bIns="46433" numCol="1" anchor="t" anchorCtr="0" compatLnSpc="1">
            <a:prstTxWarp prst="textNoShape">
              <a:avLst/>
            </a:prstTxWarp>
          </a:bodyPr>
          <a:lstStyle>
            <a:lvl1pPr defTabSz="928688">
              <a:defRPr sz="1200">
                <a:latin typeface="Times New Roman" pitchFamily="18" charset="0"/>
              </a:defRPr>
            </a:lvl1pPr>
          </a:lstStyle>
          <a:p>
            <a:endParaRPr lang="en-US"/>
          </a:p>
        </p:txBody>
      </p:sp>
      <p:sp>
        <p:nvSpPr>
          <p:cNvPr id="416771" name="Rectangle 3"/>
          <p:cNvSpPr>
            <a:spLocks noGrp="1" noChangeArrowheads="1"/>
          </p:cNvSpPr>
          <p:nvPr>
            <p:ph type="dt" idx="1"/>
          </p:nvPr>
        </p:nvSpPr>
        <p:spPr bwMode="auto">
          <a:xfrm>
            <a:off x="3978275" y="0"/>
            <a:ext cx="3041650" cy="461963"/>
          </a:xfrm>
          <a:prstGeom prst="rect">
            <a:avLst/>
          </a:prstGeom>
          <a:noFill/>
          <a:ln w="9525">
            <a:noFill/>
            <a:miter lim="800000"/>
            <a:headEnd/>
            <a:tailEnd/>
          </a:ln>
          <a:effectLst/>
        </p:spPr>
        <p:txBody>
          <a:bodyPr vert="horz" wrap="square" lIns="92866" tIns="46433" rIns="92866" bIns="46433" numCol="1" anchor="t" anchorCtr="0" compatLnSpc="1">
            <a:prstTxWarp prst="textNoShape">
              <a:avLst/>
            </a:prstTxWarp>
          </a:bodyPr>
          <a:lstStyle>
            <a:lvl1pPr algn="r" defTabSz="928688">
              <a:defRPr sz="1200">
                <a:latin typeface="Times New Roman" pitchFamily="18" charset="0"/>
              </a:defRPr>
            </a:lvl1pPr>
          </a:lstStyle>
          <a:p>
            <a:endParaRPr lang="en-US"/>
          </a:p>
        </p:txBody>
      </p:sp>
      <p:sp>
        <p:nvSpPr>
          <p:cNvPr id="416772" name="Rectangle 4"/>
          <p:cNvSpPr>
            <a:spLocks noGrp="1" noRot="1" noChangeAspect="1" noChangeArrowheads="1" noTextEdit="1"/>
          </p:cNvSpPr>
          <p:nvPr>
            <p:ph type="sldImg" idx="2"/>
          </p:nvPr>
        </p:nvSpPr>
        <p:spPr bwMode="auto">
          <a:xfrm>
            <a:off x="1116013" y="692150"/>
            <a:ext cx="4787900" cy="3462338"/>
          </a:xfrm>
          <a:prstGeom prst="rect">
            <a:avLst/>
          </a:prstGeom>
          <a:noFill/>
          <a:ln w="9525">
            <a:solidFill>
              <a:srgbClr val="000000"/>
            </a:solidFill>
            <a:miter lim="800000"/>
            <a:headEnd/>
            <a:tailEnd/>
          </a:ln>
          <a:effectLst/>
        </p:spPr>
      </p:sp>
      <p:sp>
        <p:nvSpPr>
          <p:cNvPr id="416773" name="Rectangle 5"/>
          <p:cNvSpPr>
            <a:spLocks noGrp="1" noChangeArrowheads="1"/>
          </p:cNvSpPr>
          <p:nvPr>
            <p:ph type="body" sz="quarter" idx="3"/>
          </p:nvPr>
        </p:nvSpPr>
        <p:spPr bwMode="auto">
          <a:xfrm>
            <a:off x="936625" y="4384675"/>
            <a:ext cx="5146675" cy="4156075"/>
          </a:xfrm>
          <a:prstGeom prst="rect">
            <a:avLst/>
          </a:prstGeom>
          <a:noFill/>
          <a:ln w="9525">
            <a:noFill/>
            <a:miter lim="800000"/>
            <a:headEnd/>
            <a:tailEnd/>
          </a:ln>
          <a:effectLst/>
        </p:spPr>
        <p:txBody>
          <a:bodyPr vert="horz" wrap="square" lIns="92866" tIns="46433" rIns="92866" bIns="46433"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16774" name="Rectangle 6"/>
          <p:cNvSpPr>
            <a:spLocks noGrp="1" noChangeArrowheads="1"/>
          </p:cNvSpPr>
          <p:nvPr>
            <p:ph type="ftr" sz="quarter" idx="4"/>
          </p:nvPr>
        </p:nvSpPr>
        <p:spPr bwMode="auto">
          <a:xfrm>
            <a:off x="0" y="8770938"/>
            <a:ext cx="3041650" cy="461962"/>
          </a:xfrm>
          <a:prstGeom prst="rect">
            <a:avLst/>
          </a:prstGeom>
          <a:noFill/>
          <a:ln w="9525">
            <a:noFill/>
            <a:miter lim="800000"/>
            <a:headEnd/>
            <a:tailEnd/>
          </a:ln>
          <a:effectLst/>
        </p:spPr>
        <p:txBody>
          <a:bodyPr vert="horz" wrap="square" lIns="92866" tIns="46433" rIns="92866" bIns="46433" numCol="1" anchor="b" anchorCtr="0" compatLnSpc="1">
            <a:prstTxWarp prst="textNoShape">
              <a:avLst/>
            </a:prstTxWarp>
          </a:bodyPr>
          <a:lstStyle>
            <a:lvl1pPr defTabSz="928688">
              <a:defRPr sz="1200">
                <a:latin typeface="Times New Roman" pitchFamily="18" charset="0"/>
              </a:defRPr>
            </a:lvl1pPr>
          </a:lstStyle>
          <a:p>
            <a:endParaRPr lang="en-US"/>
          </a:p>
        </p:txBody>
      </p:sp>
      <p:sp>
        <p:nvSpPr>
          <p:cNvPr id="416775" name="Rectangle 7"/>
          <p:cNvSpPr>
            <a:spLocks noGrp="1" noChangeArrowheads="1"/>
          </p:cNvSpPr>
          <p:nvPr>
            <p:ph type="sldNum" sz="quarter" idx="5"/>
          </p:nvPr>
        </p:nvSpPr>
        <p:spPr bwMode="auto">
          <a:xfrm>
            <a:off x="3978275" y="8770938"/>
            <a:ext cx="3041650" cy="461962"/>
          </a:xfrm>
          <a:prstGeom prst="rect">
            <a:avLst/>
          </a:prstGeom>
          <a:noFill/>
          <a:ln w="9525">
            <a:noFill/>
            <a:miter lim="800000"/>
            <a:headEnd/>
            <a:tailEnd/>
          </a:ln>
          <a:effectLst/>
        </p:spPr>
        <p:txBody>
          <a:bodyPr vert="horz" wrap="square" lIns="92866" tIns="46433" rIns="92866" bIns="46433" numCol="1" anchor="b" anchorCtr="0" compatLnSpc="1">
            <a:prstTxWarp prst="textNoShape">
              <a:avLst/>
            </a:prstTxWarp>
          </a:bodyPr>
          <a:lstStyle>
            <a:lvl1pPr algn="r" defTabSz="928688">
              <a:defRPr sz="1200">
                <a:latin typeface="Times New Roman" pitchFamily="18" charset="0"/>
              </a:defRPr>
            </a:lvl1pPr>
          </a:lstStyle>
          <a:p>
            <a:fld id="{B487DB1B-F3B0-4666-8D89-ADB94BA559EA}" type="slidenum">
              <a:rPr lang="en-US"/>
              <a:pPr/>
              <a:t>‹#›</a:t>
            </a:fld>
            <a:endParaRPr lang="en-US"/>
          </a:p>
        </p:txBody>
      </p:sp>
    </p:spTree>
    <p:extLst>
      <p:ext uri="{BB962C8B-B14F-4D97-AF65-F5344CB8AC3E}">
        <p14:creationId xmlns:p14="http://schemas.microsoft.com/office/powerpoint/2010/main" val="157221515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131"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262"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393"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525"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5655" algn="l" defTabSz="914262" rtl="0" eaLnBrk="1" latinLnBrk="0" hangingPunct="1">
      <a:defRPr sz="1200" kern="1200">
        <a:solidFill>
          <a:schemeClr val="tx1"/>
        </a:solidFill>
        <a:latin typeface="+mn-lt"/>
        <a:ea typeface="+mn-ea"/>
        <a:cs typeface="+mn-cs"/>
      </a:defRPr>
    </a:lvl6pPr>
    <a:lvl7pPr marL="2742786" algn="l" defTabSz="914262" rtl="0" eaLnBrk="1" latinLnBrk="0" hangingPunct="1">
      <a:defRPr sz="1200" kern="1200">
        <a:solidFill>
          <a:schemeClr val="tx1"/>
        </a:solidFill>
        <a:latin typeface="+mn-lt"/>
        <a:ea typeface="+mn-ea"/>
        <a:cs typeface="+mn-cs"/>
      </a:defRPr>
    </a:lvl7pPr>
    <a:lvl8pPr marL="3199918" algn="l" defTabSz="914262" rtl="0" eaLnBrk="1" latinLnBrk="0" hangingPunct="1">
      <a:defRPr sz="1200" kern="1200">
        <a:solidFill>
          <a:schemeClr val="tx1"/>
        </a:solidFill>
        <a:latin typeface="+mn-lt"/>
        <a:ea typeface="+mn-ea"/>
        <a:cs typeface="+mn-cs"/>
      </a:defRPr>
    </a:lvl8pPr>
    <a:lvl9pPr marL="3657048" algn="l" defTabSz="91426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487DB1B-F3B0-4666-8D89-ADB94BA559EA}"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487DB1B-F3B0-4666-8D89-ADB94BA559EA}"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E59DB32-9532-494B-AE3C-8C63B2918082}" type="slidenum">
              <a:rPr lang="en-US"/>
              <a:pPr/>
              <a:t>3</a:t>
            </a:fld>
            <a:endParaRPr lang="en-US"/>
          </a:p>
        </p:txBody>
      </p:sp>
      <p:sp>
        <p:nvSpPr>
          <p:cNvPr id="1803266" name="Rectangle 2"/>
          <p:cNvSpPr>
            <a:spLocks noGrp="1" noRot="1" noChangeAspect="1" noChangeArrowheads="1" noTextEdit="1"/>
          </p:cNvSpPr>
          <p:nvPr>
            <p:ph type="sldImg"/>
          </p:nvPr>
        </p:nvSpPr>
        <p:spPr>
          <a:xfrm>
            <a:off x="1116013" y="692150"/>
            <a:ext cx="4787900" cy="3462338"/>
          </a:xfrm>
          <a:ln/>
        </p:spPr>
      </p:sp>
      <p:sp>
        <p:nvSpPr>
          <p:cNvPr id="180326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75560DB-3367-4A6C-BD48-098F3C41AA29}" type="slidenum">
              <a:rPr lang="en-US" smtClean="0"/>
              <a:pPr>
                <a:defRPr/>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xfrm>
            <a:off x="1116013" y="692150"/>
            <a:ext cx="4787900" cy="34623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AU">
                <a:latin typeface="Calibri" charset="0"/>
              </a:rPr>
              <a:t>This process works well with ocean acidification and its impact on ocean ecosystems.</a:t>
            </a:r>
          </a:p>
          <a:p>
            <a:pPr eaLnBrk="1" hangingPunct="1">
              <a:spcBef>
                <a:spcPct val="0"/>
              </a:spcBef>
            </a:pPr>
            <a:endParaRPr lang="en-AU">
              <a:latin typeface="Calibri" charset="0"/>
            </a:endParaRPr>
          </a:p>
          <a:p>
            <a:pPr eaLnBrk="1" hangingPunct="1">
              <a:spcBef>
                <a:spcPct val="0"/>
              </a:spcBef>
            </a:pPr>
            <a:r>
              <a:rPr lang="en-AU">
                <a:latin typeface="Calibri" charset="0"/>
              </a:rPr>
              <a:t>In its purest sense, ocean acidification involves two steps.  The first being the very deterministic step between rising atmospheric carbon dioxide and changing ocean chemistry, and the second being the link between changing ocean chemistry and biological processes such as calcification.</a:t>
            </a:r>
          </a:p>
          <a:p>
            <a:pPr eaLnBrk="1" hangingPunct="1">
              <a:spcBef>
                <a:spcPct val="0"/>
              </a:spcBef>
            </a:pPr>
            <a:endParaRPr lang="en-AU">
              <a:latin typeface="Calibri" charset="0"/>
            </a:endParaRPr>
          </a:p>
          <a:p>
            <a:pPr eaLnBrk="1" hangingPunct="1">
              <a:spcBef>
                <a:spcPct val="0"/>
              </a:spcBef>
            </a:pPr>
            <a:r>
              <a:rPr lang="en-AU">
                <a:latin typeface="Calibri" charset="0"/>
              </a:rPr>
              <a:t>In this flow of effects and impacts, there are different levels of certainty.  For example, the physiochemical relationship between the atmospheric concentration of carbon dioxide and the carbonate chemistry of sea water is highly deterministic, the relationship between changing chemistry and biological responses is subject to greater variability.  This is especially so when one considers the influence of different species, genetics, environmental history and so on.</a:t>
            </a:r>
          </a:p>
          <a:p>
            <a:pPr eaLnBrk="1" hangingPunct="1">
              <a:spcBef>
                <a:spcPct val="0"/>
              </a:spcBef>
            </a:pPr>
            <a:endParaRPr lang="en-AU">
              <a:latin typeface="Calibri" charset="0"/>
            </a:endParaRPr>
          </a:p>
          <a:p>
            <a:pPr eaLnBrk="1" hangingPunct="1">
              <a:spcBef>
                <a:spcPct val="0"/>
              </a:spcBef>
            </a:pPr>
            <a:r>
              <a:rPr lang="en-AU">
                <a:latin typeface="Calibri" charset="0"/>
              </a:rPr>
              <a:t> </a:t>
            </a:r>
          </a:p>
        </p:txBody>
      </p:sp>
      <p:sp>
        <p:nvSpPr>
          <p:cNvPr id="56324"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charset="0"/>
                <a:ea typeface="ＭＳ Ｐゴシック" charset="0"/>
                <a:cs typeface="Arial" charset="0"/>
              </a:defRPr>
            </a:lvl1pPr>
            <a:lvl2pPr marL="698150" indent="-268519" eaLnBrk="0" hangingPunct="0">
              <a:defRPr>
                <a:solidFill>
                  <a:schemeClr val="tx1"/>
                </a:solidFill>
                <a:latin typeface="Arial" charset="0"/>
                <a:ea typeface="Arial" charset="0"/>
                <a:cs typeface="Arial" charset="0"/>
              </a:defRPr>
            </a:lvl2pPr>
            <a:lvl3pPr marL="1074077" indent="-214815" eaLnBrk="0" hangingPunct="0">
              <a:defRPr>
                <a:solidFill>
                  <a:schemeClr val="tx1"/>
                </a:solidFill>
                <a:latin typeface="Arial" charset="0"/>
                <a:ea typeface="Arial" charset="0"/>
                <a:cs typeface="Arial" charset="0"/>
              </a:defRPr>
            </a:lvl3pPr>
            <a:lvl4pPr marL="1503708" indent="-214815" eaLnBrk="0" hangingPunct="0">
              <a:defRPr>
                <a:solidFill>
                  <a:schemeClr val="tx1"/>
                </a:solidFill>
                <a:latin typeface="Arial" charset="0"/>
                <a:ea typeface="Arial" charset="0"/>
                <a:cs typeface="Arial" charset="0"/>
              </a:defRPr>
            </a:lvl4pPr>
            <a:lvl5pPr marL="1933339" indent="-214815" eaLnBrk="0" hangingPunct="0">
              <a:defRPr>
                <a:solidFill>
                  <a:schemeClr val="tx1"/>
                </a:solidFill>
                <a:latin typeface="Arial" charset="0"/>
                <a:ea typeface="Arial" charset="0"/>
                <a:cs typeface="Arial" charset="0"/>
              </a:defRPr>
            </a:lvl5pPr>
            <a:lvl6pPr marL="2362970" indent="-214815" eaLnBrk="0" fontAlgn="base" hangingPunct="0">
              <a:spcBef>
                <a:spcPct val="0"/>
              </a:spcBef>
              <a:spcAft>
                <a:spcPct val="0"/>
              </a:spcAft>
              <a:defRPr>
                <a:solidFill>
                  <a:schemeClr val="tx1"/>
                </a:solidFill>
                <a:latin typeface="Arial" charset="0"/>
                <a:ea typeface="Arial" charset="0"/>
                <a:cs typeface="Arial" charset="0"/>
              </a:defRPr>
            </a:lvl6pPr>
            <a:lvl7pPr marL="2792600" indent="-214815" eaLnBrk="0" fontAlgn="base" hangingPunct="0">
              <a:spcBef>
                <a:spcPct val="0"/>
              </a:spcBef>
              <a:spcAft>
                <a:spcPct val="0"/>
              </a:spcAft>
              <a:defRPr>
                <a:solidFill>
                  <a:schemeClr val="tx1"/>
                </a:solidFill>
                <a:latin typeface="Arial" charset="0"/>
                <a:ea typeface="Arial" charset="0"/>
                <a:cs typeface="Arial" charset="0"/>
              </a:defRPr>
            </a:lvl7pPr>
            <a:lvl8pPr marL="3222231" indent="-214815" eaLnBrk="0" fontAlgn="base" hangingPunct="0">
              <a:spcBef>
                <a:spcPct val="0"/>
              </a:spcBef>
              <a:spcAft>
                <a:spcPct val="0"/>
              </a:spcAft>
              <a:defRPr>
                <a:solidFill>
                  <a:schemeClr val="tx1"/>
                </a:solidFill>
                <a:latin typeface="Arial" charset="0"/>
                <a:ea typeface="Arial" charset="0"/>
                <a:cs typeface="Arial" charset="0"/>
              </a:defRPr>
            </a:lvl8pPr>
            <a:lvl9pPr marL="3651862" indent="-214815"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fld id="{1F538C69-4049-2F4F-A948-DDB25538429F}" type="slidenum">
              <a:rPr lang="en-AU">
                <a:latin typeface="Calibri" charset="0"/>
              </a:rPr>
              <a:pPr eaLnBrk="1" hangingPunct="1"/>
              <a:t>6</a:t>
            </a:fld>
            <a:endParaRPr lang="en-AU">
              <a:latin typeface="Calibri"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E59DB32-9532-494B-AE3C-8C63B2918082}" type="slidenum">
              <a:rPr lang="en-US"/>
              <a:pPr/>
              <a:t>7</a:t>
            </a:fld>
            <a:endParaRPr lang="en-US"/>
          </a:p>
        </p:txBody>
      </p:sp>
      <p:sp>
        <p:nvSpPr>
          <p:cNvPr id="1803266" name="Rectangle 2"/>
          <p:cNvSpPr>
            <a:spLocks noGrp="1" noRot="1" noChangeAspect="1" noChangeArrowheads="1" noTextEdit="1"/>
          </p:cNvSpPr>
          <p:nvPr>
            <p:ph type="sldImg"/>
          </p:nvPr>
        </p:nvSpPr>
        <p:spPr>
          <a:xfrm>
            <a:off x="1116013" y="692150"/>
            <a:ext cx="4787900" cy="3462338"/>
          </a:xfrm>
          <a:ln/>
        </p:spPr>
      </p:sp>
      <p:sp>
        <p:nvSpPr>
          <p:cNvPr id="180326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16013" y="692150"/>
            <a:ext cx="4787900" cy="3462338"/>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487DB1B-F3B0-4666-8D89-ADB94BA559EA}"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16013" y="692150"/>
            <a:ext cx="4787900" cy="3462338"/>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294D045-7943-4776-A566-122162FA653B}" type="slidenum">
              <a:rPr lang="en-US" smtClean="0"/>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487DB1B-F3B0-4666-8D89-ADB94BA559EA}" type="slidenum">
              <a:rPr lang="en-US" smtClean="0"/>
              <a:pPr/>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omic Sans MS" charset="0"/>
                <a:ea typeface="ＭＳ Ｐゴシック" charset="0"/>
              </a:defRPr>
            </a:lvl1pPr>
            <a:lvl2pPr marL="756249" indent="-290865" eaLnBrk="0" hangingPunct="0">
              <a:defRPr sz="2400">
                <a:solidFill>
                  <a:schemeClr val="tx1"/>
                </a:solidFill>
                <a:latin typeface="Comic Sans MS" charset="0"/>
                <a:ea typeface="ＭＳ Ｐゴシック" charset="0"/>
              </a:defRPr>
            </a:lvl2pPr>
            <a:lvl3pPr marL="1163460" indent="-232692" eaLnBrk="0" hangingPunct="0">
              <a:defRPr sz="2400">
                <a:solidFill>
                  <a:schemeClr val="tx1"/>
                </a:solidFill>
                <a:latin typeface="Comic Sans MS" charset="0"/>
                <a:ea typeface="ＭＳ Ｐゴシック" charset="0"/>
              </a:defRPr>
            </a:lvl3pPr>
            <a:lvl4pPr marL="1628844" indent="-232692" eaLnBrk="0" hangingPunct="0">
              <a:defRPr sz="2400">
                <a:solidFill>
                  <a:schemeClr val="tx1"/>
                </a:solidFill>
                <a:latin typeface="Comic Sans MS" charset="0"/>
                <a:ea typeface="ＭＳ Ｐゴシック" charset="0"/>
              </a:defRPr>
            </a:lvl4pPr>
            <a:lvl5pPr marL="2094227" indent="-232692" eaLnBrk="0" hangingPunct="0">
              <a:defRPr sz="2400">
                <a:solidFill>
                  <a:schemeClr val="tx1"/>
                </a:solidFill>
                <a:latin typeface="Comic Sans MS" charset="0"/>
                <a:ea typeface="ＭＳ Ｐゴシック" charset="0"/>
              </a:defRPr>
            </a:lvl5pPr>
            <a:lvl6pPr marL="2559611" indent="-232692" eaLnBrk="0" fontAlgn="base" hangingPunct="0">
              <a:spcBef>
                <a:spcPct val="0"/>
              </a:spcBef>
              <a:spcAft>
                <a:spcPct val="0"/>
              </a:spcAft>
              <a:defRPr sz="2400">
                <a:solidFill>
                  <a:schemeClr val="tx1"/>
                </a:solidFill>
                <a:latin typeface="Comic Sans MS" charset="0"/>
                <a:ea typeface="ＭＳ Ｐゴシック" charset="0"/>
              </a:defRPr>
            </a:lvl6pPr>
            <a:lvl7pPr marL="3024995" indent="-232692" eaLnBrk="0" fontAlgn="base" hangingPunct="0">
              <a:spcBef>
                <a:spcPct val="0"/>
              </a:spcBef>
              <a:spcAft>
                <a:spcPct val="0"/>
              </a:spcAft>
              <a:defRPr sz="2400">
                <a:solidFill>
                  <a:schemeClr val="tx1"/>
                </a:solidFill>
                <a:latin typeface="Comic Sans MS" charset="0"/>
                <a:ea typeface="ＭＳ Ｐゴシック" charset="0"/>
              </a:defRPr>
            </a:lvl7pPr>
            <a:lvl8pPr marL="3490379" indent="-232692" eaLnBrk="0" fontAlgn="base" hangingPunct="0">
              <a:spcBef>
                <a:spcPct val="0"/>
              </a:spcBef>
              <a:spcAft>
                <a:spcPct val="0"/>
              </a:spcAft>
              <a:defRPr sz="2400">
                <a:solidFill>
                  <a:schemeClr val="tx1"/>
                </a:solidFill>
                <a:latin typeface="Comic Sans MS" charset="0"/>
                <a:ea typeface="ＭＳ Ｐゴシック" charset="0"/>
              </a:defRPr>
            </a:lvl8pPr>
            <a:lvl9pPr marL="3955763" indent="-232692" eaLnBrk="0" fontAlgn="base" hangingPunct="0">
              <a:spcBef>
                <a:spcPct val="0"/>
              </a:spcBef>
              <a:spcAft>
                <a:spcPct val="0"/>
              </a:spcAft>
              <a:defRPr sz="2400">
                <a:solidFill>
                  <a:schemeClr val="tx1"/>
                </a:solidFill>
                <a:latin typeface="Comic Sans MS" charset="0"/>
                <a:ea typeface="ＭＳ Ｐゴシック" charset="0"/>
              </a:defRPr>
            </a:lvl9pPr>
          </a:lstStyle>
          <a:p>
            <a:pPr eaLnBrk="1" hangingPunct="1"/>
            <a:fld id="{4884809D-D841-FE44-84D0-465AA72D43D4}" type="slidenum">
              <a:rPr lang="en-US" sz="1200">
                <a:latin typeface="Times New Roman" charset="0"/>
              </a:rPr>
              <a:pPr eaLnBrk="1" hangingPunct="1"/>
              <a:t>12</a:t>
            </a:fld>
            <a:endParaRPr lang="en-US" sz="1200">
              <a:latin typeface="Times New Roman" charset="0"/>
            </a:endParaRPr>
          </a:p>
        </p:txBody>
      </p:sp>
      <p:sp>
        <p:nvSpPr>
          <p:cNvPr id="54275" name="Rectangle 2"/>
          <p:cNvSpPr>
            <a:spLocks noGrp="1" noRot="1" noChangeAspect="1" noChangeArrowheads="1" noTextEdit="1"/>
          </p:cNvSpPr>
          <p:nvPr>
            <p:ph type="sldImg"/>
          </p:nvPr>
        </p:nvSpPr>
        <p:spPr>
          <a:solidFill>
            <a:srgbClr val="FFFFFF"/>
          </a:solidFill>
          <a:ln/>
        </p:spPr>
      </p:sp>
      <p:sp>
        <p:nvSpPr>
          <p:cNvPr id="54276"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a:latin typeface="Times New Roman" charset="0"/>
              <a:ea typeface="MS PGothic"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16013" y="692150"/>
            <a:ext cx="4787900" cy="3462338"/>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294D045-7943-4776-A566-122162FA653B}" type="slidenum">
              <a:rPr lang="en-US" smtClean="0"/>
              <a:pPr/>
              <a:t>15</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16013" y="692150"/>
            <a:ext cx="4787900" cy="3462338"/>
          </a:xfrm>
        </p:spPr>
      </p:sp>
      <p:sp>
        <p:nvSpPr>
          <p:cNvPr id="3" name="Notes Placeholder 2"/>
          <p:cNvSpPr>
            <a:spLocks noGrp="1"/>
          </p:cNvSpPr>
          <p:nvPr>
            <p:ph type="body" idx="1"/>
          </p:nvPr>
        </p:nvSpPr>
        <p:spPr/>
        <p:txBody>
          <a:bodyPr/>
          <a:lstStyle/>
          <a:p>
            <a:r>
              <a:rPr lang="en-US" dirty="0" smtClean="0"/>
              <a:t>The in situ benthic respiration system (bottom photo) is capable of perturbation experiments.  Animals are placed in chambers (N=8),(upper</a:t>
            </a:r>
            <a:r>
              <a:rPr lang="en-US" baseline="0" dirty="0" smtClean="0"/>
              <a:t> photo) and oxygen consumption rates are measured over consecutive 8 h periods, between which chambers are flushed with ambient water.  We can injection small amounts of high CO2 seawater to produce a pH reduction to simulate future conditions, or in this case, we injected high O2 water to evaluate the response of urchins living in the OMZ to higher O2 availability.   </a:t>
            </a:r>
          </a:p>
          <a:p>
            <a:endParaRPr lang="en-US" baseline="0" dirty="0" smtClean="0"/>
          </a:p>
          <a:p>
            <a:r>
              <a:rPr lang="en-US" baseline="0" dirty="0" smtClean="0"/>
              <a:t>Main message - When more oxygen is available, the animals will increase their metabolic rates.  In contrast, expanding and intensifying hypoxia will impact these deep </a:t>
            </a:r>
            <a:r>
              <a:rPr lang="en-US" baseline="0" smtClean="0"/>
              <a:t>sea populations.</a:t>
            </a:r>
            <a:endParaRPr lang="en-US" dirty="0"/>
          </a:p>
        </p:txBody>
      </p:sp>
      <p:sp>
        <p:nvSpPr>
          <p:cNvPr id="4" name="Slide Number Placeholder 3"/>
          <p:cNvSpPr>
            <a:spLocks noGrp="1"/>
          </p:cNvSpPr>
          <p:nvPr>
            <p:ph type="sldNum" sz="quarter" idx="10"/>
          </p:nvPr>
        </p:nvSpPr>
        <p:spPr/>
        <p:txBody>
          <a:bodyPr/>
          <a:lstStyle/>
          <a:p>
            <a:fld id="{E216AC03-61AA-2B49-A3B0-3CAE29564F93}" type="slidenum">
              <a:rPr lang="en-US" smtClean="0"/>
              <a:t>16</a:t>
            </a:fld>
            <a:endParaRPr lang="en-US"/>
          </a:p>
        </p:txBody>
      </p:sp>
    </p:spTree>
    <p:extLst>
      <p:ext uri="{BB962C8B-B14F-4D97-AF65-F5344CB8AC3E}">
        <p14:creationId xmlns:p14="http://schemas.microsoft.com/office/powerpoint/2010/main" val="37511189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p>
            <a:fld id="{82957230-EE0E-4EB1-80AF-C347BC7017A3}" type="slidenum">
              <a:rPr lang="en-US" smtClean="0"/>
              <a:pPr/>
              <a:t>18</a:t>
            </a:fld>
            <a:endParaRPr lang="en-US" smtClean="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p:spPr>
        <p:txBody>
          <a:bodyPr/>
          <a:lstStyle/>
          <a:p>
            <a:endParaRPr lang="en-US" altLang="en-US" smtClean="0">
              <a:latin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AutoShape 1"/>
          <p:cNvSpPr>
            <a:spLocks noChangeArrowheads="1"/>
          </p:cNvSpPr>
          <p:nvPr/>
        </p:nvSpPr>
        <p:spPr bwMode="auto">
          <a:xfrm>
            <a:off x="2193925" y="704850"/>
            <a:ext cx="2632075" cy="3476625"/>
          </a:xfrm>
          <a:prstGeom prst="roundRect">
            <a:avLst>
              <a:gd name="adj" fmla="val 60"/>
            </a:avLst>
          </a:prstGeom>
          <a:solidFill>
            <a:srgbClr val="FFFFFF"/>
          </a:solidFill>
          <a:ln w="9360">
            <a:solidFill>
              <a:srgbClr val="000000"/>
            </a:solidFill>
            <a:round/>
            <a:headEnd/>
            <a:tailEnd/>
          </a:ln>
        </p:spPr>
        <p:txBody>
          <a:bodyPr wrap="none" lIns="93077" tIns="46538" rIns="93077" bIns="46538" anchor="ctr"/>
          <a:lstStyle/>
          <a:p>
            <a:pPr eaLnBrk="0" hangingPunct="0">
              <a:defRPr/>
            </a:pPr>
            <a:endParaRPr lang="en-US">
              <a:solidFill>
                <a:prstClr val="black"/>
              </a:solidFill>
              <a:latin typeface="Arial" pitchFamily="34" charset="0"/>
              <a:ea typeface="+mn-ea"/>
              <a:cs typeface="+mn-cs"/>
            </a:endParaRPr>
          </a:p>
        </p:txBody>
      </p:sp>
      <p:sp>
        <p:nvSpPr>
          <p:cNvPr id="51203" name="Rectangle 2"/>
          <p:cNvSpPr>
            <a:spLocks noGrp="1" noChangeArrowheads="1"/>
          </p:cNvSpPr>
          <p:nvPr>
            <p:ph type="body"/>
          </p:nvPr>
        </p:nvSpPr>
        <p:spPr>
          <a:xfrm>
            <a:off x="701675" y="4403725"/>
            <a:ext cx="5611813" cy="4170363"/>
          </a:xfrm>
          <a:noFill/>
          <a:ln/>
        </p:spPr>
        <p:txBody>
          <a:bodyPr wrap="none" anchor="ctr"/>
          <a:lstStyle/>
          <a:p>
            <a:pPr eaLnBrk="1" hangingPunct="1"/>
            <a:r>
              <a:rPr lang="en-US" dirty="0" smtClean="0">
                <a:latin typeface="Arial" charset="0"/>
              </a:rPr>
              <a:t>Stress increases </a:t>
            </a:r>
            <a:r>
              <a:rPr lang="en-US" dirty="0">
                <a:latin typeface="Arial" charset="0"/>
              </a:rPr>
              <a:t>“cost of living”</a:t>
            </a:r>
            <a:r>
              <a:rPr lang="en-US" dirty="0" smtClean="0">
                <a:latin typeface="Arial" charset="0"/>
              </a:rPr>
              <a:t> ,</a:t>
            </a:r>
            <a:r>
              <a:rPr lang="en-US" baseline="0" dirty="0" smtClean="0">
                <a:latin typeface="Arial" charset="0"/>
              </a:rPr>
              <a:t> with </a:t>
            </a:r>
            <a:r>
              <a:rPr lang="en-US" dirty="0" smtClean="0">
                <a:latin typeface="Arial" charset="0"/>
              </a:rPr>
              <a:t>less </a:t>
            </a:r>
            <a:r>
              <a:rPr lang="en-US" dirty="0">
                <a:latin typeface="Arial" charset="0"/>
              </a:rPr>
              <a:t>energy for growth and reproduction. </a:t>
            </a:r>
            <a:r>
              <a:rPr lang="en-US" dirty="0" smtClean="0">
                <a:latin typeface="Arial" charset="0"/>
              </a:rPr>
              <a:t> </a:t>
            </a:r>
          </a:p>
          <a:p>
            <a:pPr eaLnBrk="1" hangingPunct="1"/>
            <a:r>
              <a:rPr lang="en-US" dirty="0" smtClean="0">
                <a:latin typeface="Arial" charset="0"/>
              </a:rPr>
              <a:t>Individuals = reduced 1) survival</a:t>
            </a:r>
            <a:r>
              <a:rPr lang="en-US" dirty="0">
                <a:latin typeface="Arial" charset="0"/>
              </a:rPr>
              <a:t>, 2)</a:t>
            </a:r>
            <a:r>
              <a:rPr lang="en-US" dirty="0" smtClean="0">
                <a:latin typeface="Arial" charset="0"/>
              </a:rPr>
              <a:t> size</a:t>
            </a:r>
            <a:r>
              <a:rPr lang="en-US" dirty="0">
                <a:latin typeface="Arial" charset="0"/>
              </a:rPr>
              <a:t>, 3)</a:t>
            </a:r>
            <a:r>
              <a:rPr lang="en-US" dirty="0" smtClean="0">
                <a:latin typeface="Arial" charset="0"/>
              </a:rPr>
              <a:t> reproductive </a:t>
            </a:r>
            <a:r>
              <a:rPr lang="en-US" dirty="0">
                <a:latin typeface="Arial" charset="0"/>
              </a:rPr>
              <a:t>output. </a:t>
            </a:r>
            <a:r>
              <a:rPr lang="en-US" dirty="0" smtClean="0">
                <a:latin typeface="Arial" charset="0"/>
              </a:rPr>
              <a:t> </a:t>
            </a:r>
          </a:p>
          <a:p>
            <a:pPr eaLnBrk="1" hangingPunct="1"/>
            <a:r>
              <a:rPr lang="en-US" dirty="0" smtClean="0">
                <a:latin typeface="Arial" charset="0"/>
              </a:rPr>
              <a:t>Populations = Reduced</a:t>
            </a:r>
            <a:r>
              <a:rPr lang="en-US" baseline="0" dirty="0" smtClean="0">
                <a:latin typeface="Arial" charset="0"/>
              </a:rPr>
              <a:t> </a:t>
            </a:r>
            <a:r>
              <a:rPr lang="en-US" dirty="0" smtClean="0">
                <a:latin typeface="Arial" charset="0"/>
              </a:rPr>
              <a:t>abundance</a:t>
            </a:r>
            <a:r>
              <a:rPr lang="en-US" dirty="0">
                <a:latin typeface="Arial" charset="0"/>
              </a:rPr>
              <a:t>,</a:t>
            </a:r>
            <a:r>
              <a:rPr lang="en-US" dirty="0" smtClean="0">
                <a:latin typeface="Arial" charset="0"/>
              </a:rPr>
              <a:t> productivity</a:t>
            </a:r>
            <a:r>
              <a:rPr lang="en-US" dirty="0">
                <a:latin typeface="Arial" charset="0"/>
              </a:rPr>
              <a:t>,</a:t>
            </a:r>
            <a:r>
              <a:rPr lang="en-US" dirty="0" smtClean="0">
                <a:latin typeface="Arial" charset="0"/>
              </a:rPr>
              <a:t> resilience, </a:t>
            </a:r>
            <a:r>
              <a:rPr lang="en-US" dirty="0">
                <a:latin typeface="Arial" charset="0"/>
              </a:rPr>
              <a:t>and greater likelihood of extinction.</a:t>
            </a:r>
            <a:r>
              <a:rPr lang="en-US" dirty="0" smtClean="0">
                <a:latin typeface="Arial" charset="0"/>
              </a:rPr>
              <a:t> </a:t>
            </a:r>
            <a:endParaRPr lang="en-US" dirty="0">
              <a:latin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omic Sans MS" charset="0"/>
                <a:ea typeface="ＭＳ Ｐゴシック" charset="0"/>
              </a:defRPr>
            </a:lvl1pPr>
            <a:lvl2pPr marL="756249" indent="-290865" eaLnBrk="0" hangingPunct="0">
              <a:defRPr sz="2400">
                <a:solidFill>
                  <a:schemeClr val="tx1"/>
                </a:solidFill>
                <a:latin typeface="Comic Sans MS" charset="0"/>
                <a:ea typeface="ＭＳ Ｐゴシック" charset="0"/>
              </a:defRPr>
            </a:lvl2pPr>
            <a:lvl3pPr marL="1163460" indent="-232692" eaLnBrk="0" hangingPunct="0">
              <a:defRPr sz="2400">
                <a:solidFill>
                  <a:schemeClr val="tx1"/>
                </a:solidFill>
                <a:latin typeface="Comic Sans MS" charset="0"/>
                <a:ea typeface="ＭＳ Ｐゴシック" charset="0"/>
              </a:defRPr>
            </a:lvl3pPr>
            <a:lvl4pPr marL="1628844" indent="-232692" eaLnBrk="0" hangingPunct="0">
              <a:defRPr sz="2400">
                <a:solidFill>
                  <a:schemeClr val="tx1"/>
                </a:solidFill>
                <a:latin typeface="Comic Sans MS" charset="0"/>
                <a:ea typeface="ＭＳ Ｐゴシック" charset="0"/>
              </a:defRPr>
            </a:lvl4pPr>
            <a:lvl5pPr marL="2094227" indent="-232692" eaLnBrk="0" hangingPunct="0">
              <a:defRPr sz="2400">
                <a:solidFill>
                  <a:schemeClr val="tx1"/>
                </a:solidFill>
                <a:latin typeface="Comic Sans MS" charset="0"/>
                <a:ea typeface="ＭＳ Ｐゴシック" charset="0"/>
              </a:defRPr>
            </a:lvl5pPr>
            <a:lvl6pPr marL="2559611" indent="-232692" eaLnBrk="0" fontAlgn="base" hangingPunct="0">
              <a:spcBef>
                <a:spcPct val="0"/>
              </a:spcBef>
              <a:spcAft>
                <a:spcPct val="0"/>
              </a:spcAft>
              <a:defRPr sz="2400">
                <a:solidFill>
                  <a:schemeClr val="tx1"/>
                </a:solidFill>
                <a:latin typeface="Comic Sans MS" charset="0"/>
                <a:ea typeface="ＭＳ Ｐゴシック" charset="0"/>
              </a:defRPr>
            </a:lvl6pPr>
            <a:lvl7pPr marL="3024995" indent="-232692" eaLnBrk="0" fontAlgn="base" hangingPunct="0">
              <a:spcBef>
                <a:spcPct val="0"/>
              </a:spcBef>
              <a:spcAft>
                <a:spcPct val="0"/>
              </a:spcAft>
              <a:defRPr sz="2400">
                <a:solidFill>
                  <a:schemeClr val="tx1"/>
                </a:solidFill>
                <a:latin typeface="Comic Sans MS" charset="0"/>
                <a:ea typeface="ＭＳ Ｐゴシック" charset="0"/>
              </a:defRPr>
            </a:lvl7pPr>
            <a:lvl8pPr marL="3490379" indent="-232692" eaLnBrk="0" fontAlgn="base" hangingPunct="0">
              <a:spcBef>
                <a:spcPct val="0"/>
              </a:spcBef>
              <a:spcAft>
                <a:spcPct val="0"/>
              </a:spcAft>
              <a:defRPr sz="2400">
                <a:solidFill>
                  <a:schemeClr val="tx1"/>
                </a:solidFill>
                <a:latin typeface="Comic Sans MS" charset="0"/>
                <a:ea typeface="ＭＳ Ｐゴシック" charset="0"/>
              </a:defRPr>
            </a:lvl8pPr>
            <a:lvl9pPr marL="3955763" indent="-232692" eaLnBrk="0" fontAlgn="base" hangingPunct="0">
              <a:spcBef>
                <a:spcPct val="0"/>
              </a:spcBef>
              <a:spcAft>
                <a:spcPct val="0"/>
              </a:spcAft>
              <a:defRPr sz="2400">
                <a:solidFill>
                  <a:schemeClr val="tx1"/>
                </a:solidFill>
                <a:latin typeface="Comic Sans MS" charset="0"/>
                <a:ea typeface="ＭＳ Ｐゴシック" charset="0"/>
              </a:defRPr>
            </a:lvl9pPr>
          </a:lstStyle>
          <a:p>
            <a:pPr eaLnBrk="1" hangingPunct="1"/>
            <a:fld id="{5B0B026A-B857-1F4D-8FF4-7024AAA05167}" type="slidenum">
              <a:rPr lang="en-US" sz="1200">
                <a:latin typeface="Times New Roman" charset="0"/>
              </a:rPr>
              <a:pPr eaLnBrk="1" hangingPunct="1"/>
              <a:t>22</a:t>
            </a:fld>
            <a:endParaRPr lang="en-US" sz="1200">
              <a:latin typeface="Times New Roman" charset="0"/>
            </a:endParaRPr>
          </a:p>
        </p:txBody>
      </p:sp>
      <p:sp>
        <p:nvSpPr>
          <p:cNvPr id="56323" name="Rectangle 2"/>
          <p:cNvSpPr>
            <a:spLocks noGrp="1" noRot="1" noChangeAspect="1" noChangeArrowheads="1" noTextEdit="1"/>
          </p:cNvSpPr>
          <p:nvPr>
            <p:ph type="sldImg"/>
          </p:nvPr>
        </p:nvSpPr>
        <p:spPr>
          <a:solidFill>
            <a:srgbClr val="FFFFFF"/>
          </a:solidFill>
          <a:ln/>
        </p:spPr>
      </p:sp>
      <p:sp>
        <p:nvSpPr>
          <p:cNvPr id="5632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a:latin typeface="Times New Roman" charset="0"/>
              <a:ea typeface="MS PGothic"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omic Sans MS" charset="0"/>
                <a:ea typeface="ＭＳ Ｐゴシック" charset="0"/>
              </a:defRPr>
            </a:lvl1pPr>
            <a:lvl2pPr marL="756249" indent="-290865" eaLnBrk="0" hangingPunct="0">
              <a:defRPr sz="2400">
                <a:solidFill>
                  <a:schemeClr val="tx1"/>
                </a:solidFill>
                <a:latin typeface="Comic Sans MS" charset="0"/>
                <a:ea typeface="ＭＳ Ｐゴシック" charset="0"/>
              </a:defRPr>
            </a:lvl2pPr>
            <a:lvl3pPr marL="1163460" indent="-232692" eaLnBrk="0" hangingPunct="0">
              <a:defRPr sz="2400">
                <a:solidFill>
                  <a:schemeClr val="tx1"/>
                </a:solidFill>
                <a:latin typeface="Comic Sans MS" charset="0"/>
                <a:ea typeface="ＭＳ Ｐゴシック" charset="0"/>
              </a:defRPr>
            </a:lvl3pPr>
            <a:lvl4pPr marL="1628844" indent="-232692" eaLnBrk="0" hangingPunct="0">
              <a:defRPr sz="2400">
                <a:solidFill>
                  <a:schemeClr val="tx1"/>
                </a:solidFill>
                <a:latin typeface="Comic Sans MS" charset="0"/>
                <a:ea typeface="ＭＳ Ｐゴシック" charset="0"/>
              </a:defRPr>
            </a:lvl4pPr>
            <a:lvl5pPr marL="2094227" indent="-232692" eaLnBrk="0" hangingPunct="0">
              <a:defRPr sz="2400">
                <a:solidFill>
                  <a:schemeClr val="tx1"/>
                </a:solidFill>
                <a:latin typeface="Comic Sans MS" charset="0"/>
                <a:ea typeface="ＭＳ Ｐゴシック" charset="0"/>
              </a:defRPr>
            </a:lvl5pPr>
            <a:lvl6pPr marL="2559611" indent="-232692" eaLnBrk="0" fontAlgn="base" hangingPunct="0">
              <a:spcBef>
                <a:spcPct val="0"/>
              </a:spcBef>
              <a:spcAft>
                <a:spcPct val="0"/>
              </a:spcAft>
              <a:defRPr sz="2400">
                <a:solidFill>
                  <a:schemeClr val="tx1"/>
                </a:solidFill>
                <a:latin typeface="Comic Sans MS" charset="0"/>
                <a:ea typeface="ＭＳ Ｐゴシック" charset="0"/>
              </a:defRPr>
            </a:lvl6pPr>
            <a:lvl7pPr marL="3024995" indent="-232692" eaLnBrk="0" fontAlgn="base" hangingPunct="0">
              <a:spcBef>
                <a:spcPct val="0"/>
              </a:spcBef>
              <a:spcAft>
                <a:spcPct val="0"/>
              </a:spcAft>
              <a:defRPr sz="2400">
                <a:solidFill>
                  <a:schemeClr val="tx1"/>
                </a:solidFill>
                <a:latin typeface="Comic Sans MS" charset="0"/>
                <a:ea typeface="ＭＳ Ｐゴシック" charset="0"/>
              </a:defRPr>
            </a:lvl7pPr>
            <a:lvl8pPr marL="3490379" indent="-232692" eaLnBrk="0" fontAlgn="base" hangingPunct="0">
              <a:spcBef>
                <a:spcPct val="0"/>
              </a:spcBef>
              <a:spcAft>
                <a:spcPct val="0"/>
              </a:spcAft>
              <a:defRPr sz="2400">
                <a:solidFill>
                  <a:schemeClr val="tx1"/>
                </a:solidFill>
                <a:latin typeface="Comic Sans MS" charset="0"/>
                <a:ea typeface="ＭＳ Ｐゴシック" charset="0"/>
              </a:defRPr>
            </a:lvl8pPr>
            <a:lvl9pPr marL="3955763" indent="-232692" eaLnBrk="0" fontAlgn="base" hangingPunct="0">
              <a:spcBef>
                <a:spcPct val="0"/>
              </a:spcBef>
              <a:spcAft>
                <a:spcPct val="0"/>
              </a:spcAft>
              <a:defRPr sz="2400">
                <a:solidFill>
                  <a:schemeClr val="tx1"/>
                </a:solidFill>
                <a:latin typeface="Comic Sans MS" charset="0"/>
                <a:ea typeface="ＭＳ Ｐゴシック" charset="0"/>
              </a:defRPr>
            </a:lvl9pPr>
          </a:lstStyle>
          <a:p>
            <a:pPr eaLnBrk="1" hangingPunct="1"/>
            <a:fld id="{7B377A7F-1433-FF48-B60A-593DE0A1A107}" type="slidenum">
              <a:rPr lang="en-US" sz="1200">
                <a:latin typeface="Times New Roman" charset="0"/>
              </a:rPr>
              <a:pPr eaLnBrk="1" hangingPunct="1"/>
              <a:t>23</a:t>
            </a:fld>
            <a:endParaRPr lang="en-US" sz="1200">
              <a:latin typeface="Times New Roman" charset="0"/>
            </a:endParaRPr>
          </a:p>
        </p:txBody>
      </p:sp>
      <p:sp>
        <p:nvSpPr>
          <p:cNvPr id="57347" name="Rectangle 2"/>
          <p:cNvSpPr>
            <a:spLocks noGrp="1" noRot="1" noChangeAspect="1" noChangeArrowheads="1" noTextEdit="1"/>
          </p:cNvSpPr>
          <p:nvPr>
            <p:ph type="sldImg"/>
          </p:nvPr>
        </p:nvSpPr>
        <p:spPr>
          <a:solidFill>
            <a:srgbClr val="FFFFFF"/>
          </a:solidFill>
          <a:ln/>
        </p:spPr>
      </p:sp>
      <p:sp>
        <p:nvSpPr>
          <p:cNvPr id="57348" name="Rectangle 3"/>
          <p:cNvSpPr>
            <a:spLocks noGrp="1" noChangeArrowheads="1"/>
          </p:cNvSpPr>
          <p:nvPr>
            <p:ph type="body" idx="1"/>
          </p:nvPr>
        </p:nvSpPr>
        <p:spPr>
          <a:xfrm>
            <a:off x="701993" y="4402971"/>
            <a:ext cx="5615940" cy="4171236"/>
          </a:xfrm>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a:latin typeface="Times New Roman" charset="0"/>
              <a:ea typeface="MS PGothic"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56249" indent="-290865" eaLnBrk="0" hangingPunct="0">
              <a:defRPr>
                <a:solidFill>
                  <a:schemeClr val="tx1"/>
                </a:solidFill>
                <a:latin typeface="Arial" charset="0"/>
                <a:ea typeface="ＭＳ Ｐゴシック" charset="0"/>
              </a:defRPr>
            </a:lvl2pPr>
            <a:lvl3pPr marL="1163460" indent="-232692" eaLnBrk="0" hangingPunct="0">
              <a:defRPr>
                <a:solidFill>
                  <a:schemeClr val="tx1"/>
                </a:solidFill>
                <a:latin typeface="Arial" charset="0"/>
                <a:ea typeface="ＭＳ Ｐゴシック" charset="0"/>
              </a:defRPr>
            </a:lvl3pPr>
            <a:lvl4pPr marL="1628844" indent="-232692" eaLnBrk="0" hangingPunct="0">
              <a:defRPr>
                <a:solidFill>
                  <a:schemeClr val="tx1"/>
                </a:solidFill>
                <a:latin typeface="Arial" charset="0"/>
                <a:ea typeface="ＭＳ Ｐゴシック" charset="0"/>
              </a:defRPr>
            </a:lvl4pPr>
            <a:lvl5pPr marL="2094227" indent="-232692" eaLnBrk="0" hangingPunct="0">
              <a:defRPr>
                <a:solidFill>
                  <a:schemeClr val="tx1"/>
                </a:solidFill>
                <a:latin typeface="Arial" charset="0"/>
                <a:ea typeface="ＭＳ Ｐゴシック" charset="0"/>
              </a:defRPr>
            </a:lvl5pPr>
            <a:lvl6pPr marL="2559611" indent="-232692" eaLnBrk="0" fontAlgn="base" hangingPunct="0">
              <a:spcBef>
                <a:spcPct val="0"/>
              </a:spcBef>
              <a:spcAft>
                <a:spcPct val="0"/>
              </a:spcAft>
              <a:defRPr>
                <a:solidFill>
                  <a:schemeClr val="tx1"/>
                </a:solidFill>
                <a:latin typeface="Arial" charset="0"/>
                <a:ea typeface="ＭＳ Ｐゴシック" charset="0"/>
              </a:defRPr>
            </a:lvl6pPr>
            <a:lvl7pPr marL="3024995" indent="-232692" eaLnBrk="0" fontAlgn="base" hangingPunct="0">
              <a:spcBef>
                <a:spcPct val="0"/>
              </a:spcBef>
              <a:spcAft>
                <a:spcPct val="0"/>
              </a:spcAft>
              <a:defRPr>
                <a:solidFill>
                  <a:schemeClr val="tx1"/>
                </a:solidFill>
                <a:latin typeface="Arial" charset="0"/>
                <a:ea typeface="ＭＳ Ｐゴシック" charset="0"/>
              </a:defRPr>
            </a:lvl7pPr>
            <a:lvl8pPr marL="3490379" indent="-232692" eaLnBrk="0" fontAlgn="base" hangingPunct="0">
              <a:spcBef>
                <a:spcPct val="0"/>
              </a:spcBef>
              <a:spcAft>
                <a:spcPct val="0"/>
              </a:spcAft>
              <a:defRPr>
                <a:solidFill>
                  <a:schemeClr val="tx1"/>
                </a:solidFill>
                <a:latin typeface="Arial" charset="0"/>
                <a:ea typeface="ＭＳ Ｐゴシック" charset="0"/>
              </a:defRPr>
            </a:lvl8pPr>
            <a:lvl9pPr marL="3955763" indent="-232692"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54EE14F6-1512-B544-9265-5C8E34A9D0A5}" type="slidenum">
              <a:rPr lang="en-US"/>
              <a:pPr eaLnBrk="1" hangingPunct="1"/>
              <a:t>24</a:t>
            </a:fld>
            <a:endParaRPr lang="en-US"/>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a:solidFill>
                  <a:schemeClr val="tx1"/>
                </a:solidFill>
                <a:latin typeface="Arial" charset="0"/>
                <a:ea typeface="ＭＳ Ｐゴシック" charset="0"/>
              </a:defRPr>
            </a:lvl1pPr>
            <a:lvl2pPr marL="756249" indent="-290865" eaLnBrk="0" hangingPunct="0">
              <a:defRPr>
                <a:solidFill>
                  <a:schemeClr val="tx1"/>
                </a:solidFill>
                <a:latin typeface="Arial" charset="0"/>
                <a:ea typeface="ＭＳ Ｐゴシック" charset="0"/>
              </a:defRPr>
            </a:lvl2pPr>
            <a:lvl3pPr marL="1163460" indent="-232692" eaLnBrk="0" hangingPunct="0">
              <a:defRPr>
                <a:solidFill>
                  <a:schemeClr val="tx1"/>
                </a:solidFill>
                <a:latin typeface="Arial" charset="0"/>
                <a:ea typeface="ＭＳ Ｐゴシック" charset="0"/>
              </a:defRPr>
            </a:lvl3pPr>
            <a:lvl4pPr marL="1628844" indent="-232692" eaLnBrk="0" hangingPunct="0">
              <a:defRPr>
                <a:solidFill>
                  <a:schemeClr val="tx1"/>
                </a:solidFill>
                <a:latin typeface="Arial" charset="0"/>
                <a:ea typeface="ＭＳ Ｐゴシック" charset="0"/>
              </a:defRPr>
            </a:lvl4pPr>
            <a:lvl5pPr marL="2094227" indent="-232692" eaLnBrk="0" hangingPunct="0">
              <a:defRPr>
                <a:solidFill>
                  <a:schemeClr val="tx1"/>
                </a:solidFill>
                <a:latin typeface="Arial" charset="0"/>
                <a:ea typeface="ＭＳ Ｐゴシック" charset="0"/>
              </a:defRPr>
            </a:lvl5pPr>
            <a:lvl6pPr marL="2559611" indent="-232692" eaLnBrk="0" fontAlgn="base" hangingPunct="0">
              <a:spcBef>
                <a:spcPct val="0"/>
              </a:spcBef>
              <a:spcAft>
                <a:spcPct val="0"/>
              </a:spcAft>
              <a:defRPr>
                <a:solidFill>
                  <a:schemeClr val="tx1"/>
                </a:solidFill>
                <a:latin typeface="Arial" charset="0"/>
                <a:ea typeface="ＭＳ Ｐゴシック" charset="0"/>
              </a:defRPr>
            </a:lvl6pPr>
            <a:lvl7pPr marL="3024995" indent="-232692" eaLnBrk="0" fontAlgn="base" hangingPunct="0">
              <a:spcBef>
                <a:spcPct val="0"/>
              </a:spcBef>
              <a:spcAft>
                <a:spcPct val="0"/>
              </a:spcAft>
              <a:defRPr>
                <a:solidFill>
                  <a:schemeClr val="tx1"/>
                </a:solidFill>
                <a:latin typeface="Arial" charset="0"/>
                <a:ea typeface="ＭＳ Ｐゴシック" charset="0"/>
              </a:defRPr>
            </a:lvl7pPr>
            <a:lvl8pPr marL="3490379" indent="-232692" eaLnBrk="0" fontAlgn="base" hangingPunct="0">
              <a:spcBef>
                <a:spcPct val="0"/>
              </a:spcBef>
              <a:spcAft>
                <a:spcPct val="0"/>
              </a:spcAft>
              <a:defRPr>
                <a:solidFill>
                  <a:schemeClr val="tx1"/>
                </a:solidFill>
                <a:latin typeface="Arial" charset="0"/>
                <a:ea typeface="ＭＳ Ｐゴシック" charset="0"/>
              </a:defRPr>
            </a:lvl8pPr>
            <a:lvl9pPr marL="3955763" indent="-232692"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2B0BF398-27D9-D148-896C-63CBE7E9743B}" type="slidenum">
              <a:rPr lang="en-US"/>
              <a:pPr eaLnBrk="1" hangingPunct="1"/>
              <a:t>25</a:t>
            </a:fld>
            <a:endParaRPr lang="en-US"/>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bwMode="auto">
          <a:xfrm>
            <a:off x="1116013" y="692150"/>
            <a:ext cx="4787900" cy="3462338"/>
          </a:xfrm>
          <a:noFill/>
          <a:ln>
            <a:solidFill>
              <a:srgbClr val="000000"/>
            </a:solidFill>
            <a:miter lim="800000"/>
            <a:headEnd/>
            <a:tailEnd/>
          </a:ln>
        </p:spPr>
      </p:sp>
      <p:sp>
        <p:nvSpPr>
          <p:cNvPr id="788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7885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F44008D-E990-483E-8328-1E27B286D497}" type="slidenum">
              <a:rPr lang="en-US" smtClean="0"/>
              <a:pPr/>
              <a:t>27</a:t>
            </a:fld>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xfrm>
            <a:off x="1116013" y="692150"/>
            <a:ext cx="4787900" cy="3462338"/>
          </a:xfrm>
          <a:ln/>
        </p:spPr>
      </p:sp>
      <p:sp>
        <p:nvSpPr>
          <p:cNvPr id="542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atin typeface="Times New Roman" charset="0"/>
            </a:endParaRPr>
          </a:p>
        </p:txBody>
      </p:sp>
      <p:sp>
        <p:nvSpPr>
          <p:cNvPr id="37892" name="Slide Number Placeholder 3"/>
          <p:cNvSpPr>
            <a:spLocks noGrp="1"/>
          </p:cNvSpPr>
          <p:nvPr>
            <p:ph type="sldNum" sz="quarter" idx="5"/>
          </p:nvPr>
        </p:nvSpPr>
        <p:spPr/>
        <p:txBody>
          <a:bodyPr/>
          <a:lstStyle>
            <a:lvl1pPr defTabSz="893573" eaLnBrk="0" hangingPunct="0">
              <a:defRPr>
                <a:solidFill>
                  <a:schemeClr val="tx1"/>
                </a:solidFill>
                <a:latin typeface="Arial" charset="0"/>
                <a:ea typeface="ＭＳ Ｐゴシック" charset="0"/>
                <a:cs typeface="Arial" charset="0"/>
              </a:defRPr>
            </a:lvl1pPr>
            <a:lvl2pPr marL="698150" indent="-268519" defTabSz="893573" eaLnBrk="0" hangingPunct="0">
              <a:defRPr>
                <a:solidFill>
                  <a:schemeClr val="tx1"/>
                </a:solidFill>
                <a:latin typeface="Arial" charset="0"/>
                <a:ea typeface="Arial" charset="0"/>
                <a:cs typeface="Arial" charset="0"/>
              </a:defRPr>
            </a:lvl2pPr>
            <a:lvl3pPr marL="1074077" indent="-214815" defTabSz="893573" eaLnBrk="0" hangingPunct="0">
              <a:defRPr>
                <a:solidFill>
                  <a:schemeClr val="tx1"/>
                </a:solidFill>
                <a:latin typeface="Arial" charset="0"/>
                <a:ea typeface="Arial" charset="0"/>
                <a:cs typeface="Arial" charset="0"/>
              </a:defRPr>
            </a:lvl3pPr>
            <a:lvl4pPr marL="1503708" indent="-214815" defTabSz="893573" eaLnBrk="0" hangingPunct="0">
              <a:defRPr>
                <a:solidFill>
                  <a:schemeClr val="tx1"/>
                </a:solidFill>
                <a:latin typeface="Arial" charset="0"/>
                <a:ea typeface="Arial" charset="0"/>
                <a:cs typeface="Arial" charset="0"/>
              </a:defRPr>
            </a:lvl4pPr>
            <a:lvl5pPr marL="1933339" indent="-214815" defTabSz="893573" eaLnBrk="0" hangingPunct="0">
              <a:defRPr>
                <a:solidFill>
                  <a:schemeClr val="tx1"/>
                </a:solidFill>
                <a:latin typeface="Arial" charset="0"/>
                <a:ea typeface="Arial" charset="0"/>
                <a:cs typeface="Arial" charset="0"/>
              </a:defRPr>
            </a:lvl5pPr>
            <a:lvl6pPr marL="2362970" indent="-214815" defTabSz="893573" eaLnBrk="0" fontAlgn="base" hangingPunct="0">
              <a:spcBef>
                <a:spcPct val="0"/>
              </a:spcBef>
              <a:spcAft>
                <a:spcPct val="0"/>
              </a:spcAft>
              <a:defRPr>
                <a:solidFill>
                  <a:schemeClr val="tx1"/>
                </a:solidFill>
                <a:latin typeface="Arial" charset="0"/>
                <a:ea typeface="Arial" charset="0"/>
                <a:cs typeface="Arial" charset="0"/>
              </a:defRPr>
            </a:lvl6pPr>
            <a:lvl7pPr marL="2792600" indent="-214815" defTabSz="893573" eaLnBrk="0" fontAlgn="base" hangingPunct="0">
              <a:spcBef>
                <a:spcPct val="0"/>
              </a:spcBef>
              <a:spcAft>
                <a:spcPct val="0"/>
              </a:spcAft>
              <a:defRPr>
                <a:solidFill>
                  <a:schemeClr val="tx1"/>
                </a:solidFill>
                <a:latin typeface="Arial" charset="0"/>
                <a:ea typeface="Arial" charset="0"/>
                <a:cs typeface="Arial" charset="0"/>
              </a:defRPr>
            </a:lvl7pPr>
            <a:lvl8pPr marL="3222231" indent="-214815" defTabSz="893573" eaLnBrk="0" fontAlgn="base" hangingPunct="0">
              <a:spcBef>
                <a:spcPct val="0"/>
              </a:spcBef>
              <a:spcAft>
                <a:spcPct val="0"/>
              </a:spcAft>
              <a:defRPr>
                <a:solidFill>
                  <a:schemeClr val="tx1"/>
                </a:solidFill>
                <a:latin typeface="Arial" charset="0"/>
                <a:ea typeface="Arial" charset="0"/>
                <a:cs typeface="Arial" charset="0"/>
              </a:defRPr>
            </a:lvl8pPr>
            <a:lvl9pPr marL="3651862" indent="-214815" defTabSz="893573" eaLnBrk="0" fontAlgn="base" hangingPunct="0">
              <a:spcBef>
                <a:spcPct val="0"/>
              </a:spcBef>
              <a:spcAft>
                <a:spcPct val="0"/>
              </a:spcAft>
              <a:defRPr>
                <a:solidFill>
                  <a:schemeClr val="tx1"/>
                </a:solidFill>
                <a:latin typeface="Arial" charset="0"/>
                <a:ea typeface="Arial" charset="0"/>
                <a:cs typeface="Arial" charset="0"/>
              </a:defRPr>
            </a:lvl9pPr>
          </a:lstStyle>
          <a:p>
            <a:fld id="{6F557C2D-4C5D-6D40-8038-279774901771}" type="slidenum">
              <a:rPr lang="fr-FR"/>
              <a:pPr/>
              <a:t>28</a:t>
            </a:fld>
            <a:endParaRPr lang="fr-F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noTextEdit="1"/>
          </p:cNvSpPr>
          <p:nvPr>
            <p:ph type="sldImg"/>
          </p:nvPr>
        </p:nvSpPr>
        <p:spPr>
          <a:xfrm>
            <a:off x="1116013" y="692150"/>
            <a:ext cx="4787900" cy="3462338"/>
          </a:xfrm>
          <a:ln/>
        </p:spPr>
      </p:sp>
      <p:sp>
        <p:nvSpPr>
          <p:cNvPr id="4505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rPr>
              <a:t>Food web isn’t a very good image, but could be improved.</a:t>
            </a:r>
          </a:p>
          <a:p>
            <a:endParaRPr lang="en-US">
              <a:latin typeface="Arial" charset="0"/>
            </a:endParaRPr>
          </a:p>
        </p:txBody>
      </p:sp>
      <p:sp>
        <p:nvSpPr>
          <p:cNvPr id="4505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eaLnBrk="0" hangingPunct="0">
              <a:defRPr sz="1400">
                <a:solidFill>
                  <a:schemeClr val="tx1"/>
                </a:solidFill>
                <a:latin typeface="Arial" charset="0"/>
                <a:ea typeface="ＭＳ Ｐゴシック" charset="0"/>
                <a:cs typeface="ＭＳ Ｐゴシック" charset="0"/>
              </a:defRPr>
            </a:lvl1pPr>
            <a:lvl2pPr marL="742950" indent="-285750" defTabSz="928688" eaLnBrk="0" hangingPunct="0">
              <a:defRPr sz="1400">
                <a:solidFill>
                  <a:schemeClr val="tx1"/>
                </a:solidFill>
                <a:latin typeface="Arial" charset="0"/>
                <a:ea typeface="ＭＳ Ｐゴシック" charset="0"/>
              </a:defRPr>
            </a:lvl2pPr>
            <a:lvl3pPr marL="1143000" indent="-228600" defTabSz="928688" eaLnBrk="0" hangingPunct="0">
              <a:defRPr sz="1400">
                <a:solidFill>
                  <a:schemeClr val="tx1"/>
                </a:solidFill>
                <a:latin typeface="Arial" charset="0"/>
                <a:ea typeface="ＭＳ Ｐゴシック" charset="0"/>
              </a:defRPr>
            </a:lvl3pPr>
            <a:lvl4pPr marL="1600200" indent="-228600" defTabSz="928688" eaLnBrk="0" hangingPunct="0">
              <a:defRPr sz="1400">
                <a:solidFill>
                  <a:schemeClr val="tx1"/>
                </a:solidFill>
                <a:latin typeface="Arial" charset="0"/>
                <a:ea typeface="ＭＳ Ｐゴシック" charset="0"/>
              </a:defRPr>
            </a:lvl4pPr>
            <a:lvl5pPr marL="2057400" indent="-228600" defTabSz="928688" eaLnBrk="0" hangingPunct="0">
              <a:defRPr sz="1400">
                <a:solidFill>
                  <a:schemeClr val="tx1"/>
                </a:solidFill>
                <a:latin typeface="Arial" charset="0"/>
                <a:ea typeface="ＭＳ Ｐゴシック" charset="0"/>
              </a:defRPr>
            </a:lvl5pPr>
            <a:lvl6pPr marL="2514600" indent="-228600" defTabSz="928688"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928688"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928688"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928688" eaLnBrk="0" fontAlgn="base" hangingPunct="0">
              <a:spcBef>
                <a:spcPct val="0"/>
              </a:spcBef>
              <a:spcAft>
                <a:spcPct val="0"/>
              </a:spcAft>
              <a:defRPr sz="1400">
                <a:solidFill>
                  <a:schemeClr val="tx1"/>
                </a:solidFill>
                <a:latin typeface="Arial" charset="0"/>
                <a:ea typeface="ＭＳ Ｐゴシック" charset="0"/>
              </a:defRPr>
            </a:lvl9pPr>
          </a:lstStyle>
          <a:p>
            <a:fld id="{29A43554-1D8B-F346-BD76-1BF59877873D}" type="slidenum">
              <a:rPr lang="en-US" sz="1200">
                <a:latin typeface="Times New Roman" charset="0"/>
              </a:rPr>
              <a:pPr/>
              <a:t>29</a:t>
            </a:fld>
            <a:endParaRPr lang="en-US" sz="1200">
              <a:latin typeface="Times New Roman"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3147" name="Group 75"/>
          <p:cNvGrpSpPr>
            <a:grpSpLocks/>
          </p:cNvGrpSpPr>
          <p:nvPr/>
        </p:nvGrpSpPr>
        <p:grpSpPr bwMode="auto">
          <a:xfrm>
            <a:off x="341316" y="330202"/>
            <a:ext cx="9585325" cy="2276475"/>
            <a:chOff x="192" y="192"/>
            <a:chExt cx="5391" cy="1328"/>
          </a:xfrm>
        </p:grpSpPr>
        <p:grpSp>
          <p:nvGrpSpPr>
            <p:cNvPr id="3141" name="Group 69"/>
            <p:cNvGrpSpPr>
              <a:grpSpLocks/>
            </p:cNvGrpSpPr>
            <p:nvPr/>
          </p:nvGrpSpPr>
          <p:grpSpPr bwMode="auto">
            <a:xfrm>
              <a:off x="192" y="960"/>
              <a:ext cx="5391" cy="560"/>
              <a:chOff x="192" y="192"/>
              <a:chExt cx="5391" cy="560"/>
            </a:xfrm>
          </p:grpSpPr>
          <p:pic>
            <p:nvPicPr>
              <p:cNvPr id="3142" name="Picture 70"/>
              <p:cNvPicPr>
                <a:picLocks noChangeAspect="1" noChangeArrowheads="1"/>
              </p:cNvPicPr>
              <p:nvPr/>
            </p:nvPicPr>
            <p:blipFill>
              <a:blip r:embed="rId2" cstate="print"/>
              <a:srcRect/>
              <a:stretch>
                <a:fillRect/>
              </a:stretch>
            </p:blipFill>
            <p:spPr bwMode="auto">
              <a:xfrm>
                <a:off x="1488" y="192"/>
                <a:ext cx="4095" cy="560"/>
              </a:xfrm>
              <a:prstGeom prst="rect">
                <a:avLst/>
              </a:prstGeom>
              <a:noFill/>
            </p:spPr>
          </p:pic>
          <p:pic>
            <p:nvPicPr>
              <p:cNvPr id="3143" name="Picture 71"/>
              <p:cNvPicPr>
                <a:picLocks noChangeAspect="1" noChangeArrowheads="1"/>
              </p:cNvPicPr>
              <p:nvPr/>
            </p:nvPicPr>
            <p:blipFill>
              <a:blip r:embed="rId2" cstate="print"/>
              <a:srcRect r="37875"/>
              <a:stretch>
                <a:fillRect/>
              </a:stretch>
            </p:blipFill>
            <p:spPr bwMode="auto">
              <a:xfrm>
                <a:off x="192" y="192"/>
                <a:ext cx="2544" cy="560"/>
              </a:xfrm>
              <a:prstGeom prst="rect">
                <a:avLst/>
              </a:prstGeom>
              <a:noFill/>
            </p:spPr>
          </p:pic>
        </p:grpSp>
        <p:grpSp>
          <p:nvGrpSpPr>
            <p:cNvPr id="3140" name="Group 68"/>
            <p:cNvGrpSpPr>
              <a:grpSpLocks/>
            </p:cNvGrpSpPr>
            <p:nvPr/>
          </p:nvGrpSpPr>
          <p:grpSpPr bwMode="auto">
            <a:xfrm>
              <a:off x="192" y="192"/>
              <a:ext cx="5391" cy="560"/>
              <a:chOff x="192" y="192"/>
              <a:chExt cx="5391" cy="560"/>
            </a:xfrm>
          </p:grpSpPr>
          <p:pic>
            <p:nvPicPr>
              <p:cNvPr id="3139" name="Picture 67"/>
              <p:cNvPicPr>
                <a:picLocks noChangeAspect="1" noChangeArrowheads="1"/>
              </p:cNvPicPr>
              <p:nvPr/>
            </p:nvPicPr>
            <p:blipFill>
              <a:blip r:embed="rId2" cstate="print"/>
              <a:srcRect/>
              <a:stretch>
                <a:fillRect/>
              </a:stretch>
            </p:blipFill>
            <p:spPr bwMode="auto">
              <a:xfrm>
                <a:off x="1488" y="192"/>
                <a:ext cx="4095" cy="560"/>
              </a:xfrm>
              <a:prstGeom prst="rect">
                <a:avLst/>
              </a:prstGeom>
              <a:noFill/>
            </p:spPr>
          </p:pic>
          <p:pic>
            <p:nvPicPr>
              <p:cNvPr id="3136" name="Picture 64"/>
              <p:cNvPicPr>
                <a:picLocks noChangeAspect="1" noChangeArrowheads="1"/>
              </p:cNvPicPr>
              <p:nvPr/>
            </p:nvPicPr>
            <p:blipFill>
              <a:blip r:embed="rId2" cstate="print"/>
              <a:srcRect r="37875"/>
              <a:stretch>
                <a:fillRect/>
              </a:stretch>
            </p:blipFill>
            <p:spPr bwMode="auto">
              <a:xfrm>
                <a:off x="192" y="192"/>
                <a:ext cx="2544" cy="560"/>
              </a:xfrm>
              <a:prstGeom prst="rect">
                <a:avLst/>
              </a:prstGeom>
              <a:noFill/>
            </p:spPr>
          </p:pic>
        </p:grpSp>
        <p:pic>
          <p:nvPicPr>
            <p:cNvPr id="3145" name="Picture 73"/>
            <p:cNvPicPr>
              <a:picLocks noChangeAspect="1" noChangeArrowheads="1"/>
            </p:cNvPicPr>
            <p:nvPr/>
          </p:nvPicPr>
          <p:blipFill>
            <a:blip r:embed="rId2" cstate="print"/>
            <a:srcRect t="17140" b="22855"/>
            <a:stretch>
              <a:fillRect/>
            </a:stretch>
          </p:blipFill>
          <p:spPr bwMode="auto">
            <a:xfrm>
              <a:off x="1488" y="672"/>
              <a:ext cx="4095" cy="336"/>
            </a:xfrm>
            <a:prstGeom prst="rect">
              <a:avLst/>
            </a:prstGeom>
            <a:noFill/>
          </p:spPr>
        </p:pic>
        <p:pic>
          <p:nvPicPr>
            <p:cNvPr id="3146" name="Picture 74"/>
            <p:cNvPicPr>
              <a:picLocks noChangeAspect="1" noChangeArrowheads="1"/>
            </p:cNvPicPr>
            <p:nvPr/>
          </p:nvPicPr>
          <p:blipFill>
            <a:blip r:embed="rId2" cstate="print"/>
            <a:srcRect t="17140" r="37874" b="14285"/>
            <a:stretch>
              <a:fillRect/>
            </a:stretch>
          </p:blipFill>
          <p:spPr bwMode="auto">
            <a:xfrm>
              <a:off x="192" y="672"/>
              <a:ext cx="2544" cy="384"/>
            </a:xfrm>
            <a:prstGeom prst="rect">
              <a:avLst/>
            </a:prstGeom>
            <a:noFill/>
          </p:spPr>
        </p:pic>
      </p:grpSp>
      <p:sp>
        <p:nvSpPr>
          <p:cNvPr id="3081" name="Rectangle 9"/>
          <p:cNvSpPr>
            <a:spLocks noGrp="1" noChangeArrowheads="1"/>
          </p:cNvSpPr>
          <p:nvPr>
            <p:ph type="subTitle" sz="quarter" idx="1"/>
          </p:nvPr>
        </p:nvSpPr>
        <p:spPr>
          <a:xfrm>
            <a:off x="768350" y="3044828"/>
            <a:ext cx="8704263" cy="3375025"/>
          </a:xfrm>
        </p:spPr>
        <p:txBody>
          <a:bodyPr/>
          <a:lstStyle>
            <a:lvl1pPr marL="0" indent="0" algn="ctr">
              <a:buFont typeface="Monotype Sorts"/>
              <a:buNone/>
              <a:defRPr sz="4200"/>
            </a:lvl1pPr>
          </a:lstStyle>
          <a:p>
            <a:r>
              <a:rPr lang="en-US" altLang="en-US"/>
              <a:t>Click to edit Master subtitle style</a:t>
            </a:r>
          </a:p>
        </p:txBody>
      </p:sp>
      <p:sp>
        <p:nvSpPr>
          <p:cNvPr id="3082" name="Rectangle 10"/>
          <p:cNvSpPr>
            <a:spLocks noGrp="1" noChangeArrowheads="1"/>
          </p:cNvSpPr>
          <p:nvPr>
            <p:ph type="dt" sz="quarter" idx="2"/>
          </p:nvPr>
        </p:nvSpPr>
        <p:spPr>
          <a:xfrm>
            <a:off x="768352" y="6748463"/>
            <a:ext cx="2133600" cy="493712"/>
          </a:xfrm>
        </p:spPr>
        <p:txBody>
          <a:bodyPr/>
          <a:lstStyle>
            <a:lvl1pPr>
              <a:defRPr>
                <a:solidFill>
                  <a:srgbClr val="FFFFFF"/>
                </a:solidFill>
              </a:defRPr>
            </a:lvl1pPr>
          </a:lstStyle>
          <a:p>
            <a:endParaRPr lang="en-US" altLang="en-US"/>
          </a:p>
        </p:txBody>
      </p:sp>
      <p:sp>
        <p:nvSpPr>
          <p:cNvPr id="3083" name="Rectangle 11"/>
          <p:cNvSpPr>
            <a:spLocks noGrp="1" noChangeArrowheads="1"/>
          </p:cNvSpPr>
          <p:nvPr>
            <p:ph type="ftr" sz="quarter" idx="3"/>
          </p:nvPr>
        </p:nvSpPr>
        <p:spPr>
          <a:xfrm>
            <a:off x="3498850" y="6748463"/>
            <a:ext cx="3243263" cy="493712"/>
          </a:xfrm>
        </p:spPr>
        <p:txBody>
          <a:bodyPr/>
          <a:lstStyle>
            <a:lvl1pPr>
              <a:defRPr>
                <a:solidFill>
                  <a:srgbClr val="FFFFFF"/>
                </a:solidFill>
              </a:defRPr>
            </a:lvl1pPr>
          </a:lstStyle>
          <a:p>
            <a:endParaRPr lang="en-US" altLang="en-US"/>
          </a:p>
        </p:txBody>
      </p:sp>
      <p:sp>
        <p:nvSpPr>
          <p:cNvPr id="3084" name="Rectangle 12"/>
          <p:cNvSpPr>
            <a:spLocks noGrp="1" noChangeArrowheads="1"/>
          </p:cNvSpPr>
          <p:nvPr>
            <p:ph type="sldNum" sz="quarter" idx="4"/>
          </p:nvPr>
        </p:nvSpPr>
        <p:spPr>
          <a:xfrm>
            <a:off x="7339015" y="6748463"/>
            <a:ext cx="2133600" cy="493712"/>
          </a:xfrm>
        </p:spPr>
        <p:txBody>
          <a:bodyPr/>
          <a:lstStyle>
            <a:lvl1pPr>
              <a:defRPr>
                <a:solidFill>
                  <a:srgbClr val="FFFFFF"/>
                </a:solidFill>
              </a:defRPr>
            </a:lvl1pPr>
          </a:lstStyle>
          <a:p>
            <a:fld id="{C7456A20-914E-499B-A8F9-62092B3418DC}" type="slidenum">
              <a:rPr lang="en-US" altLang="en-US"/>
              <a:pPr/>
              <a:t>‹#›</a:t>
            </a:fld>
            <a:endParaRPr lang="en-US" altLang="en-US"/>
          </a:p>
        </p:txBody>
      </p:sp>
      <p:sp>
        <p:nvSpPr>
          <p:cNvPr id="3148" name="Rectangle 76" descr="Waves 640"/>
          <p:cNvSpPr>
            <a:spLocks noChangeArrowheads="1"/>
          </p:cNvSpPr>
          <p:nvPr/>
        </p:nvSpPr>
        <p:spPr bwMode="auto">
          <a:xfrm>
            <a:off x="484188" y="466726"/>
            <a:ext cx="9301162" cy="1993900"/>
          </a:xfrm>
          <a:prstGeom prst="rect">
            <a:avLst/>
          </a:prstGeom>
          <a:blipFill dpi="0" rotWithShape="0">
            <a:blip r:embed="rId3" cstate="print"/>
            <a:srcRect/>
            <a:stretch>
              <a:fillRect/>
            </a:stretch>
          </a:blipFill>
          <a:ln w="9525">
            <a:noFill/>
            <a:miter lim="800000"/>
            <a:headEnd/>
            <a:tailEnd/>
          </a:ln>
          <a:effectLst/>
        </p:spPr>
        <p:txBody>
          <a:bodyPr wrap="none" lIns="91426" tIns="45713" rIns="91426" bIns="45713" anchor="ctr"/>
          <a:lstStyle/>
          <a:p>
            <a:endParaRPr lang="en-US"/>
          </a:p>
        </p:txBody>
      </p:sp>
      <p:sp>
        <p:nvSpPr>
          <p:cNvPr id="3080" name="Rectangle 8"/>
          <p:cNvSpPr>
            <a:spLocks noGrp="1" noChangeArrowheads="1"/>
          </p:cNvSpPr>
          <p:nvPr>
            <p:ph type="ctrTitle" sz="quarter"/>
          </p:nvPr>
        </p:nvSpPr>
        <p:spPr bwMode="auto">
          <a:xfrm>
            <a:off x="512765" y="474665"/>
            <a:ext cx="9215437" cy="1978025"/>
          </a:xfrm>
          <a:prstGeom prst="rect">
            <a:avLst/>
          </a:prstGeom>
          <a:noFill/>
          <a:ln>
            <a:miter lim="800000"/>
            <a:headEnd/>
            <a:tailEnd/>
          </a:ln>
          <a:effectLst>
            <a:outerShdw dist="17961" dir="13500000" algn="ctr" rotWithShape="0">
              <a:schemeClr val="bg2"/>
            </a:outerShdw>
          </a:effectLst>
        </p:spPr>
        <p:txBody>
          <a:bodyPr vert="horz" wrap="square" lIns="103626" tIns="51812" rIns="103626" bIns="51812" numCol="1" anchor="ctr" anchorCtr="0" compatLnSpc="1">
            <a:prstTxWarp prst="textNoShape">
              <a:avLst/>
            </a:prstTxWarp>
          </a:bodyPr>
          <a:lstStyle>
            <a:lvl1pPr>
              <a:defRPr/>
            </a:lvl1pPr>
          </a:lstStyle>
          <a:p>
            <a:r>
              <a:rPr lang="en-US" altLang="en-US"/>
              <a:t>Click to edit Master title style</a:t>
            </a: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12765" y="296865"/>
            <a:ext cx="9215437" cy="1235075"/>
          </a:xfrm>
          <a:prstGeom prst="rect">
            <a:avLst/>
          </a:prstGeom>
        </p:spPr>
        <p:txBody>
          <a:bodyPr lIns="91426" tIns="45713" rIns="91426" bIns="45713"/>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FE6EB876-0D74-4755-B099-8E0292B8CB54}"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09625" y="4759327"/>
            <a:ext cx="8704263" cy="1471614"/>
          </a:xfrm>
          <a:prstGeom prst="rect">
            <a:avLst/>
          </a:prstGeom>
        </p:spPr>
        <p:txBody>
          <a:bodyPr lIns="91426" tIns="45713" rIns="91426" bIns="45713"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809625" y="3140075"/>
            <a:ext cx="8704263" cy="1619250"/>
          </a:xfrm>
        </p:spPr>
        <p:txBody>
          <a:bodyPr anchor="b"/>
          <a:lstStyle>
            <a:lvl1pPr marL="0" indent="0">
              <a:buNone/>
              <a:defRPr sz="2000"/>
            </a:lvl1pPr>
            <a:lvl2pPr marL="457131" indent="0">
              <a:buNone/>
              <a:defRPr sz="1800"/>
            </a:lvl2pPr>
            <a:lvl3pPr marL="914262" indent="0">
              <a:buNone/>
              <a:defRPr sz="1500"/>
            </a:lvl3pPr>
            <a:lvl4pPr marL="1371393" indent="0">
              <a:buNone/>
              <a:defRPr sz="1400"/>
            </a:lvl4pPr>
            <a:lvl5pPr marL="1828525" indent="0">
              <a:buNone/>
              <a:defRPr sz="1400"/>
            </a:lvl5pPr>
            <a:lvl6pPr marL="2285655" indent="0">
              <a:buNone/>
              <a:defRPr sz="1400"/>
            </a:lvl6pPr>
            <a:lvl7pPr marL="2742786" indent="0">
              <a:buNone/>
              <a:defRPr sz="1400"/>
            </a:lvl7pPr>
            <a:lvl8pPr marL="3199918" indent="0">
              <a:buNone/>
              <a:defRPr sz="1400"/>
            </a:lvl8pPr>
            <a:lvl9pPr marL="3657048"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67102A54-B334-47F5-A70C-D5B66586FD68}"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12765" y="296865"/>
            <a:ext cx="9215437" cy="1235075"/>
          </a:xfrm>
          <a:prstGeom prst="rect">
            <a:avLst/>
          </a:prstGeom>
        </p:spPr>
        <p:txBody>
          <a:bodyPr lIns="91426" tIns="45713" rIns="91426" bIns="45713"/>
          <a:lstStyle/>
          <a:p>
            <a:r>
              <a:rPr lang="en-US" smtClean="0"/>
              <a:t>Click to edit Master title style</a:t>
            </a:r>
            <a:endParaRPr lang="en-US"/>
          </a:p>
        </p:txBody>
      </p:sp>
      <p:sp>
        <p:nvSpPr>
          <p:cNvPr id="3" name="Content Placeholder 2"/>
          <p:cNvSpPr>
            <a:spLocks noGrp="1"/>
          </p:cNvSpPr>
          <p:nvPr>
            <p:ph sz="half" idx="1"/>
          </p:nvPr>
        </p:nvSpPr>
        <p:spPr>
          <a:xfrm>
            <a:off x="596903" y="2300288"/>
            <a:ext cx="4532313" cy="4284662"/>
          </a:xfrm>
        </p:spPr>
        <p:txBody>
          <a:bodyPr/>
          <a:lstStyle>
            <a:lvl1pPr>
              <a:defRPr sz="29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81613" y="2300288"/>
            <a:ext cx="4532312" cy="4284662"/>
          </a:xfrm>
        </p:spPr>
        <p:txBody>
          <a:bodyPr/>
          <a:lstStyle>
            <a:lvl1pPr>
              <a:defRPr sz="29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49C329FB-4C84-42BB-B933-32536A51516B}"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2765" y="296865"/>
            <a:ext cx="9215437" cy="1235075"/>
          </a:xfrm>
          <a:prstGeom prst="rect">
            <a:avLst/>
          </a:prstGeom>
        </p:spPr>
        <p:txBody>
          <a:bodyPr lIns="91426" tIns="45713" rIns="91426" bIns="45713"/>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12764" y="1657352"/>
            <a:ext cx="4524375" cy="692151"/>
          </a:xfrm>
        </p:spPr>
        <p:txBody>
          <a:bodyPr anchor="b"/>
          <a:lstStyle>
            <a:lvl1pPr marL="0" indent="0">
              <a:buNone/>
              <a:defRPr sz="2400" b="1"/>
            </a:lvl1pPr>
            <a:lvl2pPr marL="457131" indent="0">
              <a:buNone/>
              <a:defRPr sz="2000" b="1"/>
            </a:lvl2pPr>
            <a:lvl3pPr marL="914262" indent="0">
              <a:buNone/>
              <a:defRPr sz="1800" b="1"/>
            </a:lvl3pPr>
            <a:lvl4pPr marL="1371393" indent="0">
              <a:buNone/>
              <a:defRPr sz="1500" b="1"/>
            </a:lvl4pPr>
            <a:lvl5pPr marL="1828525" indent="0">
              <a:buNone/>
              <a:defRPr sz="1500" b="1"/>
            </a:lvl5pPr>
            <a:lvl6pPr marL="2285655" indent="0">
              <a:buNone/>
              <a:defRPr sz="1500" b="1"/>
            </a:lvl6pPr>
            <a:lvl7pPr marL="2742786" indent="0">
              <a:buNone/>
              <a:defRPr sz="1500" b="1"/>
            </a:lvl7pPr>
            <a:lvl8pPr marL="3199918" indent="0">
              <a:buNone/>
              <a:defRPr sz="1500" b="1"/>
            </a:lvl8pPr>
            <a:lvl9pPr marL="3657048" indent="0">
              <a:buNone/>
              <a:defRPr sz="1500" b="1"/>
            </a:lvl9pPr>
          </a:lstStyle>
          <a:p>
            <a:pPr lvl="0"/>
            <a:r>
              <a:rPr lang="en-US" smtClean="0"/>
              <a:t>Click to edit Master text styles</a:t>
            </a:r>
          </a:p>
        </p:txBody>
      </p:sp>
      <p:sp>
        <p:nvSpPr>
          <p:cNvPr id="4" name="Content Placeholder 3"/>
          <p:cNvSpPr>
            <a:spLocks noGrp="1"/>
          </p:cNvSpPr>
          <p:nvPr>
            <p:ph sz="half" idx="2"/>
          </p:nvPr>
        </p:nvSpPr>
        <p:spPr>
          <a:xfrm>
            <a:off x="512764" y="2349501"/>
            <a:ext cx="4524375" cy="4267200"/>
          </a:xfrm>
        </p:spPr>
        <p:txBody>
          <a:bodyPr/>
          <a:lstStyle>
            <a:lvl1pPr>
              <a:defRPr sz="2400"/>
            </a:lvl1pPr>
            <a:lvl2pPr>
              <a:defRPr sz="20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202240" y="1657352"/>
            <a:ext cx="4525962" cy="692151"/>
          </a:xfrm>
        </p:spPr>
        <p:txBody>
          <a:bodyPr anchor="b"/>
          <a:lstStyle>
            <a:lvl1pPr marL="0" indent="0">
              <a:buNone/>
              <a:defRPr sz="2400" b="1"/>
            </a:lvl1pPr>
            <a:lvl2pPr marL="457131" indent="0">
              <a:buNone/>
              <a:defRPr sz="2000" b="1"/>
            </a:lvl2pPr>
            <a:lvl3pPr marL="914262" indent="0">
              <a:buNone/>
              <a:defRPr sz="1800" b="1"/>
            </a:lvl3pPr>
            <a:lvl4pPr marL="1371393" indent="0">
              <a:buNone/>
              <a:defRPr sz="1500" b="1"/>
            </a:lvl4pPr>
            <a:lvl5pPr marL="1828525" indent="0">
              <a:buNone/>
              <a:defRPr sz="1500" b="1"/>
            </a:lvl5pPr>
            <a:lvl6pPr marL="2285655" indent="0">
              <a:buNone/>
              <a:defRPr sz="1500" b="1"/>
            </a:lvl6pPr>
            <a:lvl7pPr marL="2742786" indent="0">
              <a:buNone/>
              <a:defRPr sz="1500" b="1"/>
            </a:lvl7pPr>
            <a:lvl8pPr marL="3199918" indent="0">
              <a:buNone/>
              <a:defRPr sz="1500" b="1"/>
            </a:lvl8pPr>
            <a:lvl9pPr marL="3657048" indent="0">
              <a:buNone/>
              <a:defRPr sz="1500" b="1"/>
            </a:lvl9pPr>
          </a:lstStyle>
          <a:p>
            <a:pPr lvl="0"/>
            <a:r>
              <a:rPr lang="en-US" smtClean="0"/>
              <a:t>Click to edit Master text styles</a:t>
            </a:r>
          </a:p>
        </p:txBody>
      </p:sp>
      <p:sp>
        <p:nvSpPr>
          <p:cNvPr id="6" name="Content Placeholder 5"/>
          <p:cNvSpPr>
            <a:spLocks noGrp="1"/>
          </p:cNvSpPr>
          <p:nvPr>
            <p:ph sz="quarter" idx="4"/>
          </p:nvPr>
        </p:nvSpPr>
        <p:spPr>
          <a:xfrm>
            <a:off x="5202240" y="2349501"/>
            <a:ext cx="4525962" cy="4267200"/>
          </a:xfrm>
        </p:spPr>
        <p:txBody>
          <a:bodyPr/>
          <a:lstStyle>
            <a:lvl1pPr>
              <a:defRPr sz="2400"/>
            </a:lvl1pPr>
            <a:lvl2pPr>
              <a:defRPr sz="20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a:p>
        </p:txBody>
      </p:sp>
      <p:sp>
        <p:nvSpPr>
          <p:cNvPr id="8" name="Footer Placeholder 7"/>
          <p:cNvSpPr>
            <a:spLocks noGrp="1"/>
          </p:cNvSpPr>
          <p:nvPr>
            <p:ph type="ftr" sz="quarter" idx="11"/>
          </p:nvPr>
        </p:nvSpPr>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707E83BD-A856-4288-A6C6-4F07824055F0}"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12765" y="296865"/>
            <a:ext cx="9215437" cy="1235075"/>
          </a:xfrm>
          <a:prstGeom prst="rect">
            <a:avLst/>
          </a:prstGeom>
        </p:spPr>
        <p:txBody>
          <a:bodyPr lIns="91426" tIns="45713" rIns="91426" bIns="45713"/>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a:p>
        </p:txBody>
      </p:sp>
      <p:sp>
        <p:nvSpPr>
          <p:cNvPr id="4" name="Footer Placeholder 3"/>
          <p:cNvSpPr>
            <a:spLocks noGrp="1"/>
          </p:cNvSpPr>
          <p:nvPr>
            <p:ph type="ftr" sz="quarter" idx="11"/>
          </p:nvPr>
        </p:nvSpPr>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6C44060C-EC14-4375-9B1B-7F67EC7790E6}"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p>
        </p:txBody>
      </p:sp>
      <p:sp>
        <p:nvSpPr>
          <p:cNvPr id="3" name="Footer Placeholder 2"/>
          <p:cNvSpPr>
            <a:spLocks noGrp="1"/>
          </p:cNvSpPr>
          <p:nvPr>
            <p:ph type="ftr" sz="quarter" idx="11"/>
          </p:nvPr>
        </p:nvSpPr>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423FE938-F56E-4E1F-9CD2-7A24125E6949}"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2766" y="295276"/>
            <a:ext cx="3368675" cy="1254125"/>
          </a:xfrm>
          <a:prstGeom prst="rect">
            <a:avLst/>
          </a:prstGeom>
        </p:spPr>
        <p:txBody>
          <a:bodyPr lIns="91426" tIns="45713" rIns="91426" bIns="45713"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003677" y="295275"/>
            <a:ext cx="5724525" cy="6321426"/>
          </a:xfrm>
        </p:spPr>
        <p:txBody>
          <a:bodyPr/>
          <a:lstStyle>
            <a:lvl1pPr>
              <a:defRPr sz="3200"/>
            </a:lvl1pPr>
            <a:lvl2pPr>
              <a:defRPr sz="29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2766" y="1549401"/>
            <a:ext cx="3368675" cy="5067301"/>
          </a:xfrm>
        </p:spPr>
        <p:txBody>
          <a:bodyPr/>
          <a:lstStyle>
            <a:lvl1pPr marL="0" indent="0">
              <a:buNone/>
              <a:defRPr sz="1400"/>
            </a:lvl1pPr>
            <a:lvl2pPr marL="457131" indent="0">
              <a:buNone/>
              <a:defRPr sz="1200"/>
            </a:lvl2pPr>
            <a:lvl3pPr marL="914262" indent="0">
              <a:buNone/>
              <a:defRPr sz="1000"/>
            </a:lvl3pPr>
            <a:lvl4pPr marL="1371393" indent="0">
              <a:buNone/>
              <a:defRPr sz="1000"/>
            </a:lvl4pPr>
            <a:lvl5pPr marL="1828525" indent="0">
              <a:buNone/>
              <a:defRPr sz="1000"/>
            </a:lvl5pPr>
            <a:lvl6pPr marL="2285655" indent="0">
              <a:buNone/>
              <a:defRPr sz="1000"/>
            </a:lvl6pPr>
            <a:lvl7pPr marL="2742786" indent="0">
              <a:buNone/>
              <a:defRPr sz="1000"/>
            </a:lvl7pPr>
            <a:lvl8pPr marL="3199918" indent="0">
              <a:buNone/>
              <a:defRPr sz="1000"/>
            </a:lvl8pPr>
            <a:lvl9pPr marL="3657048"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A3897618-8307-4645-805B-386FB1C9BC7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06602" y="5184775"/>
            <a:ext cx="6145213" cy="612775"/>
          </a:xfrm>
          <a:prstGeom prst="rect">
            <a:avLst/>
          </a:prstGeom>
        </p:spPr>
        <p:txBody>
          <a:bodyPr lIns="91426" tIns="45713" rIns="91426" bIns="45713"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006602" y="661988"/>
            <a:ext cx="6145213" cy="4445000"/>
          </a:xfrm>
        </p:spPr>
        <p:txBody>
          <a:bodyPr/>
          <a:lstStyle>
            <a:lvl1pPr marL="0" indent="0">
              <a:buNone/>
              <a:defRPr sz="3200"/>
            </a:lvl1pPr>
            <a:lvl2pPr marL="457131" indent="0">
              <a:buNone/>
              <a:defRPr sz="2900"/>
            </a:lvl2pPr>
            <a:lvl3pPr marL="914262" indent="0">
              <a:buNone/>
              <a:defRPr sz="2400"/>
            </a:lvl3pPr>
            <a:lvl4pPr marL="1371393" indent="0">
              <a:buNone/>
              <a:defRPr sz="2000"/>
            </a:lvl4pPr>
            <a:lvl5pPr marL="1828525" indent="0">
              <a:buNone/>
              <a:defRPr sz="2000"/>
            </a:lvl5pPr>
            <a:lvl6pPr marL="2285655" indent="0">
              <a:buNone/>
              <a:defRPr sz="2000"/>
            </a:lvl6pPr>
            <a:lvl7pPr marL="2742786" indent="0">
              <a:buNone/>
              <a:defRPr sz="2000"/>
            </a:lvl7pPr>
            <a:lvl8pPr marL="3199918" indent="0">
              <a:buNone/>
              <a:defRPr sz="2000"/>
            </a:lvl8pPr>
            <a:lvl9pPr marL="3657048" indent="0">
              <a:buNone/>
              <a:defRPr sz="2000"/>
            </a:lvl9pPr>
          </a:lstStyle>
          <a:p>
            <a:endParaRPr lang="en-US"/>
          </a:p>
        </p:txBody>
      </p:sp>
      <p:sp>
        <p:nvSpPr>
          <p:cNvPr id="4" name="Text Placeholder 3"/>
          <p:cNvSpPr>
            <a:spLocks noGrp="1"/>
          </p:cNvSpPr>
          <p:nvPr>
            <p:ph type="body" sz="half" idx="2"/>
          </p:nvPr>
        </p:nvSpPr>
        <p:spPr>
          <a:xfrm>
            <a:off x="2006602" y="5797552"/>
            <a:ext cx="6145213" cy="868363"/>
          </a:xfrm>
        </p:spPr>
        <p:txBody>
          <a:bodyPr/>
          <a:lstStyle>
            <a:lvl1pPr marL="0" indent="0">
              <a:buNone/>
              <a:defRPr sz="1400"/>
            </a:lvl1pPr>
            <a:lvl2pPr marL="457131" indent="0">
              <a:buNone/>
              <a:defRPr sz="1200"/>
            </a:lvl2pPr>
            <a:lvl3pPr marL="914262" indent="0">
              <a:buNone/>
              <a:defRPr sz="1000"/>
            </a:lvl3pPr>
            <a:lvl4pPr marL="1371393" indent="0">
              <a:buNone/>
              <a:defRPr sz="1000"/>
            </a:lvl4pPr>
            <a:lvl5pPr marL="1828525" indent="0">
              <a:buNone/>
              <a:defRPr sz="1000"/>
            </a:lvl5pPr>
            <a:lvl6pPr marL="2285655" indent="0">
              <a:buNone/>
              <a:defRPr sz="1000"/>
            </a:lvl6pPr>
            <a:lvl7pPr marL="2742786" indent="0">
              <a:buNone/>
              <a:defRPr sz="1000"/>
            </a:lvl7pPr>
            <a:lvl8pPr marL="3199918" indent="0">
              <a:buNone/>
              <a:defRPr sz="1000"/>
            </a:lvl8pPr>
            <a:lvl9pPr marL="3657048"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BC09A181-7FAD-4C07-98FE-013BED02891F}"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12765" y="296865"/>
            <a:ext cx="9215437" cy="1235075"/>
          </a:xfrm>
          <a:prstGeom prst="rect">
            <a:avLst/>
          </a:prstGeom>
        </p:spPr>
        <p:txBody>
          <a:bodyPr lIns="91426" tIns="45713" rIns="91426" bIns="45713"/>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48C3969F-2F0D-4F73-8E9D-45B80344C784}"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89825" y="296866"/>
            <a:ext cx="2324101" cy="6288087"/>
          </a:xfrm>
          <a:prstGeom prst="rect">
            <a:avLst/>
          </a:prstGeom>
        </p:spPr>
        <p:txBody>
          <a:bodyPr vert="eaVert" lIns="91426" tIns="45713" rIns="91426" bIns="45713"/>
          <a:lstStyle/>
          <a:p>
            <a:r>
              <a:rPr lang="en-US" smtClean="0"/>
              <a:t>Click to edit Master title style</a:t>
            </a:r>
            <a:endParaRPr lang="en-US"/>
          </a:p>
        </p:txBody>
      </p:sp>
      <p:sp>
        <p:nvSpPr>
          <p:cNvPr id="3" name="Vertical Text Placeholder 2"/>
          <p:cNvSpPr>
            <a:spLocks noGrp="1"/>
          </p:cNvSpPr>
          <p:nvPr>
            <p:ph type="body" orient="vert" idx="1"/>
          </p:nvPr>
        </p:nvSpPr>
        <p:spPr>
          <a:xfrm>
            <a:off x="512763" y="296866"/>
            <a:ext cx="6824662" cy="62880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E85BF1AB-B2AE-4DFA-B7AD-2B0E89E41AF7}"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512763" y="296866"/>
            <a:ext cx="9301162" cy="62880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682625" y="6748463"/>
            <a:ext cx="2133600" cy="493712"/>
          </a:xfrm>
        </p:spPr>
        <p:txBody>
          <a:bodyPr/>
          <a:lstStyle>
            <a:lvl1pPr>
              <a:defRPr/>
            </a:lvl1pPr>
          </a:lstStyle>
          <a:p>
            <a:endParaRPr lang="en-US" altLang="en-US"/>
          </a:p>
        </p:txBody>
      </p:sp>
      <p:sp>
        <p:nvSpPr>
          <p:cNvPr id="4" name="Footer Placeholder 3"/>
          <p:cNvSpPr>
            <a:spLocks noGrp="1"/>
          </p:cNvSpPr>
          <p:nvPr>
            <p:ph type="ftr" sz="quarter" idx="11"/>
          </p:nvPr>
        </p:nvSpPr>
        <p:spPr>
          <a:xfrm>
            <a:off x="3670301" y="6748463"/>
            <a:ext cx="3241675" cy="493712"/>
          </a:xfrm>
        </p:spPr>
        <p:txBody>
          <a:bodyPr/>
          <a:lstStyle>
            <a:lvl1pPr>
              <a:defRPr/>
            </a:lvl1pPr>
          </a:lstStyle>
          <a:p>
            <a:endParaRPr lang="en-US" altLang="en-US"/>
          </a:p>
        </p:txBody>
      </p:sp>
      <p:sp>
        <p:nvSpPr>
          <p:cNvPr id="5" name="Slide Number Placeholder 4"/>
          <p:cNvSpPr>
            <a:spLocks noGrp="1"/>
          </p:cNvSpPr>
          <p:nvPr>
            <p:ph type="sldNum" sz="quarter" idx="12"/>
          </p:nvPr>
        </p:nvSpPr>
        <p:spPr>
          <a:xfrm>
            <a:off x="7851775" y="6748463"/>
            <a:ext cx="2133600" cy="493712"/>
          </a:xfrm>
        </p:spPr>
        <p:txBody>
          <a:bodyPr/>
          <a:lstStyle>
            <a:lvl1pPr>
              <a:defRPr/>
            </a:lvl1pPr>
          </a:lstStyle>
          <a:p>
            <a:fld id="{C98CCC6F-2210-4BFC-BC50-A7754DA7C2AF}" type="slidenum">
              <a:rPr lang="en-US" altLang="en-US"/>
              <a:pPr/>
              <a:t>‹#›</a:t>
            </a:fld>
            <a:endParaRPr lang="en-US" altLang="en-U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512765" y="296865"/>
            <a:ext cx="9215437" cy="1235075"/>
          </a:xfrm>
          <a:prstGeom prst="rect">
            <a:avLst/>
          </a:prstGeom>
        </p:spPr>
        <p:txBody>
          <a:bodyPr lIns="91426" tIns="45713" rIns="91426" bIns="45713"/>
          <a:lstStyle/>
          <a:p>
            <a:r>
              <a:rPr lang="en-US" smtClean="0"/>
              <a:t>Click to edit Master title style</a:t>
            </a:r>
            <a:endParaRPr lang="en-US"/>
          </a:p>
        </p:txBody>
      </p:sp>
      <p:sp>
        <p:nvSpPr>
          <p:cNvPr id="3" name="Content Placeholder 2"/>
          <p:cNvSpPr>
            <a:spLocks noGrp="1"/>
          </p:cNvSpPr>
          <p:nvPr>
            <p:ph sz="half" idx="1"/>
          </p:nvPr>
        </p:nvSpPr>
        <p:spPr>
          <a:xfrm>
            <a:off x="596903" y="2300288"/>
            <a:ext cx="4532313" cy="42846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281613" y="2300288"/>
            <a:ext cx="4532312" cy="2065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281613" y="4518028"/>
            <a:ext cx="4532312" cy="2066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682625" y="6748463"/>
            <a:ext cx="2133600" cy="493712"/>
          </a:xfrm>
        </p:spPr>
        <p:txBody>
          <a:bodyPr/>
          <a:lstStyle>
            <a:lvl1pPr>
              <a:defRPr/>
            </a:lvl1pPr>
          </a:lstStyle>
          <a:p>
            <a:endParaRPr lang="en-US" altLang="en-US"/>
          </a:p>
        </p:txBody>
      </p:sp>
      <p:sp>
        <p:nvSpPr>
          <p:cNvPr id="7" name="Footer Placeholder 6"/>
          <p:cNvSpPr>
            <a:spLocks noGrp="1"/>
          </p:cNvSpPr>
          <p:nvPr>
            <p:ph type="ftr" sz="quarter" idx="11"/>
          </p:nvPr>
        </p:nvSpPr>
        <p:spPr>
          <a:xfrm>
            <a:off x="3670301" y="6748463"/>
            <a:ext cx="3241675" cy="493712"/>
          </a:xfrm>
        </p:spPr>
        <p:txBody>
          <a:bodyPr/>
          <a:lstStyle>
            <a:lvl1pPr>
              <a:defRPr/>
            </a:lvl1pPr>
          </a:lstStyle>
          <a:p>
            <a:endParaRPr lang="en-US" altLang="en-US"/>
          </a:p>
        </p:txBody>
      </p:sp>
      <p:sp>
        <p:nvSpPr>
          <p:cNvPr id="8" name="Slide Number Placeholder 7"/>
          <p:cNvSpPr>
            <a:spLocks noGrp="1"/>
          </p:cNvSpPr>
          <p:nvPr>
            <p:ph type="sldNum" sz="quarter" idx="12"/>
          </p:nvPr>
        </p:nvSpPr>
        <p:spPr>
          <a:xfrm>
            <a:off x="7851775" y="6748463"/>
            <a:ext cx="2133600" cy="493712"/>
          </a:xfrm>
        </p:spPr>
        <p:txBody>
          <a:bodyPr/>
          <a:lstStyle>
            <a:lvl1pPr>
              <a:defRPr/>
            </a:lvl1pPr>
          </a:lstStyle>
          <a:p>
            <a:fld id="{29C37CA8-9886-4003-A712-CABF82F446AC}" type="slidenum">
              <a:rPr lang="en-US" altLang="en-US"/>
              <a:pPr/>
              <a:t>‹#›</a:t>
            </a:fld>
            <a:endParaRPr lang="en-US" alt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512765" y="296865"/>
            <a:ext cx="9215437" cy="1235075"/>
          </a:xfrm>
          <a:prstGeom prst="rect">
            <a:avLst/>
          </a:prstGeom>
        </p:spPr>
        <p:txBody>
          <a:bodyPr lIns="91426" tIns="45713" rIns="91426" bIns="45713"/>
          <a:lstStyle/>
          <a:p>
            <a:r>
              <a:rPr lang="en-US" smtClean="0"/>
              <a:t>Click to edit Master title style</a:t>
            </a:r>
            <a:endParaRPr lang="en-GB"/>
          </a:p>
        </p:txBody>
      </p:sp>
      <p:sp>
        <p:nvSpPr>
          <p:cNvPr id="3" name="Text Placeholder 2"/>
          <p:cNvSpPr>
            <a:spLocks noGrp="1"/>
          </p:cNvSpPr>
          <p:nvPr>
            <p:ph type="body" sz="half" idx="1"/>
          </p:nvPr>
        </p:nvSpPr>
        <p:spPr>
          <a:xfrm>
            <a:off x="596903" y="2300288"/>
            <a:ext cx="4532313" cy="42846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quarter" idx="2"/>
          </p:nvPr>
        </p:nvSpPr>
        <p:spPr>
          <a:xfrm>
            <a:off x="5281613" y="2300288"/>
            <a:ext cx="4532312" cy="2065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Content Placeholder 4"/>
          <p:cNvSpPr>
            <a:spLocks noGrp="1"/>
          </p:cNvSpPr>
          <p:nvPr>
            <p:ph sz="quarter" idx="3"/>
          </p:nvPr>
        </p:nvSpPr>
        <p:spPr>
          <a:xfrm>
            <a:off x="5281613" y="4518028"/>
            <a:ext cx="4532312" cy="2066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Date Placeholder 5"/>
          <p:cNvSpPr>
            <a:spLocks noGrp="1"/>
          </p:cNvSpPr>
          <p:nvPr>
            <p:ph type="dt" sz="half" idx="10"/>
          </p:nvPr>
        </p:nvSpPr>
        <p:spPr>
          <a:xfrm>
            <a:off x="682625" y="6748463"/>
            <a:ext cx="2133600" cy="493712"/>
          </a:xfrm>
        </p:spPr>
        <p:txBody>
          <a:bodyPr/>
          <a:lstStyle>
            <a:lvl1pPr>
              <a:defRPr/>
            </a:lvl1pPr>
          </a:lstStyle>
          <a:p>
            <a:endParaRPr lang="en-US" altLang="en-US"/>
          </a:p>
        </p:txBody>
      </p:sp>
      <p:sp>
        <p:nvSpPr>
          <p:cNvPr id="7" name="Footer Placeholder 6"/>
          <p:cNvSpPr>
            <a:spLocks noGrp="1"/>
          </p:cNvSpPr>
          <p:nvPr>
            <p:ph type="ftr" sz="quarter" idx="11"/>
          </p:nvPr>
        </p:nvSpPr>
        <p:spPr>
          <a:xfrm>
            <a:off x="3670301" y="6748463"/>
            <a:ext cx="3241675" cy="493712"/>
          </a:xfrm>
        </p:spPr>
        <p:txBody>
          <a:bodyPr/>
          <a:lstStyle>
            <a:lvl1pPr>
              <a:defRPr/>
            </a:lvl1pPr>
          </a:lstStyle>
          <a:p>
            <a:endParaRPr lang="en-US" altLang="en-US"/>
          </a:p>
        </p:txBody>
      </p:sp>
      <p:sp>
        <p:nvSpPr>
          <p:cNvPr id="8" name="Slide Number Placeholder 7"/>
          <p:cNvSpPr>
            <a:spLocks noGrp="1"/>
          </p:cNvSpPr>
          <p:nvPr>
            <p:ph type="sldNum" sz="quarter" idx="12"/>
          </p:nvPr>
        </p:nvSpPr>
        <p:spPr>
          <a:xfrm>
            <a:off x="7851775" y="6748463"/>
            <a:ext cx="2133600" cy="493712"/>
          </a:xfrm>
        </p:spPr>
        <p:txBody>
          <a:bodyPr/>
          <a:lstStyle>
            <a:lvl1pPr>
              <a:defRPr/>
            </a:lvl1pPr>
          </a:lstStyle>
          <a:p>
            <a:fld id="{E718708F-BB67-4FC6-A6BB-0E2892721817}" type="slidenum">
              <a:rPr lang="en-US" altLang="en-US"/>
              <a:pPr/>
              <a:t>‹#›</a:t>
            </a:fld>
            <a:endParaRPr lang="en-US" alt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00"/>
            </a:gs>
            <a:gs pos="100000">
              <a:srgbClr val="0000CC"/>
            </a:gs>
          </a:gsLst>
          <a:lin ang="5400000" scaled="1"/>
        </a:gradFill>
        <a:effectLst/>
      </p:bgPr>
    </p:bg>
    <p:spTree>
      <p:nvGrpSpPr>
        <p:cNvPr id="1" name=""/>
        <p:cNvGrpSpPr/>
        <p:nvPr/>
      </p:nvGrpSpPr>
      <p:grpSpPr>
        <a:xfrm>
          <a:off x="0" y="0"/>
          <a:ext cx="0" cy="0"/>
          <a:chOff x="0" y="0"/>
          <a:chExt cx="0" cy="0"/>
        </a:xfrm>
      </p:grpSpPr>
      <p:sp>
        <p:nvSpPr>
          <p:cNvPr id="2056" name="Rectangle 8"/>
          <p:cNvSpPr>
            <a:spLocks noGrp="1" noChangeArrowheads="1"/>
          </p:cNvSpPr>
          <p:nvPr>
            <p:ph type="body" idx="1"/>
          </p:nvPr>
        </p:nvSpPr>
        <p:spPr bwMode="auto">
          <a:xfrm>
            <a:off x="596903" y="2300288"/>
            <a:ext cx="9217025" cy="4284662"/>
          </a:xfrm>
          <a:prstGeom prst="rect">
            <a:avLst/>
          </a:prstGeom>
          <a:noFill/>
          <a:ln w="9525">
            <a:noFill/>
            <a:miter lim="800000"/>
            <a:headEnd/>
            <a:tailEnd/>
          </a:ln>
          <a:effectLst>
            <a:outerShdw dist="17961" dir="13500000" algn="ctr" rotWithShape="0">
              <a:schemeClr val="bg2"/>
            </a:outerShdw>
          </a:effectLst>
        </p:spPr>
        <p:txBody>
          <a:bodyPr vert="horz" wrap="square" lIns="103626" tIns="51812" rIns="103626" bIns="51812"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057" name="Rectangle 9"/>
          <p:cNvSpPr>
            <a:spLocks noGrp="1" noChangeArrowheads="1"/>
          </p:cNvSpPr>
          <p:nvPr>
            <p:ph type="dt" sz="half" idx="2"/>
          </p:nvPr>
        </p:nvSpPr>
        <p:spPr bwMode="auto">
          <a:xfrm>
            <a:off x="682625" y="6748463"/>
            <a:ext cx="2133600" cy="493712"/>
          </a:xfrm>
          <a:prstGeom prst="rect">
            <a:avLst/>
          </a:prstGeom>
          <a:noFill/>
          <a:ln w="9525">
            <a:noFill/>
            <a:miter lim="800000"/>
            <a:headEnd/>
            <a:tailEnd/>
          </a:ln>
          <a:effectLst/>
        </p:spPr>
        <p:txBody>
          <a:bodyPr vert="horz" wrap="none" lIns="103626" tIns="51812" rIns="103626" bIns="51812" numCol="1" anchor="ctr" anchorCtr="0" compatLnSpc="1">
            <a:prstTxWarp prst="textNoShape">
              <a:avLst/>
            </a:prstTxWarp>
          </a:bodyPr>
          <a:lstStyle>
            <a:lvl1pPr defTabSz="1028546">
              <a:defRPr sz="1500">
                <a:latin typeface="Times New Roman" pitchFamily="18" charset="0"/>
              </a:defRPr>
            </a:lvl1pPr>
          </a:lstStyle>
          <a:p>
            <a:endParaRPr lang="en-US" altLang="en-US"/>
          </a:p>
        </p:txBody>
      </p:sp>
      <p:sp>
        <p:nvSpPr>
          <p:cNvPr id="2058" name="Rectangle 10"/>
          <p:cNvSpPr>
            <a:spLocks noGrp="1" noChangeArrowheads="1"/>
          </p:cNvSpPr>
          <p:nvPr>
            <p:ph type="ftr" sz="quarter" idx="3"/>
          </p:nvPr>
        </p:nvSpPr>
        <p:spPr bwMode="auto">
          <a:xfrm>
            <a:off x="3670301" y="6748463"/>
            <a:ext cx="3241675" cy="493712"/>
          </a:xfrm>
          <a:prstGeom prst="rect">
            <a:avLst/>
          </a:prstGeom>
          <a:noFill/>
          <a:ln w="9525">
            <a:noFill/>
            <a:miter lim="800000"/>
            <a:headEnd/>
            <a:tailEnd/>
          </a:ln>
          <a:effectLst/>
        </p:spPr>
        <p:txBody>
          <a:bodyPr vert="horz" wrap="none" lIns="103626" tIns="51812" rIns="103626" bIns="51812" numCol="1" anchor="ctr" anchorCtr="0" compatLnSpc="1">
            <a:prstTxWarp prst="textNoShape">
              <a:avLst/>
            </a:prstTxWarp>
          </a:bodyPr>
          <a:lstStyle>
            <a:lvl1pPr algn="ctr" defTabSz="1028546">
              <a:defRPr sz="1500">
                <a:latin typeface="Times New Roman" pitchFamily="18" charset="0"/>
              </a:defRPr>
            </a:lvl1pPr>
          </a:lstStyle>
          <a:p>
            <a:endParaRPr lang="en-US" altLang="en-US"/>
          </a:p>
        </p:txBody>
      </p:sp>
      <p:sp>
        <p:nvSpPr>
          <p:cNvPr id="2059" name="Rectangle 11"/>
          <p:cNvSpPr>
            <a:spLocks noGrp="1" noChangeArrowheads="1"/>
          </p:cNvSpPr>
          <p:nvPr>
            <p:ph type="sldNum" sz="quarter" idx="4"/>
          </p:nvPr>
        </p:nvSpPr>
        <p:spPr bwMode="auto">
          <a:xfrm>
            <a:off x="7851775" y="6748463"/>
            <a:ext cx="2133600" cy="493712"/>
          </a:xfrm>
          <a:prstGeom prst="rect">
            <a:avLst/>
          </a:prstGeom>
          <a:noFill/>
          <a:ln w="9525">
            <a:noFill/>
            <a:miter lim="800000"/>
            <a:headEnd/>
            <a:tailEnd/>
          </a:ln>
          <a:effectLst/>
        </p:spPr>
        <p:txBody>
          <a:bodyPr vert="horz" wrap="none" lIns="103626" tIns="51812" rIns="103626" bIns="51812" numCol="1" anchor="ctr" anchorCtr="0" compatLnSpc="1">
            <a:prstTxWarp prst="textNoShape">
              <a:avLst/>
            </a:prstTxWarp>
          </a:bodyPr>
          <a:lstStyle>
            <a:lvl1pPr algn="r" defTabSz="1028546">
              <a:defRPr sz="1500">
                <a:latin typeface="Times New Roman" pitchFamily="18" charset="0"/>
              </a:defRPr>
            </a:lvl1pPr>
          </a:lstStyle>
          <a:p>
            <a:fld id="{F9718523-5FF0-4A26-8087-A23DC6C2C773}" type="slidenum">
              <a:rPr lang="en-US" altLang="en-US"/>
              <a:pPr/>
              <a:t>‹#›</a:t>
            </a:fld>
            <a:endParaRPr lang="en-US" altLang="en-US"/>
          </a:p>
        </p:txBody>
      </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Lst>
  <p:transition/>
  <p:txStyles>
    <p:titleStyle>
      <a:lvl1pPr algn="ctr" defTabSz="1028546" rtl="0" eaLnBrk="0" fontAlgn="base" hangingPunct="0">
        <a:spcBef>
          <a:spcPct val="0"/>
        </a:spcBef>
        <a:spcAft>
          <a:spcPct val="0"/>
        </a:spcAft>
        <a:defRPr sz="5000">
          <a:solidFill>
            <a:schemeClr val="tx1"/>
          </a:solidFill>
          <a:latin typeface="+mj-lt"/>
          <a:ea typeface="+mj-ea"/>
          <a:cs typeface="+mj-cs"/>
        </a:defRPr>
      </a:lvl1pPr>
      <a:lvl2pPr algn="ctr" defTabSz="1028546" rtl="0" eaLnBrk="0" fontAlgn="base" hangingPunct="0">
        <a:spcBef>
          <a:spcPct val="0"/>
        </a:spcBef>
        <a:spcAft>
          <a:spcPct val="0"/>
        </a:spcAft>
        <a:defRPr sz="5000">
          <a:solidFill>
            <a:schemeClr val="tx1"/>
          </a:solidFill>
          <a:latin typeface="Looseprint"/>
        </a:defRPr>
      </a:lvl2pPr>
      <a:lvl3pPr algn="ctr" defTabSz="1028546" rtl="0" eaLnBrk="0" fontAlgn="base" hangingPunct="0">
        <a:spcBef>
          <a:spcPct val="0"/>
        </a:spcBef>
        <a:spcAft>
          <a:spcPct val="0"/>
        </a:spcAft>
        <a:defRPr sz="5000">
          <a:solidFill>
            <a:schemeClr val="tx1"/>
          </a:solidFill>
          <a:latin typeface="Looseprint"/>
        </a:defRPr>
      </a:lvl3pPr>
      <a:lvl4pPr algn="ctr" defTabSz="1028546" rtl="0" eaLnBrk="0" fontAlgn="base" hangingPunct="0">
        <a:spcBef>
          <a:spcPct val="0"/>
        </a:spcBef>
        <a:spcAft>
          <a:spcPct val="0"/>
        </a:spcAft>
        <a:defRPr sz="5000">
          <a:solidFill>
            <a:schemeClr val="tx1"/>
          </a:solidFill>
          <a:latin typeface="Looseprint"/>
        </a:defRPr>
      </a:lvl4pPr>
      <a:lvl5pPr algn="ctr" defTabSz="1028546" rtl="0" eaLnBrk="0" fontAlgn="base" hangingPunct="0">
        <a:spcBef>
          <a:spcPct val="0"/>
        </a:spcBef>
        <a:spcAft>
          <a:spcPct val="0"/>
        </a:spcAft>
        <a:defRPr sz="5000">
          <a:solidFill>
            <a:schemeClr val="tx1"/>
          </a:solidFill>
          <a:latin typeface="Looseprint"/>
        </a:defRPr>
      </a:lvl5pPr>
      <a:lvl6pPr marL="457131" algn="ctr" defTabSz="1028546" rtl="0" eaLnBrk="0" fontAlgn="base" hangingPunct="0">
        <a:spcBef>
          <a:spcPct val="0"/>
        </a:spcBef>
        <a:spcAft>
          <a:spcPct val="0"/>
        </a:spcAft>
        <a:defRPr sz="5000">
          <a:solidFill>
            <a:schemeClr val="tx1"/>
          </a:solidFill>
          <a:latin typeface="Looseprint"/>
        </a:defRPr>
      </a:lvl6pPr>
      <a:lvl7pPr marL="914262" algn="ctr" defTabSz="1028546" rtl="0" eaLnBrk="0" fontAlgn="base" hangingPunct="0">
        <a:spcBef>
          <a:spcPct val="0"/>
        </a:spcBef>
        <a:spcAft>
          <a:spcPct val="0"/>
        </a:spcAft>
        <a:defRPr sz="5000">
          <a:solidFill>
            <a:schemeClr val="tx1"/>
          </a:solidFill>
          <a:latin typeface="Looseprint"/>
        </a:defRPr>
      </a:lvl7pPr>
      <a:lvl8pPr marL="1371393" algn="ctr" defTabSz="1028546" rtl="0" eaLnBrk="0" fontAlgn="base" hangingPunct="0">
        <a:spcBef>
          <a:spcPct val="0"/>
        </a:spcBef>
        <a:spcAft>
          <a:spcPct val="0"/>
        </a:spcAft>
        <a:defRPr sz="5000">
          <a:solidFill>
            <a:schemeClr val="tx1"/>
          </a:solidFill>
          <a:latin typeface="Looseprint"/>
        </a:defRPr>
      </a:lvl8pPr>
      <a:lvl9pPr marL="1828525" algn="ctr" defTabSz="1028546" rtl="0" eaLnBrk="0" fontAlgn="base" hangingPunct="0">
        <a:spcBef>
          <a:spcPct val="0"/>
        </a:spcBef>
        <a:spcAft>
          <a:spcPct val="0"/>
        </a:spcAft>
        <a:defRPr sz="5000">
          <a:solidFill>
            <a:schemeClr val="tx1"/>
          </a:solidFill>
          <a:latin typeface="Looseprint"/>
        </a:defRPr>
      </a:lvl9pPr>
    </p:titleStyle>
    <p:bodyStyle>
      <a:lvl1pPr marL="385704" indent="-385704" algn="l" defTabSz="1028546" rtl="0" eaLnBrk="0" fontAlgn="base" hangingPunct="0">
        <a:spcBef>
          <a:spcPct val="20000"/>
        </a:spcBef>
        <a:spcAft>
          <a:spcPct val="0"/>
        </a:spcAft>
        <a:buClr>
          <a:schemeClr val="tx1"/>
        </a:buClr>
        <a:buFont typeface="Monotype Sorts"/>
        <a:buChar char="O"/>
        <a:defRPr sz="3600" i="1">
          <a:solidFill>
            <a:schemeClr val="tx1"/>
          </a:solidFill>
          <a:latin typeface="+mn-lt"/>
          <a:ea typeface="+mn-ea"/>
          <a:cs typeface="+mn-cs"/>
        </a:defRPr>
      </a:lvl1pPr>
      <a:lvl2pPr marL="836486" indent="-322214" algn="l" defTabSz="1028546" rtl="0" eaLnBrk="0" fontAlgn="base" hangingPunct="0">
        <a:spcBef>
          <a:spcPct val="20000"/>
        </a:spcBef>
        <a:spcAft>
          <a:spcPct val="0"/>
        </a:spcAft>
        <a:buClr>
          <a:schemeClr val="tx1"/>
        </a:buClr>
        <a:buFont typeface="Monotype Sorts"/>
        <a:buChar char="O"/>
        <a:defRPr sz="3600" i="1">
          <a:solidFill>
            <a:schemeClr val="tx1"/>
          </a:solidFill>
          <a:latin typeface="+mn-lt"/>
        </a:defRPr>
      </a:lvl2pPr>
      <a:lvl3pPr marL="1285680" indent="-257137" algn="l" defTabSz="1028546" rtl="0" eaLnBrk="0" fontAlgn="base" hangingPunct="0">
        <a:spcBef>
          <a:spcPct val="20000"/>
        </a:spcBef>
        <a:spcAft>
          <a:spcPct val="0"/>
        </a:spcAft>
        <a:buClr>
          <a:schemeClr val="tx1"/>
        </a:buClr>
        <a:buFont typeface="Monotype Sorts"/>
        <a:buChar char="O"/>
        <a:defRPr sz="3200" i="1">
          <a:solidFill>
            <a:schemeClr val="tx1"/>
          </a:solidFill>
          <a:latin typeface="+mn-lt"/>
        </a:defRPr>
      </a:lvl3pPr>
      <a:lvl4pPr marL="1801541" indent="-257137" algn="l" defTabSz="1028546" rtl="0" eaLnBrk="0" fontAlgn="base" hangingPunct="0">
        <a:spcBef>
          <a:spcPct val="20000"/>
        </a:spcBef>
        <a:spcAft>
          <a:spcPct val="0"/>
        </a:spcAft>
        <a:buClr>
          <a:schemeClr val="tx1"/>
        </a:buClr>
        <a:buFont typeface="Monotype Sorts"/>
        <a:buChar char="O"/>
        <a:defRPr sz="3200" i="1">
          <a:solidFill>
            <a:schemeClr val="tx1"/>
          </a:solidFill>
          <a:latin typeface="Arial for Vicious Fishes"/>
        </a:defRPr>
      </a:lvl4pPr>
      <a:lvl5pPr marL="2315814" indent="-257137" algn="l" defTabSz="1028546" rtl="0" eaLnBrk="0" fontAlgn="base" hangingPunct="0">
        <a:spcBef>
          <a:spcPct val="20000"/>
        </a:spcBef>
        <a:spcAft>
          <a:spcPct val="0"/>
        </a:spcAft>
        <a:buClr>
          <a:schemeClr val="tx1"/>
        </a:buClr>
        <a:buFont typeface="Monotype Sorts"/>
        <a:buChar char="O"/>
        <a:defRPr sz="3200" i="1">
          <a:solidFill>
            <a:schemeClr val="tx1"/>
          </a:solidFill>
          <a:latin typeface="Arial for Vicious Fishes"/>
        </a:defRPr>
      </a:lvl5pPr>
      <a:lvl6pPr marL="2772945" indent="-257137" algn="l" defTabSz="1028546" rtl="0" eaLnBrk="0" fontAlgn="base" hangingPunct="0">
        <a:spcBef>
          <a:spcPct val="20000"/>
        </a:spcBef>
        <a:spcAft>
          <a:spcPct val="0"/>
        </a:spcAft>
        <a:buClr>
          <a:schemeClr val="tx1"/>
        </a:buClr>
        <a:buFont typeface="Monotype Sorts"/>
        <a:buChar char="O"/>
        <a:defRPr sz="3200" i="1">
          <a:solidFill>
            <a:schemeClr val="tx1"/>
          </a:solidFill>
          <a:latin typeface="Arial for Vicious Fishes"/>
        </a:defRPr>
      </a:lvl6pPr>
      <a:lvl7pPr marL="3230076" indent="-257137" algn="l" defTabSz="1028546" rtl="0" eaLnBrk="0" fontAlgn="base" hangingPunct="0">
        <a:spcBef>
          <a:spcPct val="20000"/>
        </a:spcBef>
        <a:spcAft>
          <a:spcPct val="0"/>
        </a:spcAft>
        <a:buClr>
          <a:schemeClr val="tx1"/>
        </a:buClr>
        <a:buFont typeface="Monotype Sorts"/>
        <a:buChar char="O"/>
        <a:defRPr sz="3200" i="1">
          <a:solidFill>
            <a:schemeClr val="tx1"/>
          </a:solidFill>
          <a:latin typeface="Arial for Vicious Fishes"/>
        </a:defRPr>
      </a:lvl7pPr>
      <a:lvl8pPr marL="3687208" indent="-257137" algn="l" defTabSz="1028546" rtl="0" eaLnBrk="0" fontAlgn="base" hangingPunct="0">
        <a:spcBef>
          <a:spcPct val="20000"/>
        </a:spcBef>
        <a:spcAft>
          <a:spcPct val="0"/>
        </a:spcAft>
        <a:buClr>
          <a:schemeClr val="tx1"/>
        </a:buClr>
        <a:buFont typeface="Monotype Sorts"/>
        <a:buChar char="O"/>
        <a:defRPr sz="3200" i="1">
          <a:solidFill>
            <a:schemeClr val="tx1"/>
          </a:solidFill>
          <a:latin typeface="Arial for Vicious Fishes"/>
        </a:defRPr>
      </a:lvl8pPr>
      <a:lvl9pPr marL="4144338" indent="-257137" algn="l" defTabSz="1028546" rtl="0" eaLnBrk="0" fontAlgn="base" hangingPunct="0">
        <a:spcBef>
          <a:spcPct val="20000"/>
        </a:spcBef>
        <a:spcAft>
          <a:spcPct val="0"/>
        </a:spcAft>
        <a:buClr>
          <a:schemeClr val="tx1"/>
        </a:buClr>
        <a:buFont typeface="Monotype Sorts"/>
        <a:buChar char="O"/>
        <a:defRPr sz="3200" i="1">
          <a:solidFill>
            <a:schemeClr val="tx1"/>
          </a:solidFill>
          <a:latin typeface="Arial for Vicious Fishes"/>
        </a:defRPr>
      </a:lvl9pPr>
    </p:bodyStyle>
    <p:otherStyle>
      <a:defPPr>
        <a:defRPr lang="en-US"/>
      </a:defPPr>
      <a:lvl1pPr marL="0" algn="l" defTabSz="914262" rtl="0" eaLnBrk="1" latinLnBrk="0" hangingPunct="1">
        <a:defRPr sz="1800" kern="1200">
          <a:solidFill>
            <a:schemeClr val="tx1"/>
          </a:solidFill>
          <a:latin typeface="+mn-lt"/>
          <a:ea typeface="+mn-ea"/>
          <a:cs typeface="+mn-cs"/>
        </a:defRPr>
      </a:lvl1pPr>
      <a:lvl2pPr marL="457131" algn="l" defTabSz="914262" rtl="0" eaLnBrk="1" latinLnBrk="0" hangingPunct="1">
        <a:defRPr sz="1800" kern="1200">
          <a:solidFill>
            <a:schemeClr val="tx1"/>
          </a:solidFill>
          <a:latin typeface="+mn-lt"/>
          <a:ea typeface="+mn-ea"/>
          <a:cs typeface="+mn-cs"/>
        </a:defRPr>
      </a:lvl2pPr>
      <a:lvl3pPr marL="914262" algn="l" defTabSz="914262" rtl="0" eaLnBrk="1" latinLnBrk="0" hangingPunct="1">
        <a:defRPr sz="1800" kern="1200">
          <a:solidFill>
            <a:schemeClr val="tx1"/>
          </a:solidFill>
          <a:latin typeface="+mn-lt"/>
          <a:ea typeface="+mn-ea"/>
          <a:cs typeface="+mn-cs"/>
        </a:defRPr>
      </a:lvl3pPr>
      <a:lvl4pPr marL="1371393" algn="l" defTabSz="914262" rtl="0" eaLnBrk="1" latinLnBrk="0" hangingPunct="1">
        <a:defRPr sz="1800" kern="1200">
          <a:solidFill>
            <a:schemeClr val="tx1"/>
          </a:solidFill>
          <a:latin typeface="+mn-lt"/>
          <a:ea typeface="+mn-ea"/>
          <a:cs typeface="+mn-cs"/>
        </a:defRPr>
      </a:lvl4pPr>
      <a:lvl5pPr marL="1828525" algn="l" defTabSz="914262" rtl="0" eaLnBrk="1" latinLnBrk="0" hangingPunct="1">
        <a:defRPr sz="1800" kern="1200">
          <a:solidFill>
            <a:schemeClr val="tx1"/>
          </a:solidFill>
          <a:latin typeface="+mn-lt"/>
          <a:ea typeface="+mn-ea"/>
          <a:cs typeface="+mn-cs"/>
        </a:defRPr>
      </a:lvl5pPr>
      <a:lvl6pPr marL="2285655" algn="l" defTabSz="914262" rtl="0" eaLnBrk="1" latinLnBrk="0" hangingPunct="1">
        <a:defRPr sz="1800" kern="1200">
          <a:solidFill>
            <a:schemeClr val="tx1"/>
          </a:solidFill>
          <a:latin typeface="+mn-lt"/>
          <a:ea typeface="+mn-ea"/>
          <a:cs typeface="+mn-cs"/>
        </a:defRPr>
      </a:lvl6pPr>
      <a:lvl7pPr marL="2742786" algn="l" defTabSz="914262" rtl="0" eaLnBrk="1" latinLnBrk="0" hangingPunct="1">
        <a:defRPr sz="1800" kern="1200">
          <a:solidFill>
            <a:schemeClr val="tx1"/>
          </a:solidFill>
          <a:latin typeface="+mn-lt"/>
          <a:ea typeface="+mn-ea"/>
          <a:cs typeface="+mn-cs"/>
        </a:defRPr>
      </a:lvl7pPr>
      <a:lvl8pPr marL="3199918" algn="l" defTabSz="914262" rtl="0" eaLnBrk="1" latinLnBrk="0" hangingPunct="1">
        <a:defRPr sz="1800" kern="1200">
          <a:solidFill>
            <a:schemeClr val="tx1"/>
          </a:solidFill>
          <a:latin typeface="+mn-lt"/>
          <a:ea typeface="+mn-ea"/>
          <a:cs typeface="+mn-cs"/>
        </a:defRPr>
      </a:lvl8pPr>
      <a:lvl9pPr marL="3657048" algn="l" defTabSz="91426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5.png"/><Relationship Id="rId2" Type="http://schemas.openxmlformats.org/officeDocument/2006/relationships/video" Target="../media/media1.mov"/><Relationship Id="rId1" Type="http://schemas.microsoft.com/office/2007/relationships/media" Target="../media/media1.mov"/><Relationship Id="rId6" Type="http://schemas.openxmlformats.org/officeDocument/2006/relationships/image" Target="../media/image4.jpeg"/><Relationship Id="rId5" Type="http://schemas.openxmlformats.org/officeDocument/2006/relationships/image" Target="../media/image3.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8.pn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11.jpeg"/><Relationship Id="rId4" Type="http://schemas.openxmlformats.org/officeDocument/2006/relationships/image" Target="../media/image10.emf"/></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4.emf"/><Relationship Id="rId5" Type="http://schemas.openxmlformats.org/officeDocument/2006/relationships/image" Target="../media/image13.emf"/><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microsoft.com/office/2007/relationships/hdphoto" Target="../media/hdphoto3.wdp"/></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ov"/><Relationship Id="rId1" Type="http://schemas.microsoft.com/office/2007/relationships/media" Target="../media/media2.mov"/><Relationship Id="rId6" Type="http://schemas.openxmlformats.org/officeDocument/2006/relationships/image" Target="../media/image24.png"/><Relationship Id="rId5" Type="http://schemas.openxmlformats.org/officeDocument/2006/relationships/image" Target="../media/image23.jpeg"/><Relationship Id="rId4" Type="http://schemas.openxmlformats.org/officeDocument/2006/relationships/notesSlide" Target="../notesSlides/notesSlide11.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slideLayout" Target="../slideLayouts/slideLayout4.xml"/><Relationship Id="rId7" Type="http://schemas.openxmlformats.org/officeDocument/2006/relationships/image" Target="../media/image30.jpeg"/><Relationship Id="rId2" Type="http://schemas.openxmlformats.org/officeDocument/2006/relationships/video" Target="../media/media3.mov"/><Relationship Id="rId1" Type="http://schemas.microsoft.com/office/2007/relationships/media" Target="../media/media3.mov"/><Relationship Id="rId6" Type="http://schemas.openxmlformats.org/officeDocument/2006/relationships/image" Target="../media/image29.jpeg"/><Relationship Id="rId5" Type="http://schemas.openxmlformats.org/officeDocument/2006/relationships/image" Target="../media/image28.png"/><Relationship Id="rId4" Type="http://schemas.openxmlformats.org/officeDocument/2006/relationships/notesSlide" Target="../notesSlides/notesSlide13.xml"/><Relationship Id="rId9"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chart" Target="../charts/chart2.xml"/></Relationships>
</file>

<file path=ppt/slides/_rels/slide20.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37.png"/><Relationship Id="rId4" Type="http://schemas.openxmlformats.org/officeDocument/2006/relationships/image" Target="../media/image36.jpeg"/></Relationships>
</file>

<file path=ppt/slides/_rels/slide2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39.jpeg"/></Relationships>
</file>

<file path=ppt/slides/_rels/slide2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45.png"/><Relationship Id="rId2" Type="http://schemas.openxmlformats.org/officeDocument/2006/relationships/video" Target="../media/media4.mov"/><Relationship Id="rId1" Type="http://schemas.microsoft.com/office/2007/relationships/media" Target="../media/media4.mov"/><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notesSlide" Target="../notesSlides/notesSlide19.xml"/></Relationships>
</file>

<file path=ppt/slides/_rels/slide2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48.png"/><Relationship Id="rId4" Type="http://schemas.openxmlformats.org/officeDocument/2006/relationships/image" Target="../media/image47.jpeg"/></Relationships>
</file>

<file path=ppt/slides/_rels/slide29.xml.rels><?xml version="1.0" encoding="UTF-8" standalone="yes"?>
<Relationships xmlns="http://schemas.openxmlformats.org/package/2006/relationships"><Relationship Id="rId8" Type="http://schemas.openxmlformats.org/officeDocument/2006/relationships/image" Target="../media/image54.jpeg"/><Relationship Id="rId13" Type="http://schemas.openxmlformats.org/officeDocument/2006/relationships/image" Target="../media/image59.png"/><Relationship Id="rId18" Type="http://schemas.openxmlformats.org/officeDocument/2006/relationships/image" Target="../media/image64.png"/><Relationship Id="rId26" Type="http://schemas.openxmlformats.org/officeDocument/2006/relationships/image" Target="../media/image72.png"/><Relationship Id="rId3" Type="http://schemas.openxmlformats.org/officeDocument/2006/relationships/image" Target="../media/image49.jpeg"/><Relationship Id="rId21" Type="http://schemas.openxmlformats.org/officeDocument/2006/relationships/image" Target="../media/image67.png"/><Relationship Id="rId7" Type="http://schemas.openxmlformats.org/officeDocument/2006/relationships/image" Target="../media/image53.png"/><Relationship Id="rId12" Type="http://schemas.openxmlformats.org/officeDocument/2006/relationships/image" Target="../media/image58.png"/><Relationship Id="rId17" Type="http://schemas.openxmlformats.org/officeDocument/2006/relationships/image" Target="../media/image63.jpeg"/><Relationship Id="rId25" Type="http://schemas.openxmlformats.org/officeDocument/2006/relationships/image" Target="../media/image71.png"/><Relationship Id="rId2" Type="http://schemas.openxmlformats.org/officeDocument/2006/relationships/notesSlide" Target="../notesSlides/notesSlide21.xml"/><Relationship Id="rId16" Type="http://schemas.openxmlformats.org/officeDocument/2006/relationships/image" Target="../media/image62.jpeg"/><Relationship Id="rId20" Type="http://schemas.openxmlformats.org/officeDocument/2006/relationships/image" Target="../media/image66.png"/><Relationship Id="rId1" Type="http://schemas.openxmlformats.org/officeDocument/2006/relationships/slideLayout" Target="../slideLayouts/slideLayout7.xml"/><Relationship Id="rId6" Type="http://schemas.openxmlformats.org/officeDocument/2006/relationships/image" Target="../media/image52.png"/><Relationship Id="rId11" Type="http://schemas.openxmlformats.org/officeDocument/2006/relationships/image" Target="../media/image57.png"/><Relationship Id="rId24" Type="http://schemas.openxmlformats.org/officeDocument/2006/relationships/image" Target="../media/image70.jpeg"/><Relationship Id="rId5" Type="http://schemas.openxmlformats.org/officeDocument/2006/relationships/image" Target="../media/image51.png"/><Relationship Id="rId15" Type="http://schemas.openxmlformats.org/officeDocument/2006/relationships/image" Target="../media/image61.jpeg"/><Relationship Id="rId23" Type="http://schemas.openxmlformats.org/officeDocument/2006/relationships/image" Target="../media/image69.png"/><Relationship Id="rId10" Type="http://schemas.openxmlformats.org/officeDocument/2006/relationships/image" Target="../media/image56.jpeg"/><Relationship Id="rId19" Type="http://schemas.openxmlformats.org/officeDocument/2006/relationships/image" Target="../media/image65.png"/><Relationship Id="rId4" Type="http://schemas.openxmlformats.org/officeDocument/2006/relationships/image" Target="../media/image50.jpeg"/><Relationship Id="rId9" Type="http://schemas.openxmlformats.org/officeDocument/2006/relationships/image" Target="../media/image55.jpeg"/><Relationship Id="rId14" Type="http://schemas.openxmlformats.org/officeDocument/2006/relationships/image" Target="../media/image60.jpeg"/><Relationship Id="rId22" Type="http://schemas.openxmlformats.org/officeDocument/2006/relationships/image" Target="../media/image68.jpeg"/></Relationships>
</file>

<file path=ppt/slides/_rels/slide30.xml.rels><?xml version="1.0" encoding="UTF-8" standalone="yes"?>
<Relationships xmlns="http://schemas.openxmlformats.org/package/2006/relationships"><Relationship Id="rId3" Type="http://schemas.openxmlformats.org/officeDocument/2006/relationships/image" Target="../media/image74.jpeg"/><Relationship Id="rId7" Type="http://schemas.openxmlformats.org/officeDocument/2006/relationships/image" Target="../media/image78.gif"/><Relationship Id="rId2" Type="http://schemas.openxmlformats.org/officeDocument/2006/relationships/image" Target="../media/image73.png"/><Relationship Id="rId1" Type="http://schemas.openxmlformats.org/officeDocument/2006/relationships/slideLayout" Target="../slideLayouts/slideLayout6.xml"/><Relationship Id="rId6" Type="http://schemas.openxmlformats.org/officeDocument/2006/relationships/image" Target="../media/image77.jpeg"/><Relationship Id="rId5" Type="http://schemas.openxmlformats.org/officeDocument/2006/relationships/image" Target="../media/image76.png"/><Relationship Id="rId4" Type="http://schemas.openxmlformats.org/officeDocument/2006/relationships/image" Target="../media/image75.png"/></Relationships>
</file>

<file path=ppt/slides/_rels/slide3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6536604" y="1783340"/>
            <a:ext cx="3458806" cy="584776"/>
          </a:xfrm>
          <a:prstGeom prst="rect">
            <a:avLst/>
          </a:prstGeom>
          <a:noFill/>
        </p:spPr>
        <p:txBody>
          <a:bodyPr wrap="square" rtlCol="0">
            <a:spAutoFit/>
          </a:bodyPr>
          <a:lstStyle/>
          <a:p>
            <a:pPr algn="r"/>
            <a:r>
              <a:rPr lang="en-US" sz="1600" dirty="0" smtClean="0">
                <a:solidFill>
                  <a:srgbClr val="00FF00"/>
                </a:solidFill>
                <a:latin typeface="Comic Sans MS" pitchFamily="66" charset="0"/>
              </a:rPr>
              <a:t>Center for Ocean Solutions, Ocean Policy Course, 2011</a:t>
            </a:r>
            <a:endParaRPr lang="en-US" sz="1600" dirty="0">
              <a:solidFill>
                <a:srgbClr val="00FF00"/>
              </a:solidFill>
              <a:latin typeface="Comic Sans MS" pitchFamily="66" charset="0"/>
            </a:endParaRPr>
          </a:p>
        </p:txBody>
      </p:sp>
      <p:cxnSp>
        <p:nvCxnSpPr>
          <p:cNvPr id="9" name="Straight Connector 6"/>
          <p:cNvCxnSpPr>
            <a:cxnSpLocks noChangeShapeType="1"/>
          </p:cNvCxnSpPr>
          <p:nvPr/>
        </p:nvCxnSpPr>
        <p:spPr bwMode="auto">
          <a:xfrm>
            <a:off x="302899" y="1038210"/>
            <a:ext cx="9760248" cy="2617"/>
          </a:xfrm>
          <a:prstGeom prst="line">
            <a:avLst/>
          </a:prstGeom>
          <a:noFill/>
          <a:ln w="12700" algn="ctr">
            <a:solidFill>
              <a:srgbClr val="C00000"/>
            </a:solidFill>
            <a:round/>
            <a:headEnd/>
            <a:tailEnd/>
          </a:ln>
        </p:spPr>
      </p:cxnSp>
      <p:sp>
        <p:nvSpPr>
          <p:cNvPr id="19" name="TextBox 18"/>
          <p:cNvSpPr txBox="1"/>
          <p:nvPr/>
        </p:nvSpPr>
        <p:spPr>
          <a:xfrm>
            <a:off x="0" y="0"/>
            <a:ext cx="9368844" cy="1015663"/>
          </a:xfrm>
          <a:prstGeom prst="rect">
            <a:avLst/>
          </a:prstGeom>
          <a:noFill/>
        </p:spPr>
        <p:txBody>
          <a:bodyPr wrap="square" rtlCol="0">
            <a:spAutoFit/>
          </a:bodyPr>
          <a:lstStyle/>
          <a:p>
            <a:pPr algn="ctr"/>
            <a:r>
              <a:rPr lang="en-US" sz="3200" dirty="0" smtClean="0">
                <a:latin typeface="Comic Sans MS" pitchFamily="66" charset="0"/>
              </a:rPr>
              <a:t>Climate change and the oceans:</a:t>
            </a:r>
          </a:p>
          <a:p>
            <a:pPr algn="ctr"/>
            <a:r>
              <a:rPr lang="en-US" sz="2800" dirty="0" smtClean="0">
                <a:solidFill>
                  <a:srgbClr val="FFFFFF"/>
                </a:solidFill>
                <a:latin typeface="Comic Sans MS" pitchFamily="66" charset="0"/>
              </a:rPr>
              <a:t>e</a:t>
            </a:r>
            <a:r>
              <a:rPr lang="en-US" sz="2400" dirty="0" smtClean="0">
                <a:solidFill>
                  <a:srgbClr val="FFFFFF"/>
                </a:solidFill>
                <a:latin typeface="Comic Sans MS" pitchFamily="66" charset="0"/>
              </a:rPr>
              <a:t>ffects on  coastal upwelling systems</a:t>
            </a:r>
            <a:endParaRPr lang="en-GB" sz="2400" dirty="0" smtClean="0">
              <a:solidFill>
                <a:srgbClr val="FFFFFF"/>
              </a:solidFill>
              <a:latin typeface="Comic Sans MS" pitchFamily="66" charset="0"/>
            </a:endParaRPr>
          </a:p>
        </p:txBody>
      </p:sp>
      <p:sp>
        <p:nvSpPr>
          <p:cNvPr id="26" name="TextBox 25"/>
          <p:cNvSpPr txBox="1"/>
          <p:nvPr/>
        </p:nvSpPr>
        <p:spPr>
          <a:xfrm>
            <a:off x="7074085" y="1346287"/>
            <a:ext cx="2819720" cy="369332"/>
          </a:xfrm>
          <a:prstGeom prst="rect">
            <a:avLst/>
          </a:prstGeom>
          <a:noFill/>
        </p:spPr>
        <p:txBody>
          <a:bodyPr wrap="square" rtlCol="0">
            <a:spAutoFit/>
          </a:bodyPr>
          <a:lstStyle/>
          <a:p>
            <a:pPr algn="r"/>
            <a:r>
              <a:rPr lang="en-US" sz="1800" dirty="0" smtClean="0">
                <a:solidFill>
                  <a:srgbClr val="FFFFFF"/>
                </a:solidFill>
                <a:latin typeface="Comic Sans MS" pitchFamily="66" charset="0"/>
              </a:rPr>
              <a:t>Jim Barry, MBARI </a:t>
            </a:r>
          </a:p>
        </p:txBody>
      </p:sp>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94864" y="3511328"/>
            <a:ext cx="4763695" cy="3617062"/>
          </a:xfrm>
          <a:prstGeom prst="rect">
            <a:avLst/>
          </a:prstGeom>
        </p:spPr>
      </p:pic>
      <p:pic>
        <p:nvPicPr>
          <p:cNvPr id="12" name="Picture 24" descr="Z:\Images_stock\Animals\Echinodermata\panny-1_high.jpg"/>
          <p:cNvPicPr>
            <a:picLocks noChangeAspect="1" noChangeArrowheads="1"/>
          </p:cNvPicPr>
          <p:nvPr/>
        </p:nvPicPr>
        <p:blipFill>
          <a:blip r:embed="rId6" cstate="print"/>
          <a:srcRect/>
          <a:stretch>
            <a:fillRect/>
          </a:stretch>
        </p:blipFill>
        <p:spPr bwMode="auto">
          <a:xfrm>
            <a:off x="457224" y="4602310"/>
            <a:ext cx="4453696" cy="2576397"/>
          </a:xfrm>
          <a:prstGeom prst="rect">
            <a:avLst/>
          </a:prstGeom>
          <a:noFill/>
        </p:spPr>
      </p:pic>
      <p:pic>
        <p:nvPicPr>
          <p:cNvPr id="11" name="atolla.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63019" y="1229962"/>
            <a:ext cx="4498706" cy="3036627"/>
          </a:xfrm>
          <a:prstGeom prst="rect">
            <a:avLst/>
          </a:prstGeom>
        </p:spPr>
      </p:pic>
      <p:sp>
        <p:nvSpPr>
          <p:cNvPr id="16" name="TextBox 15"/>
          <p:cNvSpPr txBox="1"/>
          <p:nvPr/>
        </p:nvSpPr>
        <p:spPr>
          <a:xfrm>
            <a:off x="270948" y="1124224"/>
            <a:ext cx="9697171" cy="2308310"/>
          </a:xfrm>
          <a:prstGeom prst="rect">
            <a:avLst/>
          </a:prstGeom>
          <a:solidFill>
            <a:schemeClr val="tx1">
              <a:lumMod val="20000"/>
              <a:lumOff val="80000"/>
            </a:schemeClr>
          </a:solidFill>
        </p:spPr>
        <p:txBody>
          <a:bodyPr wrap="square" lIns="91426" tIns="45713" rIns="91426" bIns="45713" rtlCol="0">
            <a:spAutoFit/>
          </a:bodyPr>
          <a:lstStyle/>
          <a:p>
            <a:pPr>
              <a:buFont typeface="Arial" pitchFamily="34" charset="0"/>
              <a:buChar char="•"/>
            </a:pPr>
            <a:r>
              <a:rPr lang="en-US" sz="2400" dirty="0">
                <a:solidFill>
                  <a:srgbClr val="0000FF"/>
                </a:solidFill>
                <a:latin typeface="Comic Sans MS" pitchFamily="66" charset="0"/>
              </a:rPr>
              <a:t> Ocean acidification, warming, hypoxia related to CO</a:t>
            </a:r>
            <a:r>
              <a:rPr lang="en-US" sz="2400" baseline="-25000" dirty="0">
                <a:solidFill>
                  <a:srgbClr val="0000FF"/>
                </a:solidFill>
                <a:latin typeface="Comic Sans MS" pitchFamily="66" charset="0"/>
              </a:rPr>
              <a:t>2</a:t>
            </a:r>
            <a:r>
              <a:rPr lang="en-US" sz="2400" dirty="0">
                <a:solidFill>
                  <a:srgbClr val="0000FF"/>
                </a:solidFill>
                <a:latin typeface="Comic Sans MS" pitchFamily="66" charset="0"/>
              </a:rPr>
              <a:t> emissions</a:t>
            </a:r>
            <a:br>
              <a:rPr lang="en-US" sz="2400" dirty="0">
                <a:solidFill>
                  <a:srgbClr val="0000FF"/>
                </a:solidFill>
                <a:latin typeface="Comic Sans MS" pitchFamily="66" charset="0"/>
              </a:rPr>
            </a:br>
            <a:endParaRPr lang="en-US" sz="2400" dirty="0">
              <a:solidFill>
                <a:srgbClr val="0000FF"/>
              </a:solidFill>
              <a:latin typeface="Comic Sans MS" pitchFamily="66" charset="0"/>
            </a:endParaRPr>
          </a:p>
          <a:p>
            <a:pPr>
              <a:buFont typeface="Arial" pitchFamily="34" charset="0"/>
              <a:buChar char="•"/>
            </a:pPr>
            <a:r>
              <a:rPr lang="en-US" sz="2400" dirty="0" smtClean="0">
                <a:solidFill>
                  <a:srgbClr val="0000FF"/>
                </a:solidFill>
                <a:latin typeface="Comic Sans MS" pitchFamily="66" charset="0"/>
              </a:rPr>
              <a:t> Affects physiology and performance of animals</a:t>
            </a:r>
            <a:r>
              <a:rPr lang="en-US" sz="2400" dirty="0">
                <a:solidFill>
                  <a:srgbClr val="0000FF"/>
                </a:solidFill>
                <a:latin typeface="Comic Sans MS" pitchFamily="66" charset="0"/>
              </a:rPr>
              <a:t/>
            </a:r>
            <a:br>
              <a:rPr lang="en-US" sz="2400" dirty="0">
                <a:solidFill>
                  <a:srgbClr val="0000FF"/>
                </a:solidFill>
                <a:latin typeface="Comic Sans MS" pitchFamily="66" charset="0"/>
              </a:rPr>
            </a:br>
            <a:endParaRPr lang="en-US" sz="2400" dirty="0">
              <a:solidFill>
                <a:srgbClr val="0000FF"/>
              </a:solidFill>
              <a:latin typeface="Comic Sans MS" pitchFamily="66" charset="0"/>
            </a:endParaRPr>
          </a:p>
          <a:p>
            <a:pPr>
              <a:buFont typeface="Arial" pitchFamily="34" charset="0"/>
              <a:buChar char="•"/>
            </a:pPr>
            <a:r>
              <a:rPr lang="en-US" sz="2400" dirty="0">
                <a:solidFill>
                  <a:srgbClr val="0000FF"/>
                </a:solidFill>
                <a:latin typeface="Comic Sans MS" pitchFamily="66" charset="0"/>
              </a:rPr>
              <a:t> Potential for large effects on ocean ecosystems </a:t>
            </a:r>
            <a:r>
              <a:rPr lang="en-US" sz="2400" dirty="0" smtClean="0">
                <a:solidFill>
                  <a:srgbClr val="0000FF"/>
                </a:solidFill>
                <a:latin typeface="Comic Sans MS" pitchFamily="66" charset="0"/>
              </a:rPr>
              <a:t>(e.g. Cal. Cur.) and </a:t>
            </a:r>
            <a:r>
              <a:rPr lang="en-US" sz="2400" dirty="0">
                <a:solidFill>
                  <a:srgbClr val="0000FF"/>
                </a:solidFill>
                <a:latin typeface="Comic Sans MS" pitchFamily="66" charset="0"/>
              </a:rPr>
              <a:t>society</a:t>
            </a:r>
            <a:endParaRPr lang="en-GB" sz="2400" dirty="0">
              <a:solidFill>
                <a:srgbClr val="0000FF"/>
              </a:solidFill>
              <a:latin typeface="Comic Sans MS" pitchFamily="66" charset="0"/>
            </a:endParaRPr>
          </a:p>
        </p:txBody>
      </p:sp>
    </p:spTree>
    <p:extLst>
      <p:ext uri="{BB962C8B-B14F-4D97-AF65-F5344CB8AC3E}">
        <p14:creationId xmlns:p14="http://schemas.microsoft.com/office/powerpoint/2010/main" val="83017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19786"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repeatCount="indefinite" fill="hold" display="0">
                  <p:stCondLst>
                    <p:cond delay="indefinite"/>
                  </p:stCondLst>
                </p:cTn>
                <p:tgtEl>
                  <p:spTgt spid="11"/>
                </p:tgtEl>
              </p:cMediaNode>
            </p:video>
            <p:seq concurrent="1" nextAc="seek">
              <p:cTn id="11" restart="whenNotActive" fill="hold" evtFilter="cancelBubble" nodeType="interactiveSeq">
                <p:stCondLst>
                  <p:cond evt="onClick" delay="0">
                    <p:tgtEl>
                      <p:spTgt spid="11"/>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11"/>
                                        </p:tgtEl>
                                      </p:cBhvr>
                                    </p:cmd>
                                  </p:childTnLst>
                                </p:cTn>
                              </p:par>
                            </p:childTnLst>
                          </p:cTn>
                        </p:par>
                      </p:childTnLst>
                    </p:cTn>
                  </p:par>
                </p:childTnLst>
              </p:cTn>
              <p:nextCondLst>
                <p:cond evt="onClick" delay="0">
                  <p:tgtEl>
                    <p:spTgt spid="11"/>
                  </p:tgtEl>
                </p:cond>
              </p:nextCondLst>
            </p:seq>
          </p:childTnLst>
        </p:cTn>
      </p:par>
    </p:tnLst>
    <p:bldLst>
      <p:bldP spid="16" grpId="1"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10226" y="125413"/>
            <a:ext cx="4314824" cy="1235075"/>
          </a:xfrm>
        </p:spPr>
        <p:txBody>
          <a:bodyPr/>
          <a:lstStyle/>
          <a:p>
            <a:r>
              <a:rPr lang="en-US" sz="3200" dirty="0" smtClean="0">
                <a:solidFill>
                  <a:srgbClr val="FFFF66"/>
                </a:solidFill>
                <a:latin typeface="Comic Sans MS" pitchFamily="66" charset="0"/>
              </a:rPr>
              <a:t>CO2 emissions are rising rapidly</a:t>
            </a:r>
            <a:endParaRPr lang="en-GB" sz="3200" dirty="0">
              <a:solidFill>
                <a:srgbClr val="FFFF66"/>
              </a:solidFill>
              <a:latin typeface="Comic Sans MS" pitchFamily="66" charset="0"/>
            </a:endParaRPr>
          </a:p>
        </p:txBody>
      </p:sp>
      <p:grpSp>
        <p:nvGrpSpPr>
          <p:cNvPr id="11" name="Group 10"/>
          <p:cNvGrpSpPr/>
          <p:nvPr/>
        </p:nvGrpSpPr>
        <p:grpSpPr>
          <a:xfrm>
            <a:off x="142875" y="114300"/>
            <a:ext cx="5305425" cy="7235825"/>
            <a:chOff x="142875" y="114300"/>
            <a:chExt cx="5305425" cy="7235825"/>
          </a:xfrm>
        </p:grpSpPr>
        <p:sp>
          <p:nvSpPr>
            <p:cNvPr id="9" name="Rectangle 8"/>
            <p:cNvSpPr/>
            <p:nvPr/>
          </p:nvSpPr>
          <p:spPr bwMode="auto">
            <a:xfrm>
              <a:off x="142875" y="114300"/>
              <a:ext cx="5305425" cy="7235825"/>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Arial" pitchFamily="34" charset="0"/>
              </a:endParaRPr>
            </a:p>
          </p:txBody>
        </p:sp>
        <p:pic>
          <p:nvPicPr>
            <p:cNvPr id="3041281" name="Picture 1" descr="F:\CO2\Globalview CO2\F1_large.jpg"/>
            <p:cNvPicPr>
              <a:picLocks noChangeAspect="1" noChangeArrowheads="1"/>
            </p:cNvPicPr>
            <p:nvPr/>
          </p:nvPicPr>
          <p:blipFill>
            <a:blip r:embed="rId3" cstate="print"/>
            <a:srcRect/>
            <a:stretch>
              <a:fillRect/>
            </a:stretch>
          </p:blipFill>
          <p:spPr bwMode="auto">
            <a:xfrm>
              <a:off x="266699" y="225196"/>
              <a:ext cx="5095875" cy="6983641"/>
            </a:xfrm>
            <a:prstGeom prst="rect">
              <a:avLst/>
            </a:prstGeom>
            <a:noFill/>
          </p:spPr>
        </p:pic>
        <p:grpSp>
          <p:nvGrpSpPr>
            <p:cNvPr id="13" name="Group 12"/>
            <p:cNvGrpSpPr/>
            <p:nvPr/>
          </p:nvGrpSpPr>
          <p:grpSpPr>
            <a:xfrm>
              <a:off x="190989" y="3762375"/>
              <a:ext cx="5219212" cy="3524250"/>
              <a:chOff x="-57443" y="1578149"/>
              <a:chExt cx="8088923" cy="5485592"/>
            </a:xfrm>
          </p:grpSpPr>
          <p:pic>
            <p:nvPicPr>
              <p:cNvPr id="3" name="Picture 2" descr="SRES and emissions.jpg"/>
              <p:cNvPicPr>
                <a:picLocks noChangeAspect="1"/>
              </p:cNvPicPr>
              <p:nvPr/>
            </p:nvPicPr>
            <p:blipFill>
              <a:blip r:embed="rId4" cstate="print"/>
              <a:stretch>
                <a:fillRect/>
              </a:stretch>
            </p:blipFill>
            <p:spPr>
              <a:xfrm>
                <a:off x="-57443" y="1578149"/>
                <a:ext cx="8088923" cy="5485592"/>
              </a:xfrm>
              <a:prstGeom prst="rect">
                <a:avLst/>
              </a:prstGeom>
            </p:spPr>
          </p:pic>
          <p:sp>
            <p:nvSpPr>
              <p:cNvPr id="7" name="Oval 6"/>
              <p:cNvSpPr/>
              <p:nvPr/>
            </p:nvSpPr>
            <p:spPr bwMode="auto">
              <a:xfrm>
                <a:off x="6276299" y="3437494"/>
                <a:ext cx="136867" cy="129540"/>
              </a:xfrm>
              <a:prstGeom prst="ellipse">
                <a:avLst/>
              </a:prstGeom>
              <a:solidFill>
                <a:srgbClr val="00FF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dirty="0" smtClean="0">
                  <a:ln>
                    <a:noFill/>
                  </a:ln>
                  <a:solidFill>
                    <a:schemeClr val="tx1"/>
                  </a:solidFill>
                  <a:effectLst/>
                  <a:latin typeface="Arial" pitchFamily="34" charset="0"/>
                </a:endParaRPr>
              </a:p>
            </p:txBody>
          </p:sp>
          <p:sp>
            <p:nvSpPr>
              <p:cNvPr id="10" name="Oval 9"/>
              <p:cNvSpPr/>
              <p:nvPr/>
            </p:nvSpPr>
            <p:spPr bwMode="auto">
              <a:xfrm>
                <a:off x="6602989" y="3201851"/>
                <a:ext cx="136867" cy="129540"/>
              </a:xfrm>
              <a:prstGeom prst="ellipse">
                <a:avLst/>
              </a:prstGeom>
              <a:solidFill>
                <a:srgbClr val="00FF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dirty="0" smtClean="0">
                  <a:ln>
                    <a:noFill/>
                  </a:ln>
                  <a:solidFill>
                    <a:schemeClr val="tx1"/>
                  </a:solidFill>
                  <a:effectLst/>
                  <a:latin typeface="Arial" pitchFamily="34" charset="0"/>
                </a:endParaRPr>
              </a:p>
            </p:txBody>
          </p:sp>
          <p:sp>
            <p:nvSpPr>
              <p:cNvPr id="12" name="Oval 11"/>
              <p:cNvSpPr/>
              <p:nvPr/>
            </p:nvSpPr>
            <p:spPr bwMode="auto">
              <a:xfrm>
                <a:off x="6928731" y="3062299"/>
                <a:ext cx="136867" cy="129540"/>
              </a:xfrm>
              <a:prstGeom prst="ellipse">
                <a:avLst/>
              </a:prstGeom>
              <a:solidFill>
                <a:srgbClr val="00FF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dirty="0" smtClean="0">
                  <a:ln>
                    <a:noFill/>
                  </a:ln>
                  <a:solidFill>
                    <a:schemeClr val="tx1"/>
                  </a:solidFill>
                  <a:effectLst/>
                  <a:latin typeface="Arial" pitchFamily="34" charset="0"/>
                </a:endParaRPr>
              </a:p>
            </p:txBody>
          </p:sp>
        </p:grpSp>
      </p:grpSp>
      <p:cxnSp>
        <p:nvCxnSpPr>
          <p:cNvPr id="18" name="Straight Connector 17"/>
          <p:cNvCxnSpPr/>
          <p:nvPr/>
        </p:nvCxnSpPr>
        <p:spPr bwMode="auto">
          <a:xfrm rot="10800000">
            <a:off x="5782619" y="1338792"/>
            <a:ext cx="3905250" cy="0"/>
          </a:xfrm>
          <a:prstGeom prst="line">
            <a:avLst/>
          </a:prstGeom>
          <a:solidFill>
            <a:schemeClr val="accent1"/>
          </a:solidFill>
          <a:ln w="9525" cap="flat" cmpd="sng" algn="ctr">
            <a:solidFill>
              <a:srgbClr val="FF0000"/>
            </a:solidFill>
            <a:prstDash val="solid"/>
            <a:round/>
            <a:headEnd type="none" w="med" len="med"/>
            <a:tailEnd type="none" w="med" len="med"/>
          </a:ln>
          <a:effectLst/>
        </p:spPr>
      </p:cxnSp>
      <p:sp>
        <p:nvSpPr>
          <p:cNvPr id="19" name="TextBox 18"/>
          <p:cNvSpPr txBox="1"/>
          <p:nvPr/>
        </p:nvSpPr>
        <p:spPr>
          <a:xfrm>
            <a:off x="5692951" y="1647825"/>
            <a:ext cx="4737982" cy="2308324"/>
          </a:xfrm>
          <a:prstGeom prst="rect">
            <a:avLst/>
          </a:prstGeom>
          <a:noFill/>
        </p:spPr>
        <p:txBody>
          <a:bodyPr wrap="square" rtlCol="0">
            <a:spAutoFit/>
          </a:bodyPr>
          <a:lstStyle/>
          <a:p>
            <a:pPr>
              <a:buFont typeface="Arial" pitchFamily="34" charset="0"/>
              <a:buChar char="•"/>
            </a:pPr>
            <a:r>
              <a:rPr lang="en-US" sz="1600" dirty="0" smtClean="0">
                <a:solidFill>
                  <a:srgbClr val="FFFFFF"/>
                </a:solidFill>
              </a:rPr>
              <a:t>  Various scenarios</a:t>
            </a:r>
            <a:br>
              <a:rPr lang="en-US" sz="1600" dirty="0" smtClean="0">
                <a:solidFill>
                  <a:srgbClr val="FFFFFF"/>
                </a:solidFill>
              </a:rPr>
            </a:br>
            <a:endParaRPr lang="en-US" sz="1600" dirty="0" smtClean="0">
              <a:solidFill>
                <a:srgbClr val="FFFFFF"/>
              </a:solidFill>
            </a:endParaRPr>
          </a:p>
          <a:p>
            <a:pPr>
              <a:buFont typeface="Arial" pitchFamily="34" charset="0"/>
              <a:buChar char="•"/>
            </a:pPr>
            <a:r>
              <a:rPr lang="en-US" sz="1600" dirty="0" smtClean="0">
                <a:solidFill>
                  <a:srgbClr val="FFFFFF"/>
                </a:solidFill>
              </a:rPr>
              <a:t>  Current emissions high, increasing</a:t>
            </a:r>
            <a:br>
              <a:rPr lang="en-US" sz="1600" dirty="0" smtClean="0">
                <a:solidFill>
                  <a:srgbClr val="FFFFFF"/>
                </a:solidFill>
              </a:rPr>
            </a:br>
            <a:endParaRPr lang="en-US" sz="1600" dirty="0" smtClean="0">
              <a:solidFill>
                <a:srgbClr val="FFFFFF"/>
              </a:solidFill>
            </a:endParaRPr>
          </a:p>
          <a:p>
            <a:pPr>
              <a:buFont typeface="Arial" pitchFamily="34" charset="0"/>
              <a:buChar char="•"/>
            </a:pPr>
            <a:r>
              <a:rPr lang="en-US" sz="1600" dirty="0" smtClean="0">
                <a:solidFill>
                  <a:srgbClr val="FFFFFF"/>
                </a:solidFill>
              </a:rPr>
              <a:t>  Climate-agreements / legislation</a:t>
            </a:r>
            <a:br>
              <a:rPr lang="en-US" sz="1600" dirty="0" smtClean="0">
                <a:solidFill>
                  <a:srgbClr val="FFFFFF"/>
                </a:solidFill>
              </a:rPr>
            </a:br>
            <a:endParaRPr lang="en-US" sz="1600" dirty="0" smtClean="0">
              <a:solidFill>
                <a:srgbClr val="FFFFFF"/>
              </a:solidFill>
            </a:endParaRPr>
          </a:p>
          <a:p>
            <a:pPr>
              <a:buFont typeface="Arial" pitchFamily="34" charset="0"/>
              <a:buChar char="•"/>
            </a:pPr>
            <a:r>
              <a:rPr lang="en-US" sz="1600" dirty="0" smtClean="0">
                <a:solidFill>
                  <a:srgbClr val="FFFFFF"/>
                </a:solidFill>
              </a:rPr>
              <a:t>  High emissions = larger climate / ocean</a:t>
            </a:r>
          </a:p>
          <a:p>
            <a:r>
              <a:rPr lang="en-US" sz="1600" dirty="0" smtClean="0">
                <a:solidFill>
                  <a:srgbClr val="FFFFFF"/>
                </a:solidFill>
              </a:rPr>
              <a:t>        changes</a:t>
            </a:r>
          </a:p>
          <a:p>
            <a:pPr>
              <a:buFont typeface="Arial" pitchFamily="34" charset="0"/>
              <a:buChar char="•"/>
            </a:pPr>
            <a:endParaRPr lang="en-GB" sz="1600" dirty="0">
              <a:solidFill>
                <a:srgbClr val="FFFFFF"/>
              </a:solidFill>
            </a:endParaRPr>
          </a:p>
        </p:txBody>
      </p:sp>
      <p:grpSp>
        <p:nvGrpSpPr>
          <p:cNvPr id="36" name="Group 35"/>
          <p:cNvGrpSpPr/>
          <p:nvPr/>
        </p:nvGrpSpPr>
        <p:grpSpPr>
          <a:xfrm>
            <a:off x="958851" y="2273300"/>
            <a:ext cx="4162422" cy="1657353"/>
            <a:chOff x="958851" y="2273300"/>
            <a:chExt cx="4162422" cy="1657353"/>
          </a:xfrm>
        </p:grpSpPr>
        <p:sp>
          <p:nvSpPr>
            <p:cNvPr id="14" name="Rectangle 13"/>
            <p:cNvSpPr/>
            <p:nvPr/>
          </p:nvSpPr>
          <p:spPr bwMode="auto">
            <a:xfrm>
              <a:off x="3340100" y="2276475"/>
              <a:ext cx="336550" cy="495300"/>
            </a:xfrm>
            <a:prstGeom prst="rect">
              <a:avLst/>
            </a:pr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pitchFamily="34" charset="0"/>
              </a:endParaRPr>
            </a:p>
          </p:txBody>
        </p:sp>
        <p:cxnSp>
          <p:nvCxnSpPr>
            <p:cNvPr id="16" name="Straight Connector 15"/>
            <p:cNvCxnSpPr/>
            <p:nvPr/>
          </p:nvCxnSpPr>
          <p:spPr bwMode="auto">
            <a:xfrm rot="10800000" flipV="1">
              <a:off x="958851" y="2273300"/>
              <a:ext cx="2378075" cy="1657350"/>
            </a:xfrm>
            <a:prstGeom prst="line">
              <a:avLst/>
            </a:prstGeom>
            <a:solidFill>
              <a:schemeClr val="accent1"/>
            </a:solidFill>
            <a:ln w="3175" cap="flat" cmpd="sng" algn="ctr">
              <a:solidFill>
                <a:srgbClr val="000000"/>
              </a:solidFill>
              <a:prstDash val="sysDash"/>
              <a:round/>
              <a:headEnd type="none" w="med" len="med"/>
              <a:tailEnd type="none" w="med" len="med"/>
            </a:ln>
            <a:effectLst/>
          </p:spPr>
        </p:cxnSp>
        <p:cxnSp>
          <p:nvCxnSpPr>
            <p:cNvPr id="20" name="Straight Connector 19"/>
            <p:cNvCxnSpPr/>
            <p:nvPr/>
          </p:nvCxnSpPr>
          <p:spPr bwMode="auto">
            <a:xfrm rot="16200000" flipH="1">
              <a:off x="3579812" y="2376487"/>
              <a:ext cx="1635124" cy="1447799"/>
            </a:xfrm>
            <a:prstGeom prst="line">
              <a:avLst/>
            </a:prstGeom>
            <a:solidFill>
              <a:schemeClr val="accent1"/>
            </a:solidFill>
            <a:ln w="3175" cap="flat" cmpd="sng" algn="ctr">
              <a:solidFill>
                <a:srgbClr val="000000"/>
              </a:solidFill>
              <a:prstDash val="solid"/>
              <a:round/>
              <a:headEnd type="none" w="med" len="med"/>
              <a:tailEnd type="none" w="med" len="med"/>
            </a:ln>
            <a:effectLst/>
          </p:spPr>
        </p:cxnSp>
        <p:cxnSp>
          <p:nvCxnSpPr>
            <p:cNvPr id="22" name="Straight Connector 21"/>
            <p:cNvCxnSpPr/>
            <p:nvPr/>
          </p:nvCxnSpPr>
          <p:spPr bwMode="auto">
            <a:xfrm rot="5400000">
              <a:off x="2422525" y="3006725"/>
              <a:ext cx="1168400" cy="679450"/>
            </a:xfrm>
            <a:prstGeom prst="line">
              <a:avLst/>
            </a:prstGeom>
            <a:solidFill>
              <a:schemeClr val="accent1"/>
            </a:solidFill>
            <a:ln w="3175" cap="flat" cmpd="sng" algn="ctr">
              <a:solidFill>
                <a:srgbClr val="000000"/>
              </a:solidFill>
              <a:prstDash val="sysDash"/>
              <a:round/>
              <a:headEnd type="none" w="med" len="med"/>
              <a:tailEnd type="none" w="med" len="med"/>
            </a:ln>
            <a:effectLst/>
          </p:spPr>
        </p:cxnSp>
        <p:cxnSp>
          <p:nvCxnSpPr>
            <p:cNvPr id="27" name="Straight Connector 26"/>
            <p:cNvCxnSpPr/>
            <p:nvPr/>
          </p:nvCxnSpPr>
          <p:spPr bwMode="auto">
            <a:xfrm rot="16200000" flipH="1">
              <a:off x="3298824" y="3140074"/>
              <a:ext cx="1168404" cy="412753"/>
            </a:xfrm>
            <a:prstGeom prst="line">
              <a:avLst/>
            </a:prstGeom>
            <a:solidFill>
              <a:schemeClr val="accent1"/>
            </a:solidFill>
            <a:ln w="3175" cap="flat" cmpd="sng" algn="ctr">
              <a:solidFill>
                <a:srgbClr val="000000"/>
              </a:solidFill>
              <a:prstDash val="solid"/>
              <a:round/>
              <a:headEnd type="none" w="med" len="med"/>
              <a:tailEnd type="none" w="med" len="med"/>
            </a:ln>
            <a:effectLst/>
          </p:spPr>
        </p:cxnSp>
      </p:grpSp>
      <p:sp>
        <p:nvSpPr>
          <p:cNvPr id="4" name="Rectangle 3"/>
          <p:cNvSpPr/>
          <p:nvPr/>
        </p:nvSpPr>
        <p:spPr bwMode="auto">
          <a:xfrm>
            <a:off x="0" y="3720447"/>
            <a:ext cx="5692952" cy="3671891"/>
          </a:xfrm>
          <a:prstGeom prst="rect">
            <a:avLst/>
          </a:prstGeom>
          <a:gradFill flip="none" rotWithShape="1">
            <a:gsLst>
              <a:gs pos="0">
                <a:srgbClr val="000066"/>
              </a:gs>
              <a:gs pos="100000">
                <a:srgbClr val="0000CC"/>
              </a:gs>
            </a:gsLst>
            <a:lin ang="5400000" scaled="0"/>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pitchFamily="34" charset="0"/>
            </a:endParaRPr>
          </a:p>
        </p:txBody>
      </p:sp>
      <p:pic>
        <p:nvPicPr>
          <p:cNvPr id="264601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95695" y="3956149"/>
            <a:ext cx="4252043" cy="31890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6809533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childTnLst>
                          </p:cTn>
                        </p:par>
                        <p:par>
                          <p:cTn id="7" fill="hold">
                            <p:stCondLst>
                              <p:cond delay="0"/>
                            </p:stCondLst>
                            <p:childTnLst>
                              <p:par>
                                <p:cTn id="8" presetID="22" presetClass="exit" presetSubtype="1" fill="hold" grpId="0" nodeType="afterEffect">
                                  <p:stCondLst>
                                    <p:cond delay="0"/>
                                  </p:stCondLst>
                                  <p:childTnLst>
                                    <p:animEffect transition="out" filter="wipe(up)">
                                      <p:cBhvr>
                                        <p:cTn id="9" dur="500"/>
                                        <p:tgtEl>
                                          <p:spTgt spid="4"/>
                                        </p:tgtEl>
                                      </p:cBhvr>
                                    </p:animEffect>
                                    <p:set>
                                      <p:cBhvr>
                                        <p:cTn id="10"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 name="Picture 63" descr="pCO2 &amp; pH ice core data to 2100.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60497" y="1241163"/>
            <a:ext cx="5678424" cy="5955399"/>
          </a:xfrm>
          <a:prstGeom prst="rect">
            <a:avLst/>
          </a:prstGeom>
        </p:spPr>
      </p:pic>
      <p:grpSp>
        <p:nvGrpSpPr>
          <p:cNvPr id="2" name="Group 83"/>
          <p:cNvGrpSpPr/>
          <p:nvPr/>
        </p:nvGrpSpPr>
        <p:grpSpPr>
          <a:xfrm>
            <a:off x="853285" y="1036639"/>
            <a:ext cx="761999" cy="406317"/>
            <a:chOff x="6492082" y="2382921"/>
            <a:chExt cx="761999" cy="406316"/>
          </a:xfrm>
        </p:grpSpPr>
        <p:sp>
          <p:nvSpPr>
            <p:cNvPr id="54" name="TextBox 53"/>
            <p:cNvSpPr txBox="1"/>
            <p:nvPr/>
          </p:nvSpPr>
          <p:spPr>
            <a:xfrm>
              <a:off x="6492082" y="2382921"/>
              <a:ext cx="761999" cy="246220"/>
            </a:xfrm>
            <a:prstGeom prst="rect">
              <a:avLst/>
            </a:prstGeom>
            <a:noFill/>
          </p:spPr>
          <p:txBody>
            <a:bodyPr wrap="square" rtlCol="0">
              <a:spAutoFit/>
            </a:bodyPr>
            <a:lstStyle/>
            <a:p>
              <a:r>
                <a:rPr lang="en-US" sz="1000" u="sng" dirty="0">
                  <a:solidFill>
                    <a:srgbClr val="000000"/>
                  </a:solidFill>
                </a:rPr>
                <a:t>Ice Ages</a:t>
              </a:r>
            </a:p>
          </p:txBody>
        </p:sp>
        <p:cxnSp>
          <p:nvCxnSpPr>
            <p:cNvPr id="25" name="Straight Arrow Connector 24"/>
            <p:cNvCxnSpPr/>
            <p:nvPr/>
          </p:nvCxnSpPr>
          <p:spPr bwMode="auto">
            <a:xfrm>
              <a:off x="6801235" y="2573889"/>
              <a:ext cx="224246" cy="215348"/>
            </a:xfrm>
            <a:prstGeom prst="straightConnector1">
              <a:avLst/>
            </a:prstGeom>
            <a:solidFill>
              <a:schemeClr val="accent1"/>
            </a:solidFill>
            <a:ln w="9525" cap="flat" cmpd="sng" algn="ctr">
              <a:solidFill>
                <a:srgbClr val="000000"/>
              </a:solidFill>
              <a:prstDash val="solid"/>
              <a:round/>
              <a:headEnd type="none" w="med" len="med"/>
              <a:tailEnd type="arrow"/>
            </a:ln>
            <a:effectLst/>
          </p:spPr>
        </p:cxnSp>
      </p:grpSp>
      <p:sp>
        <p:nvSpPr>
          <p:cNvPr id="1802243" name="Text Box 3"/>
          <p:cNvSpPr txBox="1">
            <a:spLocks noChangeArrowheads="1"/>
          </p:cNvSpPr>
          <p:nvPr/>
        </p:nvSpPr>
        <p:spPr bwMode="auto">
          <a:xfrm>
            <a:off x="959667" y="49479"/>
            <a:ext cx="8615043" cy="592349"/>
          </a:xfrm>
          <a:prstGeom prst="rect">
            <a:avLst/>
          </a:prstGeom>
          <a:noFill/>
          <a:ln w="9525">
            <a:noFill/>
            <a:miter lim="800000"/>
            <a:headEnd/>
            <a:tailEnd/>
          </a:ln>
          <a:effectLst/>
        </p:spPr>
        <p:txBody>
          <a:bodyPr wrap="none" lIns="98940" tIns="49470" rIns="98940" bIns="49470">
            <a:spAutoFit/>
          </a:bodyPr>
          <a:lstStyle/>
          <a:p>
            <a:pPr defTabSz="988962"/>
            <a:r>
              <a:rPr lang="en-US" sz="3200" dirty="0">
                <a:solidFill>
                  <a:srgbClr val="FFFF66"/>
                </a:solidFill>
                <a:latin typeface="Comic Sans MS" pitchFamily="66" charset="0"/>
              </a:rPr>
              <a:t>CO</a:t>
            </a:r>
            <a:r>
              <a:rPr lang="en-US" sz="3200" baseline="-25000" dirty="0">
                <a:solidFill>
                  <a:srgbClr val="FFFF66"/>
                </a:solidFill>
                <a:latin typeface="Comic Sans MS" pitchFamily="66" charset="0"/>
              </a:rPr>
              <a:t>2</a:t>
            </a:r>
            <a:r>
              <a:rPr lang="en-US" sz="3200" dirty="0">
                <a:solidFill>
                  <a:srgbClr val="FFFF66"/>
                </a:solidFill>
                <a:latin typeface="Comic Sans MS" pitchFamily="66" charset="0"/>
              </a:rPr>
              <a:t> emissions are </a:t>
            </a:r>
            <a:r>
              <a:rPr lang="en-US" sz="3200" dirty="0" smtClean="0">
                <a:solidFill>
                  <a:srgbClr val="FFFF66"/>
                </a:solidFill>
                <a:latin typeface="Comic Sans MS" pitchFamily="66" charset="0"/>
              </a:rPr>
              <a:t>changing ocean chemistry</a:t>
            </a:r>
            <a:endParaRPr lang="en-US" sz="3200" dirty="0">
              <a:solidFill>
                <a:srgbClr val="FFFF66"/>
              </a:solidFill>
              <a:latin typeface="Comic Sans MS" pitchFamily="66" charset="0"/>
            </a:endParaRPr>
          </a:p>
        </p:txBody>
      </p:sp>
      <p:sp>
        <p:nvSpPr>
          <p:cNvPr id="58" name="TextBox 57"/>
          <p:cNvSpPr txBox="1"/>
          <p:nvPr/>
        </p:nvSpPr>
        <p:spPr>
          <a:xfrm rot="16200000">
            <a:off x="3421316" y="5322216"/>
            <a:ext cx="2374192" cy="365763"/>
          </a:xfrm>
          <a:prstGeom prst="rect">
            <a:avLst/>
          </a:prstGeom>
          <a:solidFill>
            <a:srgbClr val="FFFFFF"/>
          </a:solidFill>
        </p:spPr>
        <p:txBody>
          <a:bodyPr wrap="square" lIns="87909" tIns="43953" rIns="87909" bIns="43953" rtlCol="0">
            <a:spAutoFit/>
          </a:bodyPr>
          <a:lstStyle/>
          <a:p>
            <a:r>
              <a:rPr lang="en-US" sz="1800" dirty="0">
                <a:solidFill>
                  <a:srgbClr val="000000"/>
                </a:solidFill>
                <a:latin typeface="Comic Sans MS" pitchFamily="66" charset="0"/>
              </a:rPr>
              <a:t>Ocean pH (units)</a:t>
            </a:r>
            <a:endParaRPr lang="en-US" sz="1800" baseline="-25000" dirty="0">
              <a:solidFill>
                <a:srgbClr val="000000"/>
              </a:solidFill>
              <a:latin typeface="Comic Sans MS" pitchFamily="66" charset="0"/>
            </a:endParaRPr>
          </a:p>
        </p:txBody>
      </p:sp>
      <p:grpSp>
        <p:nvGrpSpPr>
          <p:cNvPr id="7" name="Group 150"/>
          <p:cNvGrpSpPr/>
          <p:nvPr/>
        </p:nvGrpSpPr>
        <p:grpSpPr>
          <a:xfrm>
            <a:off x="7069073" y="5113966"/>
            <a:ext cx="875405" cy="430427"/>
            <a:chOff x="6850594" y="2435496"/>
            <a:chExt cx="875406" cy="430428"/>
          </a:xfrm>
        </p:grpSpPr>
        <p:sp>
          <p:nvSpPr>
            <p:cNvPr id="152" name="TextBox 151"/>
            <p:cNvSpPr txBox="1"/>
            <p:nvPr/>
          </p:nvSpPr>
          <p:spPr>
            <a:xfrm>
              <a:off x="6850594" y="2619702"/>
              <a:ext cx="761999" cy="246222"/>
            </a:xfrm>
            <a:prstGeom prst="rect">
              <a:avLst/>
            </a:prstGeom>
            <a:noFill/>
          </p:spPr>
          <p:txBody>
            <a:bodyPr wrap="square" rtlCol="0">
              <a:spAutoFit/>
            </a:bodyPr>
            <a:lstStyle/>
            <a:p>
              <a:r>
                <a:rPr lang="en-US" sz="1000" dirty="0">
                  <a:solidFill>
                    <a:srgbClr val="000000"/>
                  </a:solidFill>
                </a:rPr>
                <a:t>Ice Ages</a:t>
              </a:r>
            </a:p>
          </p:txBody>
        </p:sp>
        <p:cxnSp>
          <p:nvCxnSpPr>
            <p:cNvPr id="153" name="Straight Arrow Connector 152"/>
            <p:cNvCxnSpPr/>
            <p:nvPr/>
          </p:nvCxnSpPr>
          <p:spPr bwMode="auto">
            <a:xfrm flipV="1">
              <a:off x="7435766" y="2435496"/>
              <a:ext cx="290234" cy="299405"/>
            </a:xfrm>
            <a:prstGeom prst="straightConnector1">
              <a:avLst/>
            </a:prstGeom>
            <a:solidFill>
              <a:schemeClr val="accent1"/>
            </a:solidFill>
            <a:ln w="9525" cap="flat" cmpd="sng" algn="ctr">
              <a:solidFill>
                <a:srgbClr val="000000"/>
              </a:solidFill>
              <a:prstDash val="solid"/>
              <a:round/>
              <a:headEnd type="none" w="med" len="med"/>
              <a:tailEnd type="arrow"/>
            </a:ln>
            <a:effectLst/>
          </p:spPr>
        </p:cxnSp>
      </p:grpSp>
      <p:sp>
        <p:nvSpPr>
          <p:cNvPr id="63" name="Line 6"/>
          <p:cNvSpPr>
            <a:spLocks noChangeShapeType="1"/>
          </p:cNvSpPr>
          <p:nvPr/>
        </p:nvSpPr>
        <p:spPr bwMode="auto">
          <a:xfrm>
            <a:off x="598227" y="714895"/>
            <a:ext cx="9026525" cy="0"/>
          </a:xfrm>
          <a:prstGeom prst="line">
            <a:avLst/>
          </a:prstGeom>
          <a:noFill/>
          <a:ln w="15875">
            <a:solidFill>
              <a:srgbClr val="FF0000"/>
            </a:solidFill>
            <a:round/>
            <a:headEnd/>
            <a:tailEnd/>
          </a:ln>
          <a:effectLst/>
        </p:spPr>
        <p:txBody>
          <a:bodyPr lIns="87909" tIns="43953" rIns="87909" bIns="43953"/>
          <a:lstStyle/>
          <a:p>
            <a:endParaRPr lang="en-US"/>
          </a:p>
        </p:txBody>
      </p:sp>
      <p:sp>
        <p:nvSpPr>
          <p:cNvPr id="40" name="TextBox 39"/>
          <p:cNvSpPr txBox="1"/>
          <p:nvPr/>
        </p:nvSpPr>
        <p:spPr>
          <a:xfrm>
            <a:off x="4520150" y="819501"/>
            <a:ext cx="5255848" cy="381152"/>
          </a:xfrm>
          <a:prstGeom prst="rect">
            <a:avLst/>
          </a:prstGeom>
          <a:noFill/>
        </p:spPr>
        <p:txBody>
          <a:bodyPr wrap="none" lIns="87909" tIns="43953" rIns="87909" bIns="43953" rtlCol="0">
            <a:spAutoFit/>
          </a:bodyPr>
          <a:lstStyle/>
          <a:p>
            <a:pPr algn="ctr"/>
            <a:r>
              <a:rPr lang="en-US" sz="1900" b="1" dirty="0">
                <a:solidFill>
                  <a:srgbClr val="FFFFFF"/>
                </a:solidFill>
                <a:latin typeface="Comic Sans MS" pitchFamily="66" charset="0"/>
              </a:rPr>
              <a:t>Higher atmos. CO</a:t>
            </a:r>
            <a:r>
              <a:rPr lang="en-US" sz="1900" b="1" baseline="-25000" dirty="0">
                <a:solidFill>
                  <a:srgbClr val="FFFFFF"/>
                </a:solidFill>
                <a:latin typeface="Comic Sans MS" pitchFamily="66" charset="0"/>
              </a:rPr>
              <a:t>2</a:t>
            </a:r>
            <a:r>
              <a:rPr lang="en-US" sz="1900" b="1" dirty="0">
                <a:solidFill>
                  <a:srgbClr val="FFFFFF"/>
                </a:solidFill>
                <a:latin typeface="Comic Sans MS" pitchFamily="66" charset="0"/>
              </a:rPr>
              <a:t> increases ocean acidity</a:t>
            </a:r>
          </a:p>
        </p:txBody>
      </p:sp>
      <p:sp>
        <p:nvSpPr>
          <p:cNvPr id="44" name="TextBox 43"/>
          <p:cNvSpPr txBox="1"/>
          <p:nvPr/>
        </p:nvSpPr>
        <p:spPr>
          <a:xfrm rot="16200000">
            <a:off x="3254924" y="2688195"/>
            <a:ext cx="2673110" cy="365763"/>
          </a:xfrm>
          <a:prstGeom prst="rect">
            <a:avLst/>
          </a:prstGeom>
          <a:solidFill>
            <a:srgbClr val="FFFFFF"/>
          </a:solidFill>
        </p:spPr>
        <p:txBody>
          <a:bodyPr wrap="none" lIns="87909" tIns="43953" rIns="87909" bIns="43953" rtlCol="0">
            <a:spAutoFit/>
          </a:bodyPr>
          <a:lstStyle/>
          <a:p>
            <a:r>
              <a:rPr lang="en-US" sz="1800" dirty="0">
                <a:solidFill>
                  <a:srgbClr val="000000"/>
                </a:solidFill>
                <a:latin typeface="Comic Sans MS" pitchFamily="66" charset="0"/>
              </a:rPr>
              <a:t>Atmospheric CO</a:t>
            </a:r>
            <a:r>
              <a:rPr lang="en-US" sz="1800" baseline="-25000" dirty="0">
                <a:solidFill>
                  <a:srgbClr val="000000"/>
                </a:solidFill>
                <a:latin typeface="Comic Sans MS" pitchFamily="66" charset="0"/>
              </a:rPr>
              <a:t>2 </a:t>
            </a:r>
            <a:r>
              <a:rPr lang="en-US" sz="1800" dirty="0">
                <a:solidFill>
                  <a:srgbClr val="000000"/>
                </a:solidFill>
                <a:latin typeface="Comic Sans MS" pitchFamily="66" charset="0"/>
              </a:rPr>
              <a:t>(</a:t>
            </a:r>
            <a:r>
              <a:rPr lang="en-US" sz="1800" dirty="0" err="1">
                <a:solidFill>
                  <a:srgbClr val="000000"/>
                </a:solidFill>
                <a:latin typeface="Comic Sans MS" pitchFamily="66" charset="0"/>
              </a:rPr>
              <a:t>ppm</a:t>
            </a:r>
            <a:r>
              <a:rPr lang="en-US" sz="1800" dirty="0">
                <a:solidFill>
                  <a:srgbClr val="000000"/>
                </a:solidFill>
                <a:latin typeface="Comic Sans MS" pitchFamily="66" charset="0"/>
              </a:rPr>
              <a:t>)</a:t>
            </a:r>
            <a:endParaRPr lang="en-US" sz="1800" baseline="-25000" dirty="0">
              <a:solidFill>
                <a:srgbClr val="000000"/>
              </a:solidFill>
              <a:latin typeface="Comic Sans MS" pitchFamily="66" charset="0"/>
            </a:endParaRPr>
          </a:p>
        </p:txBody>
      </p:sp>
      <p:sp>
        <p:nvSpPr>
          <p:cNvPr id="121" name="TextBox 120"/>
          <p:cNvSpPr txBox="1"/>
          <p:nvPr/>
        </p:nvSpPr>
        <p:spPr>
          <a:xfrm>
            <a:off x="5110368" y="1276703"/>
            <a:ext cx="1869133" cy="304208"/>
          </a:xfrm>
          <a:prstGeom prst="rect">
            <a:avLst/>
          </a:prstGeom>
          <a:noFill/>
        </p:spPr>
        <p:txBody>
          <a:bodyPr wrap="none" lIns="87909" tIns="43953" rIns="87909" bIns="43953" rtlCol="0">
            <a:spAutoFit/>
          </a:bodyPr>
          <a:lstStyle/>
          <a:p>
            <a:r>
              <a:rPr lang="en-US" dirty="0" smtClean="0">
                <a:solidFill>
                  <a:srgbClr val="000000"/>
                </a:solidFill>
                <a:latin typeface="Comic Sans MS" pitchFamily="66" charset="0"/>
              </a:rPr>
              <a:t>Global CO</a:t>
            </a:r>
            <a:r>
              <a:rPr lang="en-US" baseline="-25000" dirty="0" smtClean="0">
                <a:solidFill>
                  <a:srgbClr val="000000"/>
                </a:solidFill>
                <a:latin typeface="Comic Sans MS" pitchFamily="66" charset="0"/>
              </a:rPr>
              <a:t>2</a:t>
            </a:r>
            <a:r>
              <a:rPr lang="en-US" dirty="0" smtClean="0">
                <a:solidFill>
                  <a:srgbClr val="000000"/>
                </a:solidFill>
                <a:latin typeface="Comic Sans MS" pitchFamily="66" charset="0"/>
              </a:rPr>
              <a:t> Increase</a:t>
            </a:r>
            <a:endParaRPr lang="en-US" dirty="0">
              <a:solidFill>
                <a:srgbClr val="000000"/>
              </a:solidFill>
              <a:latin typeface="Comic Sans MS" pitchFamily="66" charset="0"/>
            </a:endParaRPr>
          </a:p>
        </p:txBody>
      </p:sp>
      <p:grpSp>
        <p:nvGrpSpPr>
          <p:cNvPr id="4" name="Group 149"/>
          <p:cNvGrpSpPr/>
          <p:nvPr/>
        </p:nvGrpSpPr>
        <p:grpSpPr>
          <a:xfrm>
            <a:off x="5413764" y="2463126"/>
            <a:ext cx="761999" cy="555622"/>
            <a:chOff x="5091907" y="2319342"/>
            <a:chExt cx="761999" cy="555620"/>
          </a:xfrm>
        </p:grpSpPr>
        <p:sp>
          <p:nvSpPr>
            <p:cNvPr id="105" name="TextBox 104"/>
            <p:cNvSpPr txBox="1"/>
            <p:nvPr/>
          </p:nvSpPr>
          <p:spPr>
            <a:xfrm>
              <a:off x="5091907" y="2319342"/>
              <a:ext cx="761999" cy="246220"/>
            </a:xfrm>
            <a:prstGeom prst="rect">
              <a:avLst/>
            </a:prstGeom>
            <a:noFill/>
          </p:spPr>
          <p:txBody>
            <a:bodyPr wrap="square" rtlCol="0">
              <a:spAutoFit/>
            </a:bodyPr>
            <a:lstStyle/>
            <a:p>
              <a:r>
                <a:rPr lang="en-US" sz="1000" dirty="0">
                  <a:solidFill>
                    <a:srgbClr val="000000"/>
                  </a:solidFill>
                </a:rPr>
                <a:t>Ice Ages</a:t>
              </a:r>
            </a:p>
          </p:txBody>
        </p:sp>
        <p:cxnSp>
          <p:nvCxnSpPr>
            <p:cNvPr id="107" name="Straight Arrow Connector 106"/>
            <p:cNvCxnSpPr/>
            <p:nvPr/>
          </p:nvCxnSpPr>
          <p:spPr bwMode="auto">
            <a:xfrm rot="16200000" flipH="1">
              <a:off x="5368131" y="2684462"/>
              <a:ext cx="228600" cy="152400"/>
            </a:xfrm>
            <a:prstGeom prst="straightConnector1">
              <a:avLst/>
            </a:prstGeom>
            <a:solidFill>
              <a:schemeClr val="accent1"/>
            </a:solidFill>
            <a:ln w="9525" cap="flat" cmpd="sng" algn="ctr">
              <a:solidFill>
                <a:srgbClr val="000000"/>
              </a:solidFill>
              <a:prstDash val="solid"/>
              <a:round/>
              <a:headEnd type="none" w="med" len="med"/>
              <a:tailEnd type="arrow"/>
            </a:ln>
            <a:effectLst/>
          </p:spPr>
        </p:cxnSp>
      </p:grpSp>
      <p:grpSp>
        <p:nvGrpSpPr>
          <p:cNvPr id="5" name="Group 141"/>
          <p:cNvGrpSpPr/>
          <p:nvPr/>
        </p:nvGrpSpPr>
        <p:grpSpPr>
          <a:xfrm>
            <a:off x="5840468" y="3110811"/>
            <a:ext cx="3566157" cy="685800"/>
            <a:chOff x="5577681" y="2865437"/>
            <a:chExt cx="3276600" cy="685800"/>
          </a:xfrm>
          <a:solidFill>
            <a:srgbClr val="0000FF">
              <a:alpha val="51000"/>
            </a:srgbClr>
          </a:solidFill>
        </p:grpSpPr>
        <p:sp>
          <p:nvSpPr>
            <p:cNvPr id="138" name="Rectangle 137"/>
            <p:cNvSpPr/>
            <p:nvPr/>
          </p:nvSpPr>
          <p:spPr bwMode="auto">
            <a:xfrm>
              <a:off x="8625681" y="2865437"/>
              <a:ext cx="228600" cy="685800"/>
            </a:xfrm>
            <a:prstGeom prst="rect">
              <a:avLst/>
            </a:prstGeom>
            <a:gr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88962"/>
              <a:endParaRPr lang="en-US">
                <a:latin typeface="Arial" charset="0"/>
              </a:endParaRPr>
            </a:p>
          </p:txBody>
        </p:sp>
        <p:sp>
          <p:nvSpPr>
            <p:cNvPr id="139" name="Rectangle 138"/>
            <p:cNvSpPr/>
            <p:nvPr/>
          </p:nvSpPr>
          <p:spPr bwMode="auto">
            <a:xfrm>
              <a:off x="7482681" y="2865437"/>
              <a:ext cx="228600" cy="685800"/>
            </a:xfrm>
            <a:prstGeom prst="rect">
              <a:avLst/>
            </a:prstGeom>
            <a:gr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88962"/>
              <a:endParaRPr lang="en-US">
                <a:latin typeface="Arial" charset="0"/>
              </a:endParaRPr>
            </a:p>
          </p:txBody>
        </p:sp>
        <p:sp>
          <p:nvSpPr>
            <p:cNvPr id="140" name="Rectangle 139"/>
            <p:cNvSpPr/>
            <p:nvPr/>
          </p:nvSpPr>
          <p:spPr bwMode="auto">
            <a:xfrm>
              <a:off x="6415881" y="2865437"/>
              <a:ext cx="228600" cy="685800"/>
            </a:xfrm>
            <a:prstGeom prst="rect">
              <a:avLst/>
            </a:prstGeom>
            <a:gr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88962"/>
              <a:endParaRPr lang="en-US">
                <a:latin typeface="Arial" charset="0"/>
              </a:endParaRPr>
            </a:p>
          </p:txBody>
        </p:sp>
        <p:sp>
          <p:nvSpPr>
            <p:cNvPr id="141" name="Rectangle 140"/>
            <p:cNvSpPr/>
            <p:nvPr/>
          </p:nvSpPr>
          <p:spPr bwMode="auto">
            <a:xfrm>
              <a:off x="5577681" y="2865437"/>
              <a:ext cx="228600" cy="685800"/>
            </a:xfrm>
            <a:prstGeom prst="rect">
              <a:avLst/>
            </a:prstGeom>
            <a:gr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88962"/>
              <a:endParaRPr lang="en-US">
                <a:latin typeface="Arial" charset="0"/>
              </a:endParaRPr>
            </a:p>
          </p:txBody>
        </p:sp>
      </p:grpSp>
      <p:pic>
        <p:nvPicPr>
          <p:cNvPr id="49" name="Picture 48"/>
          <p:cNvPicPr>
            <a:picLocks noChangeAspect="1"/>
          </p:cNvPicPr>
          <p:nvPr/>
        </p:nvPicPr>
        <p:blipFill>
          <a:blip r:embed="rId4"/>
          <a:stretch>
            <a:fillRect/>
          </a:stretch>
        </p:blipFill>
        <p:spPr>
          <a:xfrm>
            <a:off x="4917282" y="3500440"/>
            <a:ext cx="406400" cy="406400"/>
          </a:xfrm>
          <a:prstGeom prst="rect">
            <a:avLst/>
          </a:prstGeom>
        </p:spPr>
      </p:pic>
      <p:sp>
        <p:nvSpPr>
          <p:cNvPr id="52" name="Text Box 40"/>
          <p:cNvSpPr txBox="1">
            <a:spLocks noChangeArrowheads="1"/>
          </p:cNvSpPr>
          <p:nvPr/>
        </p:nvSpPr>
        <p:spPr bwMode="auto">
          <a:xfrm>
            <a:off x="218170" y="1071959"/>
            <a:ext cx="4020892" cy="2581745"/>
          </a:xfrm>
          <a:prstGeom prst="rect">
            <a:avLst/>
          </a:prstGeom>
          <a:noFill/>
          <a:ln w="9525">
            <a:noFill/>
            <a:miter lim="800000"/>
            <a:headEnd/>
            <a:tailEnd/>
          </a:ln>
        </p:spPr>
        <p:txBody>
          <a:bodyPr wrap="square" lIns="87899" tIns="43948" rIns="87899" bIns="43948">
            <a:spAutoFit/>
          </a:bodyPr>
          <a:lstStyle/>
          <a:p>
            <a:pPr marL="274713" indent="-274713" defTabSz="988962">
              <a:buFont typeface="Arial"/>
              <a:buChar char="•"/>
            </a:pPr>
            <a:r>
              <a:rPr lang="en-US" sz="1800" dirty="0" smtClean="0">
                <a:solidFill>
                  <a:srgbClr val="FFFFFF"/>
                </a:solidFill>
                <a:latin typeface="Comic Sans MS" pitchFamily="66" charset="0"/>
              </a:rPr>
              <a:t>Low CO2 during ice ages, higher in warm periods</a:t>
            </a:r>
            <a:br>
              <a:rPr lang="en-US" sz="1800" dirty="0" smtClean="0">
                <a:solidFill>
                  <a:srgbClr val="FFFFFF"/>
                </a:solidFill>
                <a:latin typeface="Comic Sans MS" pitchFamily="66" charset="0"/>
              </a:rPr>
            </a:br>
            <a:endParaRPr lang="en-US" sz="1800" dirty="0" smtClean="0">
              <a:solidFill>
                <a:srgbClr val="FFFFFF"/>
              </a:solidFill>
              <a:latin typeface="Comic Sans MS" pitchFamily="66" charset="0"/>
            </a:endParaRPr>
          </a:p>
          <a:p>
            <a:pPr marL="274713" indent="-274713" defTabSz="988962">
              <a:buFont typeface="Arial"/>
              <a:buChar char="•"/>
            </a:pPr>
            <a:r>
              <a:rPr lang="en-US" sz="1800" dirty="0" smtClean="0">
                <a:solidFill>
                  <a:srgbClr val="FFFFFF"/>
                </a:solidFill>
                <a:latin typeface="Comic Sans MS" pitchFamily="66" charset="0"/>
              </a:rPr>
              <a:t>Very high CO2 is rare in recent Earth history</a:t>
            </a:r>
            <a:br>
              <a:rPr lang="en-US" sz="1800" dirty="0" smtClean="0">
                <a:solidFill>
                  <a:srgbClr val="FFFFFF"/>
                </a:solidFill>
                <a:latin typeface="Comic Sans MS" pitchFamily="66" charset="0"/>
              </a:rPr>
            </a:br>
            <a:endParaRPr lang="en-US" sz="1800" dirty="0" smtClean="0">
              <a:solidFill>
                <a:srgbClr val="FFFFFF"/>
              </a:solidFill>
              <a:latin typeface="Comic Sans MS" pitchFamily="66" charset="0"/>
            </a:endParaRPr>
          </a:p>
          <a:p>
            <a:pPr marL="274713" indent="-274713" defTabSz="988962">
              <a:buFont typeface="Arial"/>
              <a:buChar char="•"/>
            </a:pPr>
            <a:r>
              <a:rPr lang="en-US" sz="1800" dirty="0" smtClean="0">
                <a:solidFill>
                  <a:srgbClr val="FFFFFF"/>
                </a:solidFill>
                <a:latin typeface="Comic Sans MS" pitchFamily="66" charset="0"/>
              </a:rPr>
              <a:t>Ocean </a:t>
            </a:r>
            <a:r>
              <a:rPr lang="en-US" sz="1800" dirty="0">
                <a:solidFill>
                  <a:srgbClr val="FFFFFF"/>
                </a:solidFill>
                <a:latin typeface="Comic Sans MS" pitchFamily="66" charset="0"/>
              </a:rPr>
              <a:t>acidity tracks changes in atmospheric CO</a:t>
            </a:r>
            <a:r>
              <a:rPr lang="en-US" sz="1800" baseline="-25000" dirty="0">
                <a:solidFill>
                  <a:srgbClr val="FFFFFF"/>
                </a:solidFill>
                <a:latin typeface="Comic Sans MS" pitchFamily="66" charset="0"/>
              </a:rPr>
              <a:t>2</a:t>
            </a:r>
            <a:br>
              <a:rPr lang="en-US" sz="1800" baseline="-25000" dirty="0">
                <a:solidFill>
                  <a:srgbClr val="FFFFFF"/>
                </a:solidFill>
                <a:latin typeface="Comic Sans MS" pitchFamily="66" charset="0"/>
              </a:rPr>
            </a:br>
            <a:endParaRPr lang="en-US" sz="1800" dirty="0">
              <a:solidFill>
                <a:srgbClr val="FFFFFF"/>
              </a:solidFill>
              <a:latin typeface="Comic Sans MS" pitchFamily="66" charset="0"/>
            </a:endParaRPr>
          </a:p>
        </p:txBody>
      </p:sp>
      <p:grpSp>
        <p:nvGrpSpPr>
          <p:cNvPr id="65" name="Group 141"/>
          <p:cNvGrpSpPr/>
          <p:nvPr/>
        </p:nvGrpSpPr>
        <p:grpSpPr>
          <a:xfrm>
            <a:off x="5889499" y="4459338"/>
            <a:ext cx="3566157" cy="685800"/>
            <a:chOff x="5577681" y="2865437"/>
            <a:chExt cx="3276600" cy="685800"/>
          </a:xfrm>
          <a:solidFill>
            <a:srgbClr val="0000FF">
              <a:alpha val="51000"/>
            </a:srgbClr>
          </a:solidFill>
        </p:grpSpPr>
        <p:sp>
          <p:nvSpPr>
            <p:cNvPr id="66" name="Rectangle 65"/>
            <p:cNvSpPr/>
            <p:nvPr/>
          </p:nvSpPr>
          <p:spPr bwMode="auto">
            <a:xfrm>
              <a:off x="8625681" y="2865437"/>
              <a:ext cx="228600" cy="685800"/>
            </a:xfrm>
            <a:prstGeom prst="rect">
              <a:avLst/>
            </a:prstGeom>
            <a:gr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88962"/>
              <a:endParaRPr lang="en-US">
                <a:latin typeface="Arial" charset="0"/>
              </a:endParaRPr>
            </a:p>
          </p:txBody>
        </p:sp>
        <p:sp>
          <p:nvSpPr>
            <p:cNvPr id="67" name="Rectangle 66"/>
            <p:cNvSpPr/>
            <p:nvPr/>
          </p:nvSpPr>
          <p:spPr bwMode="auto">
            <a:xfrm>
              <a:off x="7482681" y="2865437"/>
              <a:ext cx="228600" cy="685800"/>
            </a:xfrm>
            <a:prstGeom prst="rect">
              <a:avLst/>
            </a:prstGeom>
            <a:gr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88962"/>
              <a:endParaRPr lang="en-US">
                <a:latin typeface="Arial" charset="0"/>
              </a:endParaRPr>
            </a:p>
          </p:txBody>
        </p:sp>
        <p:sp>
          <p:nvSpPr>
            <p:cNvPr id="68" name="Rectangle 67"/>
            <p:cNvSpPr/>
            <p:nvPr/>
          </p:nvSpPr>
          <p:spPr bwMode="auto">
            <a:xfrm>
              <a:off x="6415881" y="2865437"/>
              <a:ext cx="228600" cy="685800"/>
            </a:xfrm>
            <a:prstGeom prst="rect">
              <a:avLst/>
            </a:prstGeom>
            <a:gr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88962"/>
              <a:endParaRPr lang="en-US">
                <a:latin typeface="Arial" charset="0"/>
              </a:endParaRPr>
            </a:p>
          </p:txBody>
        </p:sp>
        <p:sp>
          <p:nvSpPr>
            <p:cNvPr id="69" name="Rectangle 68"/>
            <p:cNvSpPr/>
            <p:nvPr/>
          </p:nvSpPr>
          <p:spPr bwMode="auto">
            <a:xfrm>
              <a:off x="5577681" y="2865437"/>
              <a:ext cx="228600" cy="685800"/>
            </a:xfrm>
            <a:prstGeom prst="rect">
              <a:avLst/>
            </a:prstGeom>
            <a:gr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88962"/>
              <a:endParaRPr lang="en-US">
                <a:latin typeface="Arial" charset="0"/>
              </a:endParaRPr>
            </a:p>
          </p:txBody>
        </p:sp>
      </p:grpSp>
      <p:sp>
        <p:nvSpPr>
          <p:cNvPr id="3" name="TextBox 2"/>
          <p:cNvSpPr txBox="1"/>
          <p:nvPr/>
        </p:nvSpPr>
        <p:spPr>
          <a:xfrm>
            <a:off x="7450078" y="2144660"/>
            <a:ext cx="1362205" cy="519652"/>
          </a:xfrm>
          <a:prstGeom prst="rect">
            <a:avLst/>
          </a:prstGeom>
          <a:noFill/>
          <a:ln>
            <a:solidFill>
              <a:srgbClr val="000000"/>
            </a:solidFill>
          </a:ln>
        </p:spPr>
        <p:txBody>
          <a:bodyPr wrap="square" lIns="87909" tIns="43953" rIns="87909" bIns="43953" rtlCol="0">
            <a:spAutoFit/>
          </a:bodyPr>
          <a:lstStyle/>
          <a:p>
            <a:pPr algn="r"/>
            <a:r>
              <a:rPr lang="en-US" dirty="0" smtClean="0">
                <a:solidFill>
                  <a:srgbClr val="009900"/>
                </a:solidFill>
              </a:rPr>
              <a:t>Massive, rapid rise in CO</a:t>
            </a:r>
            <a:r>
              <a:rPr lang="en-US" baseline="-25000" dirty="0" smtClean="0">
                <a:solidFill>
                  <a:srgbClr val="009900"/>
                </a:solidFill>
              </a:rPr>
              <a:t>2</a:t>
            </a:r>
            <a:endParaRPr lang="en-US" baseline="-25000" dirty="0">
              <a:solidFill>
                <a:srgbClr val="009900"/>
              </a:solidFill>
            </a:endParaRPr>
          </a:p>
        </p:txBody>
      </p:sp>
      <p:cxnSp>
        <p:nvCxnSpPr>
          <p:cNvPr id="9" name="Straight Arrow Connector 8"/>
          <p:cNvCxnSpPr/>
          <p:nvPr/>
        </p:nvCxnSpPr>
        <p:spPr bwMode="auto">
          <a:xfrm>
            <a:off x="8812282" y="2406268"/>
            <a:ext cx="647482" cy="261610"/>
          </a:xfrm>
          <a:prstGeom prst="straightConnector1">
            <a:avLst/>
          </a:prstGeom>
          <a:solidFill>
            <a:schemeClr val="accent1"/>
          </a:solidFill>
          <a:ln w="19050" cap="flat" cmpd="sng" algn="ctr">
            <a:solidFill>
              <a:srgbClr val="00B050"/>
            </a:solidFill>
            <a:prstDash val="solid"/>
            <a:round/>
            <a:headEnd type="none" w="med" len="med"/>
            <a:tailEnd type="arrow"/>
          </a:ln>
          <a:effectLst/>
        </p:spPr>
      </p:cxnSp>
      <p:sp>
        <p:nvSpPr>
          <p:cNvPr id="50" name="TextBox 49"/>
          <p:cNvSpPr txBox="1"/>
          <p:nvPr/>
        </p:nvSpPr>
        <p:spPr>
          <a:xfrm>
            <a:off x="7753355" y="5575697"/>
            <a:ext cx="1362205" cy="519652"/>
          </a:xfrm>
          <a:prstGeom prst="rect">
            <a:avLst/>
          </a:prstGeom>
          <a:noFill/>
          <a:ln>
            <a:solidFill>
              <a:srgbClr val="000000"/>
            </a:solidFill>
          </a:ln>
        </p:spPr>
        <p:txBody>
          <a:bodyPr wrap="square" lIns="87909" tIns="43953" rIns="87909" bIns="43953" rtlCol="0">
            <a:spAutoFit/>
          </a:bodyPr>
          <a:lstStyle/>
          <a:p>
            <a:pPr algn="r"/>
            <a:r>
              <a:rPr lang="en-US" dirty="0" smtClean="0">
                <a:solidFill>
                  <a:srgbClr val="009900"/>
                </a:solidFill>
              </a:rPr>
              <a:t>Massive, rapid rise in acidity</a:t>
            </a:r>
            <a:endParaRPr lang="en-US" baseline="-25000" dirty="0">
              <a:solidFill>
                <a:srgbClr val="009900"/>
              </a:solidFill>
            </a:endParaRPr>
          </a:p>
        </p:txBody>
      </p:sp>
      <p:cxnSp>
        <p:nvCxnSpPr>
          <p:cNvPr id="53" name="Straight Arrow Connector 52"/>
          <p:cNvCxnSpPr/>
          <p:nvPr/>
        </p:nvCxnSpPr>
        <p:spPr bwMode="auto">
          <a:xfrm flipV="1">
            <a:off x="9076048" y="5706500"/>
            <a:ext cx="482496" cy="130806"/>
          </a:xfrm>
          <a:prstGeom prst="straightConnector1">
            <a:avLst/>
          </a:prstGeom>
          <a:solidFill>
            <a:schemeClr val="accent1"/>
          </a:solidFill>
          <a:ln w="19050" cap="flat" cmpd="sng" algn="ctr">
            <a:solidFill>
              <a:srgbClr val="00B050"/>
            </a:solidFill>
            <a:prstDash val="solid"/>
            <a:round/>
            <a:headEnd type="none" w="med" len="med"/>
            <a:tailEnd type="arrow"/>
          </a:ln>
          <a:effectLst/>
        </p:spPr>
      </p:cxnSp>
      <p:grpSp>
        <p:nvGrpSpPr>
          <p:cNvPr id="34" name="Group 33"/>
          <p:cNvGrpSpPr/>
          <p:nvPr/>
        </p:nvGrpSpPr>
        <p:grpSpPr>
          <a:xfrm>
            <a:off x="123798" y="3905891"/>
            <a:ext cx="4134855" cy="3237066"/>
            <a:chOff x="123798" y="2256622"/>
            <a:chExt cx="4134855" cy="3237066"/>
          </a:xfrm>
        </p:grpSpPr>
        <p:pic>
          <p:nvPicPr>
            <p:cNvPr id="35" name="Picture 4" descr="ocean_pCo2"/>
            <p:cNvPicPr>
              <a:picLocks noChangeAspect="1" noChangeArrowheads="1"/>
            </p:cNvPicPr>
            <p:nvPr/>
          </p:nvPicPr>
          <p:blipFill>
            <a:blip r:embed="rId5" cstate="print">
              <a:extLst>
                <a:ext uri="{BEBA8EAE-BF5A-486C-A8C5-ECC9F3942E4B}">
                  <a14:imgProps xmlns:a14="http://schemas.microsoft.com/office/drawing/2010/main">
                    <a14:imgLayer r:embed="rId6">
                      <a14:imgEffect>
                        <a14:sharpenSoften amount="16000"/>
                      </a14:imgEffect>
                      <a14:imgEffect>
                        <a14:saturation sat="176000"/>
                      </a14:imgEffect>
                      <a14:imgEffect>
                        <a14:brightnessContrast bright="-25000" contrast="76000"/>
                      </a14:imgEffect>
                    </a14:imgLayer>
                  </a14:imgProps>
                </a:ext>
              </a:extLst>
            </a:blip>
            <a:srcRect/>
            <a:stretch>
              <a:fillRect/>
            </a:stretch>
          </p:blipFill>
          <p:spPr bwMode="auto">
            <a:xfrm>
              <a:off x="123798" y="2256622"/>
              <a:ext cx="4134855" cy="3229836"/>
            </a:xfrm>
            <a:prstGeom prst="rect">
              <a:avLst/>
            </a:prstGeom>
            <a:noFill/>
          </p:spPr>
        </p:pic>
        <p:sp>
          <p:nvSpPr>
            <p:cNvPr id="36" name="TextBox 35"/>
            <p:cNvSpPr txBox="1"/>
            <p:nvPr/>
          </p:nvSpPr>
          <p:spPr>
            <a:xfrm>
              <a:off x="2431210" y="5185926"/>
              <a:ext cx="1591999" cy="307762"/>
            </a:xfrm>
            <a:prstGeom prst="rect">
              <a:avLst/>
            </a:prstGeom>
            <a:noFill/>
          </p:spPr>
          <p:txBody>
            <a:bodyPr wrap="none" lIns="91426" tIns="45713" rIns="91426" bIns="45713" rtlCol="0">
              <a:spAutoFit/>
            </a:bodyPr>
            <a:lstStyle/>
            <a:p>
              <a:r>
                <a:rPr lang="en-US" dirty="0" err="1" smtClean="0">
                  <a:solidFill>
                    <a:srgbClr val="000000"/>
                  </a:solidFill>
                </a:rPr>
                <a:t>Doney</a:t>
              </a:r>
              <a:r>
                <a:rPr lang="en-US" dirty="0" smtClean="0">
                  <a:solidFill>
                    <a:srgbClr val="000000"/>
                  </a:solidFill>
                </a:rPr>
                <a:t> et al. 2009</a:t>
              </a:r>
              <a:endParaRPr lang="en-GB" dirty="0">
                <a:solidFill>
                  <a:srgbClr val="000000"/>
                </a:solidFill>
              </a:endParaRPr>
            </a:p>
          </p:txBody>
        </p:sp>
      </p:grpSp>
    </p:spTree>
    <p:extLst>
      <p:ext uri="{BB962C8B-B14F-4D97-AF65-F5344CB8AC3E}">
        <p14:creationId xmlns:p14="http://schemas.microsoft.com/office/powerpoint/2010/main" val="4284056939"/>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23" name="Text Box 3"/>
          <p:cNvSpPr txBox="1">
            <a:spLocks noChangeArrowheads="1"/>
          </p:cNvSpPr>
          <p:nvPr/>
        </p:nvSpPr>
        <p:spPr bwMode="auto">
          <a:xfrm>
            <a:off x="608626" y="85219"/>
            <a:ext cx="9211903" cy="640434"/>
          </a:xfrm>
          <a:prstGeom prst="rect">
            <a:avLst/>
          </a:prstGeom>
          <a:noFill/>
          <a:ln w="9525">
            <a:noFill/>
            <a:miter lim="800000"/>
            <a:headEnd/>
            <a:tailEnd/>
          </a:ln>
          <a:effectLst/>
        </p:spPr>
        <p:txBody>
          <a:bodyPr wrap="square" lIns="100840" tIns="50420" rIns="100840" bIns="50420">
            <a:spAutoFit/>
          </a:bodyPr>
          <a:lstStyle/>
          <a:p>
            <a:r>
              <a:rPr lang="en-US" sz="3500" dirty="0" smtClean="0">
                <a:latin typeface="Comic Sans MS" pitchFamily="66" charset="0"/>
              </a:rPr>
              <a:t>Global warming occurs mainly in the oceans</a:t>
            </a:r>
            <a:endParaRPr lang="en-US" sz="3500" dirty="0">
              <a:latin typeface="Comic Sans MS" pitchFamily="66" charset="0"/>
            </a:endParaRPr>
          </a:p>
        </p:txBody>
      </p:sp>
      <p:sp>
        <p:nvSpPr>
          <p:cNvPr id="2" name="TextBox 1"/>
          <p:cNvSpPr txBox="1"/>
          <p:nvPr/>
        </p:nvSpPr>
        <p:spPr>
          <a:xfrm>
            <a:off x="110066" y="7009341"/>
            <a:ext cx="3555782" cy="307777"/>
          </a:xfrm>
          <a:prstGeom prst="rect">
            <a:avLst/>
          </a:prstGeom>
          <a:noFill/>
        </p:spPr>
        <p:txBody>
          <a:bodyPr wrap="none" rtlCol="0">
            <a:spAutoFit/>
          </a:bodyPr>
          <a:lstStyle/>
          <a:p>
            <a:r>
              <a:rPr lang="en-US" dirty="0" smtClean="0"/>
              <a:t>Dominguez et al. 2008, Murphy et al. 2009</a:t>
            </a:r>
            <a:endParaRPr lang="en-US" dirty="0"/>
          </a:p>
        </p:txBody>
      </p:sp>
      <p:grpSp>
        <p:nvGrpSpPr>
          <p:cNvPr id="5" name="Group 4"/>
          <p:cNvGrpSpPr/>
          <p:nvPr/>
        </p:nvGrpSpPr>
        <p:grpSpPr>
          <a:xfrm>
            <a:off x="5105574" y="1319743"/>
            <a:ext cx="4868333" cy="4045362"/>
            <a:chOff x="5100808" y="1241429"/>
            <a:chExt cx="4868333" cy="4045362"/>
          </a:xfrm>
        </p:grpSpPr>
        <p:sp>
          <p:nvSpPr>
            <p:cNvPr id="3" name="Rectangle 2"/>
            <p:cNvSpPr/>
            <p:nvPr/>
          </p:nvSpPr>
          <p:spPr bwMode="auto">
            <a:xfrm>
              <a:off x="5100808" y="1241429"/>
              <a:ext cx="4868333" cy="4045362"/>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pitchFamily="34" charset="0"/>
              </a:endParaRPr>
            </a:p>
          </p:txBody>
        </p:sp>
        <p:pic>
          <p:nvPicPr>
            <p:cNvPr id="3010566" name="Picture 6"/>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2000" contrast="24000"/>
                      </a14:imgEffect>
                    </a14:imgLayer>
                  </a14:imgProps>
                </a:ext>
                <a:ext uri="{28A0092B-C50C-407E-A947-70E740481C1C}">
                  <a14:useLocalDpi xmlns:a14="http://schemas.microsoft.com/office/drawing/2010/main" val="0"/>
                </a:ext>
              </a:extLst>
            </a:blip>
            <a:srcRect/>
            <a:stretch>
              <a:fillRect/>
            </a:stretch>
          </p:blipFill>
          <p:spPr bwMode="auto">
            <a:xfrm>
              <a:off x="5214578" y="1395412"/>
              <a:ext cx="4657725" cy="3552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7290519" y="4948237"/>
              <a:ext cx="617348" cy="338554"/>
            </a:xfrm>
            <a:prstGeom prst="rect">
              <a:avLst/>
            </a:prstGeom>
            <a:noFill/>
          </p:spPr>
          <p:txBody>
            <a:bodyPr wrap="none" rtlCol="0">
              <a:spAutoFit/>
            </a:bodyPr>
            <a:lstStyle/>
            <a:p>
              <a:r>
                <a:rPr lang="en-US" sz="1600" b="1" dirty="0" smtClean="0">
                  <a:solidFill>
                    <a:srgbClr val="000000"/>
                  </a:solidFill>
                </a:rPr>
                <a:t>Year</a:t>
              </a:r>
              <a:endParaRPr lang="en-US" sz="1600" b="1" dirty="0">
                <a:solidFill>
                  <a:srgbClr val="000000"/>
                </a:solidFill>
              </a:endParaRPr>
            </a:p>
          </p:txBody>
        </p:sp>
      </p:grpSp>
      <p:grpSp>
        <p:nvGrpSpPr>
          <p:cNvPr id="14" name="Group 13"/>
          <p:cNvGrpSpPr/>
          <p:nvPr/>
        </p:nvGrpSpPr>
        <p:grpSpPr>
          <a:xfrm>
            <a:off x="181265" y="1319742"/>
            <a:ext cx="4770854" cy="5172609"/>
            <a:chOff x="147397" y="1168399"/>
            <a:chExt cx="4770854" cy="5172609"/>
          </a:xfrm>
        </p:grpSpPr>
        <p:sp>
          <p:nvSpPr>
            <p:cNvPr id="6" name="Rectangle 5"/>
            <p:cNvSpPr/>
            <p:nvPr/>
          </p:nvSpPr>
          <p:spPr bwMode="auto">
            <a:xfrm>
              <a:off x="147397" y="1168399"/>
              <a:ext cx="4770854" cy="517260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pitchFamily="34" charset="0"/>
              </a:endParaRPr>
            </a:p>
          </p:txBody>
        </p:sp>
        <p:grpSp>
          <p:nvGrpSpPr>
            <p:cNvPr id="10" name="Group 9"/>
            <p:cNvGrpSpPr/>
            <p:nvPr/>
          </p:nvGrpSpPr>
          <p:grpSpPr>
            <a:xfrm>
              <a:off x="390349" y="1168400"/>
              <a:ext cx="4527901" cy="2840566"/>
              <a:chOff x="390349" y="1168400"/>
              <a:chExt cx="4527901" cy="2428349"/>
            </a:xfrm>
          </p:grpSpPr>
          <p:pic>
            <p:nvPicPr>
              <p:cNvPr id="3010569" name="Picture 9"/>
              <p:cNvPicPr>
                <a:picLocks noChangeAspect="1" noChangeArrowheads="1"/>
              </p:cNvPicPr>
              <p:nvPr/>
            </p:nvPicPr>
            <p:blipFill>
              <a:blip r:embed="rId5">
                <a:lum bright="-35000" contrast="57000"/>
                <a:extLst>
                  <a:ext uri="{28A0092B-C50C-407E-A947-70E740481C1C}">
                    <a14:useLocalDpi xmlns:a14="http://schemas.microsoft.com/office/drawing/2010/main" val="0"/>
                  </a:ext>
                </a:extLst>
              </a:blip>
              <a:srcRect/>
              <a:stretch>
                <a:fillRect/>
              </a:stretch>
            </p:blipFill>
            <p:spPr bwMode="auto">
              <a:xfrm>
                <a:off x="390349" y="1241428"/>
                <a:ext cx="4527901" cy="2355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bwMode="auto">
              <a:xfrm>
                <a:off x="390349" y="1168400"/>
                <a:ext cx="126118" cy="227012"/>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pitchFamily="34" charset="0"/>
                </a:endParaRPr>
              </a:p>
            </p:txBody>
          </p:sp>
        </p:grpSp>
        <p:sp>
          <p:nvSpPr>
            <p:cNvPr id="7" name="TextBox 6"/>
            <p:cNvSpPr txBox="1"/>
            <p:nvPr/>
          </p:nvSpPr>
          <p:spPr>
            <a:xfrm rot="16200000">
              <a:off x="-176473" y="2451114"/>
              <a:ext cx="1133644" cy="307777"/>
            </a:xfrm>
            <a:prstGeom prst="rect">
              <a:avLst/>
            </a:prstGeom>
            <a:noFill/>
          </p:spPr>
          <p:txBody>
            <a:bodyPr wrap="none" rtlCol="0">
              <a:spAutoFit/>
            </a:bodyPr>
            <a:lstStyle/>
            <a:p>
              <a:r>
                <a:rPr lang="en-US" b="1" dirty="0" smtClean="0">
                  <a:solidFill>
                    <a:srgbClr val="000000"/>
                  </a:solidFill>
                </a:rPr>
                <a:t>10</a:t>
              </a:r>
              <a:r>
                <a:rPr lang="en-US" b="1" baseline="30000" dirty="0" smtClean="0">
                  <a:solidFill>
                    <a:srgbClr val="000000"/>
                  </a:solidFill>
                </a:rPr>
                <a:t>22</a:t>
              </a:r>
              <a:r>
                <a:rPr lang="en-US" b="1" dirty="0" smtClean="0">
                  <a:solidFill>
                    <a:srgbClr val="000000"/>
                  </a:solidFill>
                </a:rPr>
                <a:t> Joules</a:t>
              </a:r>
              <a:endParaRPr lang="en-US" b="1" dirty="0">
                <a:solidFill>
                  <a:srgbClr val="000000"/>
                </a:solidFill>
              </a:endParaRPr>
            </a:p>
          </p:txBody>
        </p:sp>
        <p:sp>
          <p:nvSpPr>
            <p:cNvPr id="18" name="TextBox 17"/>
            <p:cNvSpPr txBox="1"/>
            <p:nvPr/>
          </p:nvSpPr>
          <p:spPr>
            <a:xfrm>
              <a:off x="979695" y="1592565"/>
              <a:ext cx="1816523" cy="307777"/>
            </a:xfrm>
            <a:prstGeom prst="rect">
              <a:avLst/>
            </a:prstGeom>
            <a:noFill/>
          </p:spPr>
          <p:txBody>
            <a:bodyPr wrap="none" rtlCol="0">
              <a:spAutoFit/>
            </a:bodyPr>
            <a:lstStyle/>
            <a:p>
              <a:r>
                <a:rPr lang="en-US" dirty="0" smtClean="0">
                  <a:solidFill>
                    <a:srgbClr val="0000FF"/>
                  </a:solidFill>
                </a:rPr>
                <a:t>Ocean Heat Content</a:t>
              </a:r>
              <a:endParaRPr lang="en-US" dirty="0">
                <a:solidFill>
                  <a:srgbClr val="0000FF"/>
                </a:solidFill>
              </a:endParaRPr>
            </a:p>
          </p:txBody>
        </p:sp>
        <p:grpSp>
          <p:nvGrpSpPr>
            <p:cNvPr id="13" name="Group 12"/>
            <p:cNvGrpSpPr/>
            <p:nvPr/>
          </p:nvGrpSpPr>
          <p:grpSpPr>
            <a:xfrm>
              <a:off x="355864" y="3674533"/>
              <a:ext cx="4562386" cy="2666475"/>
              <a:chOff x="355864" y="3674533"/>
              <a:chExt cx="4562386" cy="2666475"/>
            </a:xfrm>
          </p:grpSpPr>
          <p:grpSp>
            <p:nvGrpSpPr>
              <p:cNvPr id="9" name="Group 8"/>
              <p:cNvGrpSpPr/>
              <p:nvPr/>
            </p:nvGrpSpPr>
            <p:grpSpPr>
              <a:xfrm>
                <a:off x="424217" y="3792541"/>
                <a:ext cx="3775250" cy="2548467"/>
                <a:chOff x="390349" y="3928533"/>
                <a:chExt cx="4050176" cy="2548467"/>
              </a:xfrm>
            </p:grpSpPr>
            <p:pic>
              <p:nvPicPr>
                <p:cNvPr id="3010570" name="Picture 10"/>
                <p:cNvPicPr>
                  <a:picLocks noChangeAspect="1" noChangeArrowheads="1"/>
                </p:cNvPicPr>
                <p:nvPr/>
              </p:nvPicPr>
              <p:blipFill>
                <a:blip r:embed="rId6" cstate="print">
                  <a:lum bright="-21000" contrast="36000"/>
                  <a:extLst>
                    <a:ext uri="{28A0092B-C50C-407E-A947-70E740481C1C}">
                      <a14:useLocalDpi xmlns:a14="http://schemas.microsoft.com/office/drawing/2010/main" val="0"/>
                    </a:ext>
                  </a:extLst>
                </a:blip>
                <a:srcRect/>
                <a:stretch>
                  <a:fillRect/>
                </a:stretch>
              </p:blipFill>
              <p:spPr bwMode="auto">
                <a:xfrm>
                  <a:off x="390349" y="3928533"/>
                  <a:ext cx="4050176" cy="25484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Rectangle 19"/>
                <p:cNvSpPr/>
                <p:nvPr/>
              </p:nvSpPr>
              <p:spPr bwMode="auto">
                <a:xfrm>
                  <a:off x="390349" y="3928533"/>
                  <a:ext cx="126118" cy="227012"/>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pitchFamily="34" charset="0"/>
                  </a:endParaRPr>
                </a:p>
              </p:txBody>
            </p:sp>
          </p:grpSp>
          <p:sp>
            <p:nvSpPr>
              <p:cNvPr id="11" name="Rectangle 10"/>
              <p:cNvSpPr/>
              <p:nvPr/>
            </p:nvSpPr>
            <p:spPr bwMode="auto">
              <a:xfrm>
                <a:off x="4140200" y="3674533"/>
                <a:ext cx="778050" cy="2632871"/>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pitchFamily="34" charset="0"/>
                </a:endParaRPr>
              </a:p>
            </p:txBody>
          </p:sp>
          <p:sp>
            <p:nvSpPr>
              <p:cNvPr id="12" name="Rectangle 11"/>
              <p:cNvSpPr/>
              <p:nvPr/>
            </p:nvSpPr>
            <p:spPr bwMode="auto">
              <a:xfrm>
                <a:off x="355864" y="6273800"/>
                <a:ext cx="3979069" cy="67208"/>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pitchFamily="34" charset="0"/>
                </a:endParaRPr>
              </a:p>
            </p:txBody>
          </p:sp>
        </p:grpSp>
        <p:sp>
          <p:nvSpPr>
            <p:cNvPr id="23" name="TextBox 22"/>
            <p:cNvSpPr txBox="1"/>
            <p:nvPr/>
          </p:nvSpPr>
          <p:spPr>
            <a:xfrm>
              <a:off x="979076" y="4119244"/>
              <a:ext cx="1439818" cy="307777"/>
            </a:xfrm>
            <a:prstGeom prst="rect">
              <a:avLst/>
            </a:prstGeom>
            <a:noFill/>
          </p:spPr>
          <p:txBody>
            <a:bodyPr wrap="none" rtlCol="0">
              <a:spAutoFit/>
            </a:bodyPr>
            <a:lstStyle/>
            <a:p>
              <a:r>
                <a:rPr lang="en-US" dirty="0" smtClean="0">
                  <a:solidFill>
                    <a:srgbClr val="0000FF"/>
                  </a:solidFill>
                </a:rPr>
                <a:t>Sea Level Rise</a:t>
              </a:r>
              <a:endParaRPr lang="en-US" dirty="0">
                <a:solidFill>
                  <a:srgbClr val="0000FF"/>
                </a:solidFill>
              </a:endParaRPr>
            </a:p>
          </p:txBody>
        </p:sp>
        <p:sp>
          <p:nvSpPr>
            <p:cNvPr id="24" name="TextBox 23"/>
            <p:cNvSpPr txBox="1"/>
            <p:nvPr/>
          </p:nvSpPr>
          <p:spPr>
            <a:xfrm rot="16200000">
              <a:off x="-175672" y="4784120"/>
              <a:ext cx="1132041" cy="307777"/>
            </a:xfrm>
            <a:prstGeom prst="rect">
              <a:avLst/>
            </a:prstGeom>
            <a:noFill/>
          </p:spPr>
          <p:txBody>
            <a:bodyPr wrap="none" rtlCol="0">
              <a:spAutoFit/>
            </a:bodyPr>
            <a:lstStyle/>
            <a:p>
              <a:r>
                <a:rPr lang="en-US" b="1" dirty="0" smtClean="0">
                  <a:solidFill>
                    <a:srgbClr val="000000"/>
                  </a:solidFill>
                </a:rPr>
                <a:t>millimeters</a:t>
              </a:r>
              <a:endParaRPr lang="en-US" b="1" dirty="0">
                <a:solidFill>
                  <a:srgbClr val="000000"/>
                </a:solidFill>
              </a:endParaRPr>
            </a:p>
          </p:txBody>
        </p:sp>
      </p:grpSp>
      <p:sp>
        <p:nvSpPr>
          <p:cNvPr id="29" name="Line 6"/>
          <p:cNvSpPr>
            <a:spLocks noChangeShapeType="1"/>
          </p:cNvSpPr>
          <p:nvPr/>
        </p:nvSpPr>
        <p:spPr bwMode="auto">
          <a:xfrm>
            <a:off x="589756" y="723361"/>
            <a:ext cx="9026525" cy="0"/>
          </a:xfrm>
          <a:prstGeom prst="line">
            <a:avLst/>
          </a:prstGeom>
          <a:noFill/>
          <a:ln w="15875">
            <a:solidFill>
              <a:srgbClr val="FF0000"/>
            </a:solidFill>
            <a:round/>
            <a:headEnd/>
            <a:tailEnd/>
          </a:ln>
          <a:effectLst/>
        </p:spPr>
        <p:txBody>
          <a:bodyPr/>
          <a:lstStyle/>
          <a:p>
            <a:endParaRPr lang="en-US"/>
          </a:p>
        </p:txBody>
      </p:sp>
    </p:spTree>
    <p:extLst>
      <p:ext uri="{BB962C8B-B14F-4D97-AF65-F5344CB8AC3E}">
        <p14:creationId xmlns:p14="http://schemas.microsoft.com/office/powerpoint/2010/main" val="20878616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8052" y="75725"/>
            <a:ext cx="9513408" cy="495039"/>
          </a:xfrm>
        </p:spPr>
        <p:txBody>
          <a:bodyPr/>
          <a:lstStyle/>
          <a:p>
            <a:pPr algn="l"/>
            <a:r>
              <a:rPr lang="en-US" sz="2700" dirty="0">
                <a:latin typeface="Comic Sans MS" pitchFamily="66" charset="0"/>
              </a:rPr>
              <a:t>Oxygen levels in many ocean areas is declining (hypoxia)</a:t>
            </a:r>
          </a:p>
        </p:txBody>
      </p:sp>
      <p:sp>
        <p:nvSpPr>
          <p:cNvPr id="5" name="Line 6"/>
          <p:cNvSpPr>
            <a:spLocks noChangeShapeType="1"/>
          </p:cNvSpPr>
          <p:nvPr/>
        </p:nvSpPr>
        <p:spPr bwMode="auto">
          <a:xfrm>
            <a:off x="470224" y="738302"/>
            <a:ext cx="9026525" cy="0"/>
          </a:xfrm>
          <a:prstGeom prst="line">
            <a:avLst/>
          </a:prstGeom>
          <a:noFill/>
          <a:ln w="15875">
            <a:solidFill>
              <a:srgbClr val="FF0000"/>
            </a:solidFill>
            <a:round/>
            <a:headEnd/>
            <a:tailEnd/>
          </a:ln>
          <a:effectLst/>
        </p:spPr>
        <p:txBody>
          <a:bodyPr lIns="87909" tIns="43953" rIns="87909" bIns="43953"/>
          <a:lstStyle/>
          <a:p>
            <a:endParaRPr lang="en-US"/>
          </a:p>
        </p:txBody>
      </p:sp>
      <p:sp>
        <p:nvSpPr>
          <p:cNvPr id="11" name="Title 1"/>
          <p:cNvSpPr txBox="1">
            <a:spLocks/>
          </p:cNvSpPr>
          <p:nvPr/>
        </p:nvSpPr>
        <p:spPr>
          <a:xfrm>
            <a:off x="688772" y="780958"/>
            <a:ext cx="9370148" cy="1606301"/>
          </a:xfrm>
          <a:prstGeom prst="rect">
            <a:avLst/>
          </a:prstGeom>
        </p:spPr>
        <p:txBody>
          <a:bodyPr lIns="87909" tIns="43953" rIns="87909" bIns="43953"/>
          <a:lstStyle>
            <a:lvl1pPr algn="ctr" defTabSz="1028700" rtl="0" eaLnBrk="0" fontAlgn="base" hangingPunct="0">
              <a:spcBef>
                <a:spcPct val="0"/>
              </a:spcBef>
              <a:spcAft>
                <a:spcPct val="0"/>
              </a:spcAft>
              <a:defRPr sz="5000">
                <a:solidFill>
                  <a:schemeClr val="tx1"/>
                </a:solidFill>
                <a:latin typeface="+mj-lt"/>
                <a:ea typeface="+mj-ea"/>
                <a:cs typeface="+mj-cs"/>
              </a:defRPr>
            </a:lvl1pPr>
            <a:lvl2pPr algn="ctr" defTabSz="1028700" rtl="0" eaLnBrk="0" fontAlgn="base" hangingPunct="0">
              <a:spcBef>
                <a:spcPct val="0"/>
              </a:spcBef>
              <a:spcAft>
                <a:spcPct val="0"/>
              </a:spcAft>
              <a:defRPr sz="5000">
                <a:solidFill>
                  <a:schemeClr val="tx1"/>
                </a:solidFill>
                <a:latin typeface="Looseprint"/>
              </a:defRPr>
            </a:lvl2pPr>
            <a:lvl3pPr algn="ctr" defTabSz="1028700" rtl="0" eaLnBrk="0" fontAlgn="base" hangingPunct="0">
              <a:spcBef>
                <a:spcPct val="0"/>
              </a:spcBef>
              <a:spcAft>
                <a:spcPct val="0"/>
              </a:spcAft>
              <a:defRPr sz="5000">
                <a:solidFill>
                  <a:schemeClr val="tx1"/>
                </a:solidFill>
                <a:latin typeface="Looseprint"/>
              </a:defRPr>
            </a:lvl3pPr>
            <a:lvl4pPr algn="ctr" defTabSz="1028700" rtl="0" eaLnBrk="0" fontAlgn="base" hangingPunct="0">
              <a:spcBef>
                <a:spcPct val="0"/>
              </a:spcBef>
              <a:spcAft>
                <a:spcPct val="0"/>
              </a:spcAft>
              <a:defRPr sz="5000">
                <a:solidFill>
                  <a:schemeClr val="tx1"/>
                </a:solidFill>
                <a:latin typeface="Looseprint"/>
              </a:defRPr>
            </a:lvl4pPr>
            <a:lvl5pPr algn="ctr" defTabSz="1028700" rtl="0" eaLnBrk="0" fontAlgn="base" hangingPunct="0">
              <a:spcBef>
                <a:spcPct val="0"/>
              </a:spcBef>
              <a:spcAft>
                <a:spcPct val="0"/>
              </a:spcAft>
              <a:defRPr sz="5000">
                <a:solidFill>
                  <a:schemeClr val="tx1"/>
                </a:solidFill>
                <a:latin typeface="Looseprint"/>
              </a:defRPr>
            </a:lvl5pPr>
            <a:lvl6pPr marL="457200" algn="ctr" defTabSz="1028700" rtl="0" eaLnBrk="0" fontAlgn="base" hangingPunct="0">
              <a:spcBef>
                <a:spcPct val="0"/>
              </a:spcBef>
              <a:spcAft>
                <a:spcPct val="0"/>
              </a:spcAft>
              <a:defRPr sz="5000">
                <a:solidFill>
                  <a:schemeClr val="tx1"/>
                </a:solidFill>
                <a:latin typeface="Looseprint"/>
              </a:defRPr>
            </a:lvl6pPr>
            <a:lvl7pPr marL="914400" algn="ctr" defTabSz="1028700" rtl="0" eaLnBrk="0" fontAlgn="base" hangingPunct="0">
              <a:spcBef>
                <a:spcPct val="0"/>
              </a:spcBef>
              <a:spcAft>
                <a:spcPct val="0"/>
              </a:spcAft>
              <a:defRPr sz="5000">
                <a:solidFill>
                  <a:schemeClr val="tx1"/>
                </a:solidFill>
                <a:latin typeface="Looseprint"/>
              </a:defRPr>
            </a:lvl7pPr>
            <a:lvl8pPr marL="1371600" algn="ctr" defTabSz="1028700" rtl="0" eaLnBrk="0" fontAlgn="base" hangingPunct="0">
              <a:spcBef>
                <a:spcPct val="0"/>
              </a:spcBef>
              <a:spcAft>
                <a:spcPct val="0"/>
              </a:spcAft>
              <a:defRPr sz="5000">
                <a:solidFill>
                  <a:schemeClr val="tx1"/>
                </a:solidFill>
                <a:latin typeface="Looseprint"/>
              </a:defRPr>
            </a:lvl8pPr>
            <a:lvl9pPr marL="1828800" algn="ctr" defTabSz="1028700" rtl="0" eaLnBrk="0" fontAlgn="base" hangingPunct="0">
              <a:spcBef>
                <a:spcPct val="0"/>
              </a:spcBef>
              <a:spcAft>
                <a:spcPct val="0"/>
              </a:spcAft>
              <a:defRPr sz="5000">
                <a:solidFill>
                  <a:schemeClr val="tx1"/>
                </a:solidFill>
                <a:latin typeface="Looseprint"/>
              </a:defRPr>
            </a:lvl9pPr>
          </a:lstStyle>
          <a:p>
            <a:pPr marL="329654" indent="-329654" algn="l">
              <a:buFont typeface="Arial" pitchFamily="34" charset="0"/>
              <a:buChar char="•"/>
            </a:pPr>
            <a:r>
              <a:rPr lang="en-US" sz="2100" dirty="0">
                <a:solidFill>
                  <a:srgbClr val="FFFFFF"/>
                </a:solidFill>
                <a:latin typeface="Comic Sans MS" pitchFamily="66" charset="0"/>
              </a:rPr>
              <a:t>Warmer surface waters inhibit mixing of surface and deep waters</a:t>
            </a:r>
          </a:p>
          <a:p>
            <a:pPr marL="329654" indent="-329654" algn="l">
              <a:buFont typeface="Arial" pitchFamily="34" charset="0"/>
              <a:buChar char="•"/>
            </a:pPr>
            <a:r>
              <a:rPr lang="en-US" sz="2100" dirty="0">
                <a:solidFill>
                  <a:srgbClr val="FFFFFF"/>
                </a:solidFill>
                <a:latin typeface="Comic Sans MS" pitchFamily="66" charset="0"/>
              </a:rPr>
              <a:t>Less mixing leads to lower deep-sea oxygen levels</a:t>
            </a:r>
          </a:p>
          <a:p>
            <a:pPr marL="329654" indent="-329654" algn="l">
              <a:buFont typeface="Arial" pitchFamily="34" charset="0"/>
              <a:buChar char="•"/>
            </a:pPr>
            <a:r>
              <a:rPr lang="en-US" sz="2100" dirty="0">
                <a:solidFill>
                  <a:srgbClr val="FFFFFF"/>
                </a:solidFill>
                <a:latin typeface="Comic Sans MS" pitchFamily="66" charset="0"/>
              </a:rPr>
              <a:t>Oxygen minimum zones are expanding and intensifying</a:t>
            </a:r>
          </a:p>
          <a:p>
            <a:pPr marL="329654" indent="-329654" algn="l">
              <a:buFont typeface="Arial" pitchFamily="34" charset="0"/>
              <a:buChar char="•"/>
            </a:pPr>
            <a:r>
              <a:rPr lang="en-US" sz="2100" dirty="0">
                <a:solidFill>
                  <a:srgbClr val="FFFFFF"/>
                </a:solidFill>
                <a:latin typeface="Comic Sans MS" pitchFamily="66" charset="0"/>
              </a:rPr>
              <a:t>Expected to be stressful for ocean life</a:t>
            </a:r>
          </a:p>
          <a:p>
            <a:pPr marL="329654" indent="-329654" algn="l">
              <a:buFont typeface="Arial" pitchFamily="34" charset="0"/>
              <a:buChar char="•"/>
            </a:pPr>
            <a:endParaRPr lang="en-US" sz="2100" dirty="0">
              <a:solidFill>
                <a:srgbClr val="FFFFFF"/>
              </a:solidFill>
              <a:latin typeface="Comic Sans MS" pitchFamily="66" charset="0"/>
            </a:endParaRPr>
          </a:p>
        </p:txBody>
      </p:sp>
      <p:grpSp>
        <p:nvGrpSpPr>
          <p:cNvPr id="44" name="Group 43"/>
          <p:cNvGrpSpPr/>
          <p:nvPr/>
        </p:nvGrpSpPr>
        <p:grpSpPr>
          <a:xfrm>
            <a:off x="605918" y="2594919"/>
            <a:ext cx="8806368" cy="4316121"/>
            <a:chOff x="605917" y="2150822"/>
            <a:chExt cx="8806368" cy="4316122"/>
          </a:xfrm>
        </p:grpSpPr>
        <p:grpSp>
          <p:nvGrpSpPr>
            <p:cNvPr id="36" name="Group 35"/>
            <p:cNvGrpSpPr/>
            <p:nvPr/>
          </p:nvGrpSpPr>
          <p:grpSpPr>
            <a:xfrm>
              <a:off x="605917" y="2150822"/>
              <a:ext cx="8806368" cy="4316122"/>
              <a:chOff x="690377" y="1028475"/>
              <a:chExt cx="8806368" cy="4316122"/>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0377" y="1213241"/>
                <a:ext cx="8586210" cy="37727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 name="Rectangle 31"/>
              <p:cNvSpPr/>
              <p:nvPr/>
            </p:nvSpPr>
            <p:spPr bwMode="auto">
              <a:xfrm>
                <a:off x="8184763" y="1213241"/>
                <a:ext cx="1311982" cy="3346526"/>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88962"/>
                <a:endParaRPr lang="en-US"/>
              </a:p>
            </p:txBody>
          </p:sp>
          <p:sp>
            <p:nvSpPr>
              <p:cNvPr id="34" name="Rectangle 33"/>
              <p:cNvSpPr/>
              <p:nvPr/>
            </p:nvSpPr>
            <p:spPr bwMode="auto">
              <a:xfrm>
                <a:off x="703298" y="1028475"/>
                <a:ext cx="8793446" cy="466182"/>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88962"/>
                <a:endParaRPr lang="en-US"/>
              </a:p>
            </p:txBody>
          </p:sp>
          <p:sp>
            <p:nvSpPr>
              <p:cNvPr id="19" name="Rectangle 18"/>
              <p:cNvSpPr/>
              <p:nvPr/>
            </p:nvSpPr>
            <p:spPr bwMode="auto">
              <a:xfrm>
                <a:off x="690377" y="4407362"/>
                <a:ext cx="8806367" cy="937235"/>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88962"/>
                <a:endParaRPr lang="en-US"/>
              </a:p>
            </p:txBody>
          </p:sp>
          <p:sp>
            <p:nvSpPr>
              <p:cNvPr id="33" name="Rectangle 32"/>
              <p:cNvSpPr/>
              <p:nvPr/>
            </p:nvSpPr>
            <p:spPr bwMode="auto">
              <a:xfrm>
                <a:off x="690378" y="1306376"/>
                <a:ext cx="1246000" cy="3776611"/>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88962"/>
                <a:endParaRPr lang="en-US"/>
              </a:p>
            </p:txBody>
          </p:sp>
          <p:sp>
            <p:nvSpPr>
              <p:cNvPr id="12" name="TextBox 11"/>
              <p:cNvSpPr txBox="1"/>
              <p:nvPr/>
            </p:nvSpPr>
            <p:spPr>
              <a:xfrm>
                <a:off x="7598827" y="4985469"/>
                <a:ext cx="1801282" cy="307777"/>
              </a:xfrm>
              <a:prstGeom prst="rect">
                <a:avLst/>
              </a:prstGeom>
              <a:noFill/>
            </p:spPr>
            <p:txBody>
              <a:bodyPr wrap="none" rtlCol="0">
                <a:spAutoFit/>
              </a:bodyPr>
              <a:lstStyle/>
              <a:p>
                <a:r>
                  <a:rPr lang="en-US" dirty="0" err="1" smtClean="0">
                    <a:solidFill>
                      <a:srgbClr val="000000"/>
                    </a:solidFill>
                  </a:rPr>
                  <a:t>Stramma</a:t>
                </a:r>
                <a:r>
                  <a:rPr lang="en-US" dirty="0" smtClean="0">
                    <a:solidFill>
                      <a:srgbClr val="000000"/>
                    </a:solidFill>
                  </a:rPr>
                  <a:t> et al. 2010</a:t>
                </a:r>
                <a:endParaRPr lang="en-US" dirty="0">
                  <a:solidFill>
                    <a:srgbClr val="000000"/>
                  </a:solidFill>
                </a:endParaRPr>
              </a:p>
            </p:txBody>
          </p:sp>
          <p:sp>
            <p:nvSpPr>
              <p:cNvPr id="16" name="TextBox 15"/>
              <p:cNvSpPr txBox="1"/>
              <p:nvPr/>
            </p:nvSpPr>
            <p:spPr>
              <a:xfrm>
                <a:off x="2775542" y="1046503"/>
                <a:ext cx="3823758" cy="446276"/>
              </a:xfrm>
              <a:prstGeom prst="rect">
                <a:avLst/>
              </a:prstGeom>
              <a:noFill/>
            </p:spPr>
            <p:txBody>
              <a:bodyPr wrap="none" rtlCol="0">
                <a:spAutoFit/>
              </a:bodyPr>
              <a:lstStyle/>
              <a:p>
                <a:r>
                  <a:rPr lang="en-US" sz="2300" b="1" dirty="0">
                    <a:solidFill>
                      <a:srgbClr val="000000"/>
                    </a:solidFill>
                  </a:rPr>
                  <a:t>Eastern Equatorial Pacific</a:t>
                </a:r>
              </a:p>
            </p:txBody>
          </p:sp>
          <p:sp>
            <p:nvSpPr>
              <p:cNvPr id="20" name="TextBox 19"/>
              <p:cNvSpPr txBox="1"/>
              <p:nvPr/>
            </p:nvSpPr>
            <p:spPr>
              <a:xfrm>
                <a:off x="1712258" y="4417981"/>
                <a:ext cx="954934" cy="507831"/>
              </a:xfrm>
              <a:prstGeom prst="rect">
                <a:avLst/>
              </a:prstGeom>
              <a:noFill/>
            </p:spPr>
            <p:txBody>
              <a:bodyPr wrap="none" rtlCol="0">
                <a:spAutoFit/>
              </a:bodyPr>
              <a:lstStyle/>
              <a:p>
                <a:r>
                  <a:rPr lang="en-US" sz="2700" dirty="0">
                    <a:solidFill>
                      <a:srgbClr val="000000"/>
                    </a:solidFill>
                  </a:rPr>
                  <a:t>1960</a:t>
                </a:r>
              </a:p>
            </p:txBody>
          </p:sp>
          <p:sp>
            <p:nvSpPr>
              <p:cNvPr id="22" name="TextBox 21"/>
              <p:cNvSpPr txBox="1"/>
              <p:nvPr/>
            </p:nvSpPr>
            <p:spPr>
              <a:xfrm>
                <a:off x="3750458" y="4417975"/>
                <a:ext cx="954934" cy="507831"/>
              </a:xfrm>
              <a:prstGeom prst="rect">
                <a:avLst/>
              </a:prstGeom>
              <a:noFill/>
            </p:spPr>
            <p:txBody>
              <a:bodyPr wrap="none" rtlCol="0">
                <a:spAutoFit/>
              </a:bodyPr>
              <a:lstStyle/>
              <a:p>
                <a:r>
                  <a:rPr lang="en-US" sz="2700" dirty="0">
                    <a:solidFill>
                      <a:srgbClr val="000000"/>
                    </a:solidFill>
                  </a:rPr>
                  <a:t>1980</a:t>
                </a:r>
              </a:p>
            </p:txBody>
          </p:sp>
          <p:sp>
            <p:nvSpPr>
              <p:cNvPr id="23" name="TextBox 22"/>
              <p:cNvSpPr txBox="1"/>
              <p:nvPr/>
            </p:nvSpPr>
            <p:spPr>
              <a:xfrm>
                <a:off x="5979463" y="4405747"/>
                <a:ext cx="954934" cy="507831"/>
              </a:xfrm>
              <a:prstGeom prst="rect">
                <a:avLst/>
              </a:prstGeom>
              <a:noFill/>
            </p:spPr>
            <p:txBody>
              <a:bodyPr wrap="none" rtlCol="0">
                <a:spAutoFit/>
              </a:bodyPr>
              <a:lstStyle/>
              <a:p>
                <a:r>
                  <a:rPr lang="en-US" sz="2700" dirty="0">
                    <a:solidFill>
                      <a:srgbClr val="000000"/>
                    </a:solidFill>
                  </a:rPr>
                  <a:t>2000</a:t>
                </a:r>
              </a:p>
            </p:txBody>
          </p:sp>
          <p:sp>
            <p:nvSpPr>
              <p:cNvPr id="24" name="TextBox 23"/>
              <p:cNvSpPr txBox="1"/>
              <p:nvPr/>
            </p:nvSpPr>
            <p:spPr>
              <a:xfrm>
                <a:off x="4395965" y="4821378"/>
                <a:ext cx="941283" cy="507831"/>
              </a:xfrm>
              <a:prstGeom prst="rect">
                <a:avLst/>
              </a:prstGeom>
              <a:noFill/>
            </p:spPr>
            <p:txBody>
              <a:bodyPr wrap="none" rtlCol="0">
                <a:spAutoFit/>
              </a:bodyPr>
              <a:lstStyle/>
              <a:p>
                <a:r>
                  <a:rPr lang="en-US" sz="2700" b="1" dirty="0">
                    <a:solidFill>
                      <a:srgbClr val="000000"/>
                    </a:solidFill>
                  </a:rPr>
                  <a:t>Year</a:t>
                </a:r>
              </a:p>
            </p:txBody>
          </p:sp>
          <p:sp>
            <p:nvSpPr>
              <p:cNvPr id="25" name="TextBox 24"/>
              <p:cNvSpPr txBox="1"/>
              <p:nvPr/>
            </p:nvSpPr>
            <p:spPr>
              <a:xfrm>
                <a:off x="1609486" y="1275993"/>
                <a:ext cx="377233" cy="507831"/>
              </a:xfrm>
              <a:prstGeom prst="rect">
                <a:avLst/>
              </a:prstGeom>
              <a:noFill/>
            </p:spPr>
            <p:txBody>
              <a:bodyPr wrap="none" rtlCol="0">
                <a:spAutoFit/>
              </a:bodyPr>
              <a:lstStyle/>
              <a:p>
                <a:r>
                  <a:rPr lang="en-US" sz="2700" dirty="0">
                    <a:solidFill>
                      <a:srgbClr val="000000"/>
                    </a:solidFill>
                  </a:rPr>
                  <a:t>0</a:t>
                </a:r>
              </a:p>
            </p:txBody>
          </p:sp>
          <p:sp>
            <p:nvSpPr>
              <p:cNvPr id="26" name="TextBox 25"/>
              <p:cNvSpPr txBox="1"/>
              <p:nvPr/>
            </p:nvSpPr>
            <p:spPr>
              <a:xfrm>
                <a:off x="1208734" y="2687649"/>
                <a:ext cx="762367" cy="507831"/>
              </a:xfrm>
              <a:prstGeom prst="rect">
                <a:avLst/>
              </a:prstGeom>
              <a:noFill/>
            </p:spPr>
            <p:txBody>
              <a:bodyPr wrap="none" rtlCol="0">
                <a:spAutoFit/>
              </a:bodyPr>
              <a:lstStyle/>
              <a:p>
                <a:r>
                  <a:rPr lang="en-US" sz="2700" dirty="0">
                    <a:solidFill>
                      <a:srgbClr val="000000"/>
                    </a:solidFill>
                  </a:rPr>
                  <a:t>500</a:t>
                </a:r>
              </a:p>
            </p:txBody>
          </p:sp>
          <p:sp>
            <p:nvSpPr>
              <p:cNvPr id="27" name="TextBox 26"/>
              <p:cNvSpPr txBox="1"/>
              <p:nvPr/>
            </p:nvSpPr>
            <p:spPr>
              <a:xfrm>
                <a:off x="1008360" y="4129471"/>
                <a:ext cx="954934" cy="507831"/>
              </a:xfrm>
              <a:prstGeom prst="rect">
                <a:avLst/>
              </a:prstGeom>
              <a:noFill/>
            </p:spPr>
            <p:txBody>
              <a:bodyPr wrap="none" rtlCol="0">
                <a:spAutoFit/>
              </a:bodyPr>
              <a:lstStyle/>
              <a:p>
                <a:r>
                  <a:rPr lang="en-US" sz="2700" dirty="0">
                    <a:solidFill>
                      <a:srgbClr val="000000"/>
                    </a:solidFill>
                  </a:rPr>
                  <a:t>1000</a:t>
                </a:r>
              </a:p>
            </p:txBody>
          </p:sp>
          <p:sp>
            <p:nvSpPr>
              <p:cNvPr id="28" name="TextBox 27"/>
              <p:cNvSpPr txBox="1"/>
              <p:nvPr/>
            </p:nvSpPr>
            <p:spPr>
              <a:xfrm>
                <a:off x="8147963" y="1267029"/>
                <a:ext cx="762367" cy="507831"/>
              </a:xfrm>
              <a:prstGeom prst="rect">
                <a:avLst/>
              </a:prstGeom>
              <a:noFill/>
            </p:spPr>
            <p:txBody>
              <a:bodyPr wrap="none" rtlCol="0">
                <a:spAutoFit/>
              </a:bodyPr>
              <a:lstStyle/>
              <a:p>
                <a:r>
                  <a:rPr lang="en-US" sz="2700" dirty="0">
                    <a:solidFill>
                      <a:srgbClr val="0000FF"/>
                    </a:solidFill>
                  </a:rPr>
                  <a:t>200</a:t>
                </a:r>
              </a:p>
            </p:txBody>
          </p:sp>
          <p:sp>
            <p:nvSpPr>
              <p:cNvPr id="29" name="TextBox 28"/>
              <p:cNvSpPr txBox="1"/>
              <p:nvPr/>
            </p:nvSpPr>
            <p:spPr>
              <a:xfrm>
                <a:off x="8147963" y="2687649"/>
                <a:ext cx="762367" cy="507831"/>
              </a:xfrm>
              <a:prstGeom prst="rect">
                <a:avLst/>
              </a:prstGeom>
              <a:noFill/>
            </p:spPr>
            <p:txBody>
              <a:bodyPr wrap="none" rtlCol="0">
                <a:spAutoFit/>
              </a:bodyPr>
              <a:lstStyle/>
              <a:p>
                <a:r>
                  <a:rPr lang="en-US" sz="2700" dirty="0">
                    <a:solidFill>
                      <a:srgbClr val="0000FF"/>
                    </a:solidFill>
                  </a:rPr>
                  <a:t>100</a:t>
                </a:r>
              </a:p>
            </p:txBody>
          </p:sp>
          <p:sp>
            <p:nvSpPr>
              <p:cNvPr id="30" name="TextBox 29"/>
              <p:cNvSpPr txBox="1"/>
              <p:nvPr/>
            </p:nvSpPr>
            <p:spPr>
              <a:xfrm>
                <a:off x="8147963" y="4156364"/>
                <a:ext cx="377233" cy="507831"/>
              </a:xfrm>
              <a:prstGeom prst="rect">
                <a:avLst/>
              </a:prstGeom>
              <a:noFill/>
            </p:spPr>
            <p:txBody>
              <a:bodyPr wrap="none" rtlCol="0">
                <a:spAutoFit/>
              </a:bodyPr>
              <a:lstStyle/>
              <a:p>
                <a:r>
                  <a:rPr lang="en-US" sz="2700" dirty="0">
                    <a:solidFill>
                      <a:srgbClr val="0000FF"/>
                    </a:solidFill>
                  </a:rPr>
                  <a:t>0</a:t>
                </a:r>
              </a:p>
            </p:txBody>
          </p:sp>
          <p:sp>
            <p:nvSpPr>
              <p:cNvPr id="37" name="TextBox 36"/>
              <p:cNvSpPr txBox="1"/>
              <p:nvPr/>
            </p:nvSpPr>
            <p:spPr>
              <a:xfrm rot="16200000">
                <a:off x="7965515" y="2633868"/>
                <a:ext cx="2269429" cy="507831"/>
              </a:xfrm>
              <a:prstGeom prst="rect">
                <a:avLst/>
              </a:prstGeom>
              <a:noFill/>
            </p:spPr>
            <p:txBody>
              <a:bodyPr wrap="none" rtlCol="0">
                <a:spAutoFit/>
              </a:bodyPr>
              <a:lstStyle/>
              <a:p>
                <a:pPr algn="ctr"/>
                <a:r>
                  <a:rPr lang="en-US" sz="2700" b="1" dirty="0">
                    <a:solidFill>
                      <a:srgbClr val="0000FF"/>
                    </a:solidFill>
                  </a:rPr>
                  <a:t>Oxygen (µM)</a:t>
                </a:r>
              </a:p>
            </p:txBody>
          </p:sp>
          <p:sp>
            <p:nvSpPr>
              <p:cNvPr id="39" name="TextBox 38"/>
              <p:cNvSpPr txBox="1"/>
              <p:nvPr/>
            </p:nvSpPr>
            <p:spPr>
              <a:xfrm rot="16200000">
                <a:off x="45709" y="2710427"/>
                <a:ext cx="1800267" cy="507831"/>
              </a:xfrm>
              <a:prstGeom prst="rect">
                <a:avLst/>
              </a:prstGeom>
              <a:noFill/>
            </p:spPr>
            <p:txBody>
              <a:bodyPr wrap="none" rtlCol="0">
                <a:spAutoFit/>
              </a:bodyPr>
              <a:lstStyle/>
              <a:p>
                <a:pPr algn="ctr"/>
                <a:r>
                  <a:rPr lang="en-US" sz="2700" b="1" dirty="0">
                    <a:solidFill>
                      <a:srgbClr val="000000"/>
                    </a:solidFill>
                  </a:rPr>
                  <a:t>Depth (m)</a:t>
                </a:r>
              </a:p>
            </p:txBody>
          </p:sp>
          <p:sp>
            <p:nvSpPr>
              <p:cNvPr id="40" name="TextBox 39"/>
              <p:cNvSpPr txBox="1"/>
              <p:nvPr/>
            </p:nvSpPr>
            <p:spPr>
              <a:xfrm rot="21216603">
                <a:off x="6867978" y="1769443"/>
                <a:ext cx="586190" cy="446276"/>
              </a:xfrm>
              <a:prstGeom prst="rect">
                <a:avLst/>
              </a:prstGeom>
              <a:noFill/>
            </p:spPr>
            <p:txBody>
              <a:bodyPr wrap="none" rtlCol="0">
                <a:spAutoFit/>
              </a:bodyPr>
              <a:lstStyle/>
              <a:p>
                <a:r>
                  <a:rPr lang="en-US" sz="2300" i="1" dirty="0">
                    <a:solidFill>
                      <a:srgbClr val="000000"/>
                    </a:solidFill>
                  </a:rPr>
                  <a:t>60</a:t>
                </a:r>
              </a:p>
            </p:txBody>
          </p:sp>
          <p:sp>
            <p:nvSpPr>
              <p:cNvPr id="41" name="Rectangle 40"/>
              <p:cNvSpPr/>
              <p:nvPr/>
            </p:nvSpPr>
            <p:spPr bwMode="auto">
              <a:xfrm>
                <a:off x="7436053" y="1211754"/>
                <a:ext cx="246699" cy="3664226"/>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88962"/>
                <a:endParaRPr lang="en-US"/>
              </a:p>
            </p:txBody>
          </p:sp>
          <p:sp>
            <p:nvSpPr>
              <p:cNvPr id="38" name="Rectangle 37"/>
              <p:cNvSpPr/>
              <p:nvPr/>
            </p:nvSpPr>
            <p:spPr bwMode="auto">
              <a:xfrm>
                <a:off x="7682753" y="1510709"/>
                <a:ext cx="502009" cy="2907266"/>
              </a:xfrm>
              <a:prstGeom prst="rect">
                <a:avLst/>
              </a:prstGeom>
              <a:noFill/>
              <a:ln w="381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88962"/>
                <a:endParaRPr lang="en-US"/>
              </a:p>
            </p:txBody>
          </p:sp>
          <p:sp>
            <p:nvSpPr>
              <p:cNvPr id="31" name="Rectangle 30"/>
              <p:cNvSpPr/>
              <p:nvPr/>
            </p:nvSpPr>
            <p:spPr bwMode="auto">
              <a:xfrm>
                <a:off x="1967632" y="1510709"/>
                <a:ext cx="5446180" cy="2880371"/>
              </a:xfrm>
              <a:prstGeom prst="rect">
                <a:avLst/>
              </a:prstGeom>
              <a:noFill/>
              <a:ln w="381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88962"/>
                <a:endParaRPr lang="en-US"/>
              </a:p>
            </p:txBody>
          </p:sp>
          <p:sp>
            <p:nvSpPr>
              <p:cNvPr id="42" name="TextBox 41"/>
              <p:cNvSpPr txBox="1"/>
              <p:nvPr/>
            </p:nvSpPr>
            <p:spPr>
              <a:xfrm rot="1073097">
                <a:off x="6832813" y="3551945"/>
                <a:ext cx="586190" cy="446276"/>
              </a:xfrm>
              <a:prstGeom prst="rect">
                <a:avLst/>
              </a:prstGeom>
              <a:noFill/>
            </p:spPr>
            <p:txBody>
              <a:bodyPr wrap="none" rtlCol="0">
                <a:spAutoFit/>
              </a:bodyPr>
              <a:lstStyle/>
              <a:p>
                <a:r>
                  <a:rPr lang="en-US" sz="2300" i="1" dirty="0">
                    <a:solidFill>
                      <a:srgbClr val="000000"/>
                    </a:solidFill>
                  </a:rPr>
                  <a:t>60</a:t>
                </a:r>
              </a:p>
            </p:txBody>
          </p:sp>
        </p:grpSp>
        <p:sp>
          <p:nvSpPr>
            <p:cNvPr id="43" name="TextBox 42"/>
            <p:cNvSpPr txBox="1"/>
            <p:nvPr/>
          </p:nvSpPr>
          <p:spPr>
            <a:xfrm>
              <a:off x="3588996" y="3696286"/>
              <a:ext cx="2040518" cy="307777"/>
            </a:xfrm>
            <a:prstGeom prst="rect">
              <a:avLst/>
            </a:prstGeom>
            <a:noFill/>
          </p:spPr>
          <p:txBody>
            <a:bodyPr wrap="none" rtlCol="0">
              <a:spAutoFit/>
            </a:bodyPr>
            <a:lstStyle/>
            <a:p>
              <a:r>
                <a:rPr lang="en-US" dirty="0" smtClean="0">
                  <a:solidFill>
                    <a:schemeClr val="tx2"/>
                  </a:solidFill>
                </a:rPr>
                <a:t>Oxygen Minimum Zone</a:t>
              </a:r>
              <a:endParaRPr lang="en-US" dirty="0">
                <a:solidFill>
                  <a:schemeClr val="tx2"/>
                </a:solidFill>
              </a:endParaRPr>
            </a:p>
          </p:txBody>
        </p:sp>
        <p:sp>
          <p:nvSpPr>
            <p:cNvPr id="45" name="TextBox 44"/>
            <p:cNvSpPr txBox="1"/>
            <p:nvPr/>
          </p:nvSpPr>
          <p:spPr>
            <a:xfrm rot="16200000">
              <a:off x="5713097" y="3948189"/>
              <a:ext cx="698103" cy="276999"/>
            </a:xfrm>
            <a:prstGeom prst="rect">
              <a:avLst/>
            </a:prstGeom>
            <a:noFill/>
          </p:spPr>
          <p:txBody>
            <a:bodyPr wrap="none" rtlCol="0">
              <a:spAutoFit/>
            </a:bodyPr>
            <a:lstStyle/>
            <a:p>
              <a:r>
                <a:rPr lang="en-US" sz="1200" dirty="0">
                  <a:solidFill>
                    <a:srgbClr val="000000"/>
                  </a:solidFill>
                </a:rPr>
                <a:t>no data</a:t>
              </a:r>
            </a:p>
          </p:txBody>
        </p:sp>
        <p:sp>
          <p:nvSpPr>
            <p:cNvPr id="46" name="TextBox 45"/>
            <p:cNvSpPr txBox="1"/>
            <p:nvPr/>
          </p:nvSpPr>
          <p:spPr>
            <a:xfrm rot="16200000">
              <a:off x="3316947" y="4822260"/>
              <a:ext cx="698103" cy="276999"/>
            </a:xfrm>
            <a:prstGeom prst="rect">
              <a:avLst/>
            </a:prstGeom>
            <a:noFill/>
          </p:spPr>
          <p:txBody>
            <a:bodyPr wrap="none" rtlCol="0">
              <a:spAutoFit/>
            </a:bodyPr>
            <a:lstStyle/>
            <a:p>
              <a:r>
                <a:rPr lang="en-US" sz="1200" dirty="0">
                  <a:solidFill>
                    <a:srgbClr val="000000"/>
                  </a:solidFill>
                </a:rPr>
                <a:t>no data</a:t>
              </a:r>
            </a:p>
          </p:txBody>
        </p:sp>
        <p:sp>
          <p:nvSpPr>
            <p:cNvPr id="47" name="TextBox 46"/>
            <p:cNvSpPr txBox="1"/>
            <p:nvPr/>
          </p:nvSpPr>
          <p:spPr>
            <a:xfrm rot="16200000">
              <a:off x="1710484" y="3948189"/>
              <a:ext cx="698103" cy="276999"/>
            </a:xfrm>
            <a:prstGeom prst="rect">
              <a:avLst/>
            </a:prstGeom>
            <a:noFill/>
          </p:spPr>
          <p:txBody>
            <a:bodyPr wrap="none" rtlCol="0">
              <a:spAutoFit/>
            </a:bodyPr>
            <a:lstStyle/>
            <a:p>
              <a:r>
                <a:rPr lang="en-US" sz="1200" dirty="0">
                  <a:solidFill>
                    <a:srgbClr val="000000"/>
                  </a:solidFill>
                </a:rPr>
                <a:t>no data</a:t>
              </a:r>
            </a:p>
          </p:txBody>
        </p:sp>
      </p:grpSp>
    </p:spTree>
    <p:extLst>
      <p:ext uri="{BB962C8B-B14F-4D97-AF65-F5344CB8AC3E}">
        <p14:creationId xmlns:p14="http://schemas.microsoft.com/office/powerpoint/2010/main" val="250414303"/>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4" descr="http://www.reefresilience.org/images/COA_CarbSystem_Linkages.png"/>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40000"/>
                    </a14:imgEffect>
                    <a14:imgEffect>
                      <a14:colorTemperature colorTemp="6016"/>
                    </a14:imgEffect>
                    <a14:imgEffect>
                      <a14:saturation sat="146000"/>
                    </a14:imgEffect>
                    <a14:imgEffect>
                      <a14:brightnessContrast bright="-12000" contrast="33000"/>
                    </a14:imgEffect>
                  </a14:imgLayer>
                </a14:imgProps>
              </a:ext>
              <a:ext uri="{28A0092B-C50C-407E-A947-70E740481C1C}">
                <a14:useLocalDpi xmlns:a14="http://schemas.microsoft.com/office/drawing/2010/main" val="0"/>
              </a:ext>
            </a:extLst>
          </a:blip>
          <a:srcRect/>
          <a:stretch>
            <a:fillRect/>
          </a:stretch>
        </p:blipFill>
        <p:spPr bwMode="auto">
          <a:xfrm>
            <a:off x="3" y="0"/>
            <a:ext cx="10267633" cy="740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a:off x="80011" y="77160"/>
            <a:ext cx="720067" cy="540113"/>
          </a:xfrm>
          <a:prstGeom prst="rect">
            <a:avLst/>
          </a:prstGeom>
          <a:solidFill>
            <a:srgbClr val="CCCCCC"/>
          </a:solidFill>
          <a:ln>
            <a:noFill/>
          </a:ln>
        </p:spPr>
        <p:style>
          <a:lnRef idx="2">
            <a:schemeClr val="accent1">
              <a:shade val="50000"/>
            </a:schemeClr>
          </a:lnRef>
          <a:fillRef idx="1">
            <a:schemeClr val="accent1"/>
          </a:fillRef>
          <a:effectRef idx="0">
            <a:schemeClr val="accent1"/>
          </a:effectRef>
          <a:fontRef idx="minor">
            <a:schemeClr val="lt1"/>
          </a:fontRef>
        </p:style>
        <p:txBody>
          <a:bodyPr lIns="100824" tIns="50413" rIns="100824" bIns="50413" anchor="ctr"/>
          <a:lstStyle/>
          <a:p>
            <a:pPr algn="ctr" fontAlgn="auto">
              <a:spcBef>
                <a:spcPts val="0"/>
              </a:spcBef>
              <a:spcAft>
                <a:spcPts val="0"/>
              </a:spcAft>
              <a:defRPr/>
            </a:pPr>
            <a:endParaRPr lang="en-AU"/>
          </a:p>
        </p:txBody>
      </p:sp>
      <p:sp>
        <p:nvSpPr>
          <p:cNvPr id="4" name="TextBox 3"/>
          <p:cNvSpPr txBox="1"/>
          <p:nvPr/>
        </p:nvSpPr>
        <p:spPr>
          <a:xfrm>
            <a:off x="1867763" y="0"/>
            <a:ext cx="7212203" cy="538595"/>
          </a:xfrm>
          <a:prstGeom prst="rect">
            <a:avLst/>
          </a:prstGeom>
          <a:noFill/>
        </p:spPr>
        <p:txBody>
          <a:bodyPr wrap="none" lIns="91426" tIns="45713" rIns="91426" bIns="45713" rtlCol="0">
            <a:spAutoFit/>
          </a:bodyPr>
          <a:lstStyle/>
          <a:p>
            <a:r>
              <a:rPr lang="en-US" sz="2900" dirty="0">
                <a:solidFill>
                  <a:srgbClr val="0000CC"/>
                </a:solidFill>
                <a:latin typeface="Comic Sans MS"/>
                <a:cs typeface="Comic Sans MS"/>
              </a:rPr>
              <a:t>CO</a:t>
            </a:r>
            <a:r>
              <a:rPr lang="en-US" sz="2900" baseline="-25000" dirty="0">
                <a:solidFill>
                  <a:srgbClr val="0000CC"/>
                </a:solidFill>
                <a:latin typeface="Comic Sans MS"/>
                <a:cs typeface="Comic Sans MS"/>
              </a:rPr>
              <a:t>2</a:t>
            </a:r>
            <a:r>
              <a:rPr lang="en-US" sz="2900" dirty="0">
                <a:solidFill>
                  <a:srgbClr val="0000CC"/>
                </a:solidFill>
                <a:latin typeface="Comic Sans MS"/>
                <a:cs typeface="Comic Sans MS"/>
              </a:rPr>
              <a:t> emissions cause </a:t>
            </a:r>
            <a:r>
              <a:rPr lang="en-US" sz="2900" i="1" dirty="0">
                <a:solidFill>
                  <a:srgbClr val="0000CC"/>
                </a:solidFill>
                <a:latin typeface="Comic Sans MS"/>
                <a:cs typeface="Comic Sans MS"/>
              </a:rPr>
              <a:t>Ocean Acidification</a:t>
            </a:r>
            <a:endParaRPr lang="en-US" sz="2900" dirty="0">
              <a:solidFill>
                <a:srgbClr val="0000CC"/>
              </a:solidFill>
              <a:latin typeface="Comic Sans MS"/>
              <a:cs typeface="Comic Sans MS"/>
            </a:endParaRPr>
          </a:p>
        </p:txBody>
      </p:sp>
    </p:spTree>
    <p:extLst>
      <p:ext uri="{BB962C8B-B14F-4D97-AF65-F5344CB8AC3E}">
        <p14:creationId xmlns:p14="http://schemas.microsoft.com/office/powerpoint/2010/main" val="3430813257"/>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3"/>
          <p:cNvGrpSpPr/>
          <p:nvPr/>
        </p:nvGrpSpPr>
        <p:grpSpPr>
          <a:xfrm>
            <a:off x="853285" y="1036639"/>
            <a:ext cx="761999" cy="406317"/>
            <a:chOff x="6492082" y="2382921"/>
            <a:chExt cx="761999" cy="406316"/>
          </a:xfrm>
        </p:grpSpPr>
        <p:sp>
          <p:nvSpPr>
            <p:cNvPr id="54" name="TextBox 53"/>
            <p:cNvSpPr txBox="1"/>
            <p:nvPr/>
          </p:nvSpPr>
          <p:spPr>
            <a:xfrm>
              <a:off x="6492082" y="2382921"/>
              <a:ext cx="761999" cy="246220"/>
            </a:xfrm>
            <a:prstGeom prst="rect">
              <a:avLst/>
            </a:prstGeom>
            <a:noFill/>
          </p:spPr>
          <p:txBody>
            <a:bodyPr wrap="square" rtlCol="0">
              <a:spAutoFit/>
            </a:bodyPr>
            <a:lstStyle/>
            <a:p>
              <a:r>
                <a:rPr lang="en-US" sz="1000" u="sng" dirty="0">
                  <a:solidFill>
                    <a:srgbClr val="000000"/>
                  </a:solidFill>
                </a:rPr>
                <a:t>Ice Ages</a:t>
              </a:r>
            </a:p>
          </p:txBody>
        </p:sp>
        <p:cxnSp>
          <p:nvCxnSpPr>
            <p:cNvPr id="25" name="Straight Arrow Connector 24"/>
            <p:cNvCxnSpPr/>
            <p:nvPr/>
          </p:nvCxnSpPr>
          <p:spPr bwMode="auto">
            <a:xfrm>
              <a:off x="6801235" y="2573889"/>
              <a:ext cx="224246" cy="215348"/>
            </a:xfrm>
            <a:prstGeom prst="straightConnector1">
              <a:avLst/>
            </a:prstGeom>
            <a:solidFill>
              <a:schemeClr val="accent1"/>
            </a:solidFill>
            <a:ln w="9525" cap="flat" cmpd="sng" algn="ctr">
              <a:solidFill>
                <a:srgbClr val="000000"/>
              </a:solidFill>
              <a:prstDash val="solid"/>
              <a:round/>
              <a:headEnd type="none" w="med" len="med"/>
              <a:tailEnd type="arrow"/>
            </a:ln>
            <a:effectLst/>
          </p:spPr>
        </p:cxnSp>
      </p:grpSp>
      <p:sp>
        <p:nvSpPr>
          <p:cNvPr id="1802243" name="Text Box 3"/>
          <p:cNvSpPr txBox="1">
            <a:spLocks noChangeArrowheads="1"/>
          </p:cNvSpPr>
          <p:nvPr/>
        </p:nvSpPr>
        <p:spPr bwMode="auto">
          <a:xfrm>
            <a:off x="1155327" y="220105"/>
            <a:ext cx="7696675" cy="576960"/>
          </a:xfrm>
          <a:prstGeom prst="rect">
            <a:avLst/>
          </a:prstGeom>
          <a:noFill/>
          <a:ln w="9525">
            <a:noFill/>
            <a:miter lim="800000"/>
            <a:headEnd/>
            <a:tailEnd/>
          </a:ln>
          <a:effectLst/>
        </p:spPr>
        <p:txBody>
          <a:bodyPr wrap="none" lIns="98940" tIns="49470" rIns="98940" bIns="49470">
            <a:spAutoFit/>
          </a:bodyPr>
          <a:lstStyle/>
          <a:p>
            <a:pPr defTabSz="988962"/>
            <a:r>
              <a:rPr lang="en-US" sz="3100" dirty="0">
                <a:solidFill>
                  <a:srgbClr val="FFFF99"/>
                </a:solidFill>
                <a:latin typeface="Comic Sans MS" pitchFamily="66" charset="0"/>
              </a:rPr>
              <a:t>Change in ocean pH over 25 million years</a:t>
            </a:r>
          </a:p>
        </p:txBody>
      </p:sp>
      <p:sp>
        <p:nvSpPr>
          <p:cNvPr id="76" name="TextBox 75"/>
          <p:cNvSpPr txBox="1"/>
          <p:nvPr/>
        </p:nvSpPr>
        <p:spPr>
          <a:xfrm>
            <a:off x="161208" y="5297229"/>
            <a:ext cx="7523834" cy="1258315"/>
          </a:xfrm>
          <a:prstGeom prst="rect">
            <a:avLst/>
          </a:prstGeom>
          <a:noFill/>
        </p:spPr>
        <p:txBody>
          <a:bodyPr wrap="square" lIns="87909" tIns="43953" rIns="87909" bIns="43953" rtlCol="0">
            <a:spAutoFit/>
          </a:bodyPr>
          <a:lstStyle/>
          <a:p>
            <a:pPr>
              <a:buFont typeface="Arial"/>
              <a:buChar char="•"/>
            </a:pPr>
            <a:r>
              <a:rPr lang="en-US" sz="1900" dirty="0">
                <a:solidFill>
                  <a:srgbClr val="FFFFFF"/>
                </a:solidFill>
                <a:latin typeface="Comic Sans MS" pitchFamily="66" charset="0"/>
              </a:rPr>
              <a:t>  Ocean pH (acidity) has been ~stable over 25+ million  years</a:t>
            </a:r>
          </a:p>
          <a:p>
            <a:pPr>
              <a:buFont typeface="Arial"/>
              <a:buChar char="•"/>
            </a:pPr>
            <a:r>
              <a:rPr lang="en-US" sz="1900" dirty="0">
                <a:solidFill>
                  <a:srgbClr val="FFFFFF"/>
                </a:solidFill>
                <a:latin typeface="Comic Sans MS" pitchFamily="66" charset="0"/>
              </a:rPr>
              <a:t>  Changes in acidity caused by CO</a:t>
            </a:r>
            <a:r>
              <a:rPr lang="en-US" sz="1900" baseline="-25000" dirty="0">
                <a:solidFill>
                  <a:srgbClr val="FFFFFF"/>
                </a:solidFill>
                <a:latin typeface="Comic Sans MS" pitchFamily="66" charset="0"/>
              </a:rPr>
              <a:t>2</a:t>
            </a:r>
            <a:r>
              <a:rPr lang="en-US" sz="1900" dirty="0">
                <a:solidFill>
                  <a:srgbClr val="FFFFFF"/>
                </a:solidFill>
                <a:latin typeface="Comic Sans MS" pitchFamily="66" charset="0"/>
              </a:rPr>
              <a:t> emissions are massive and rapid.</a:t>
            </a:r>
          </a:p>
          <a:p>
            <a:pPr>
              <a:buFont typeface="Arial"/>
              <a:buChar char="•"/>
            </a:pPr>
            <a:r>
              <a:rPr lang="en-US" sz="1900" dirty="0">
                <a:solidFill>
                  <a:srgbClr val="FFFFFF"/>
                </a:solidFill>
                <a:latin typeface="Comic Sans MS" pitchFamily="66" charset="0"/>
              </a:rPr>
              <a:t>  Will ocean organisms tolerate ocean conditions so large?</a:t>
            </a:r>
          </a:p>
        </p:txBody>
      </p:sp>
      <p:sp>
        <p:nvSpPr>
          <p:cNvPr id="63" name="Line 6"/>
          <p:cNvSpPr>
            <a:spLocks noChangeShapeType="1"/>
          </p:cNvSpPr>
          <p:nvPr/>
        </p:nvSpPr>
        <p:spPr bwMode="auto">
          <a:xfrm>
            <a:off x="589759" y="943464"/>
            <a:ext cx="9026525" cy="0"/>
          </a:xfrm>
          <a:prstGeom prst="line">
            <a:avLst/>
          </a:prstGeom>
          <a:noFill/>
          <a:ln w="15875">
            <a:solidFill>
              <a:srgbClr val="FF0000"/>
            </a:solidFill>
            <a:round/>
            <a:headEnd/>
            <a:tailEnd/>
          </a:ln>
          <a:effectLst/>
        </p:spPr>
        <p:txBody>
          <a:bodyPr lIns="87909" tIns="43953" rIns="87909" bIns="43953"/>
          <a:lstStyle/>
          <a:p>
            <a:endParaRPr lang="en-US"/>
          </a:p>
        </p:txBody>
      </p:sp>
      <p:pic>
        <p:nvPicPr>
          <p:cNvPr id="52" name="Picture 51" descr="pH time series copy.jpg"/>
          <p:cNvPicPr>
            <a:picLocks noChangeAspect="1"/>
          </p:cNvPicPr>
          <p:nvPr/>
        </p:nvPicPr>
        <p:blipFill>
          <a:blip r:embed="rId3"/>
          <a:stretch>
            <a:fillRect/>
          </a:stretch>
        </p:blipFill>
        <p:spPr>
          <a:xfrm>
            <a:off x="304817" y="1185893"/>
            <a:ext cx="9618631" cy="3757935"/>
          </a:xfrm>
          <a:prstGeom prst="rect">
            <a:avLst/>
          </a:prstGeom>
        </p:spPr>
      </p:pic>
      <p:sp>
        <p:nvSpPr>
          <p:cNvPr id="53" name="TextBox 52"/>
          <p:cNvSpPr txBox="1"/>
          <p:nvPr/>
        </p:nvSpPr>
        <p:spPr>
          <a:xfrm>
            <a:off x="7923294" y="4634446"/>
            <a:ext cx="1748165" cy="319597"/>
          </a:xfrm>
          <a:prstGeom prst="rect">
            <a:avLst/>
          </a:prstGeom>
          <a:noFill/>
        </p:spPr>
        <p:txBody>
          <a:bodyPr wrap="none" lIns="87909" tIns="43953" rIns="87909" bIns="43953" rtlCol="0">
            <a:spAutoFit/>
          </a:bodyPr>
          <a:lstStyle/>
          <a:p>
            <a:r>
              <a:rPr lang="en-US" sz="1500" dirty="0">
                <a:solidFill>
                  <a:srgbClr val="000000"/>
                </a:solidFill>
                <a:latin typeface="Comic Sans MS" pitchFamily="66" charset="0"/>
              </a:rPr>
              <a:t>Turley et al 2005</a:t>
            </a:r>
          </a:p>
        </p:txBody>
      </p:sp>
      <p:pic>
        <p:nvPicPr>
          <p:cNvPr id="10" name="Picture 8" descr="sponge, paragorgia, lithod.jpg"/>
          <p:cNvPicPr>
            <a:picLocks noChangeAspect="1"/>
          </p:cNvPicPr>
          <p:nvPr/>
        </p:nvPicPr>
        <p:blipFill>
          <a:blip r:embed="rId4">
            <a:lum bright="-6000" contrast="2000"/>
          </a:blip>
          <a:srcRect/>
          <a:stretch>
            <a:fillRect/>
          </a:stretch>
        </p:blipFill>
        <p:spPr bwMode="auto">
          <a:xfrm>
            <a:off x="7665288" y="5125403"/>
            <a:ext cx="2257162" cy="2037396"/>
          </a:xfrm>
          <a:prstGeom prst="rect">
            <a:avLst/>
          </a:prstGeom>
          <a:noFill/>
          <a:ln w="9525">
            <a:noFill/>
            <a:miter lim="800000"/>
            <a:headEnd/>
            <a:tailEnd/>
          </a:ln>
        </p:spPr>
      </p:pic>
      <p:sp>
        <p:nvSpPr>
          <p:cNvPr id="3" name="TextBox 2"/>
          <p:cNvSpPr txBox="1"/>
          <p:nvPr/>
        </p:nvSpPr>
        <p:spPr>
          <a:xfrm>
            <a:off x="5769402" y="2963270"/>
            <a:ext cx="2097739" cy="550429"/>
          </a:xfrm>
          <a:prstGeom prst="rect">
            <a:avLst/>
          </a:prstGeom>
          <a:noFill/>
        </p:spPr>
        <p:txBody>
          <a:bodyPr wrap="square" lIns="87909" tIns="43953" rIns="87909" bIns="43953" rtlCol="0">
            <a:spAutoFit/>
          </a:bodyPr>
          <a:lstStyle/>
          <a:p>
            <a:pPr algn="r"/>
            <a:r>
              <a:rPr lang="en-US" sz="1500" b="1" dirty="0">
                <a:solidFill>
                  <a:srgbClr val="0000FF"/>
                </a:solidFill>
                <a:latin typeface="Comic Sans MS" pitchFamily="66" charset="0"/>
              </a:rPr>
              <a:t>Effect of fossil fuel emissions</a:t>
            </a:r>
          </a:p>
        </p:txBody>
      </p:sp>
      <p:cxnSp>
        <p:nvCxnSpPr>
          <p:cNvPr id="5" name="Straight Arrow Connector 4"/>
          <p:cNvCxnSpPr/>
          <p:nvPr/>
        </p:nvCxnSpPr>
        <p:spPr bwMode="auto">
          <a:xfrm flipV="1">
            <a:off x="7852325" y="2895602"/>
            <a:ext cx="430307" cy="259975"/>
          </a:xfrm>
          <a:prstGeom prst="straightConnector1">
            <a:avLst/>
          </a:prstGeom>
          <a:solidFill>
            <a:schemeClr val="accent1"/>
          </a:solidFill>
          <a:ln w="28575" cap="flat" cmpd="sng" algn="ctr">
            <a:solidFill>
              <a:srgbClr val="FF0000"/>
            </a:solidFill>
            <a:prstDash val="solid"/>
            <a:round/>
            <a:headEnd type="none" w="med" len="med"/>
            <a:tailEnd type="arrow"/>
          </a:ln>
          <a:effectLst/>
        </p:spPr>
      </p:cxnSp>
    </p:spTree>
    <p:extLst>
      <p:ext uri="{BB962C8B-B14F-4D97-AF65-F5344CB8AC3E}">
        <p14:creationId xmlns:p14="http://schemas.microsoft.com/office/powerpoint/2010/main" val="1153411609"/>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2048" y="164608"/>
            <a:ext cx="9216867" cy="691002"/>
          </a:xfrm>
        </p:spPr>
        <p:txBody>
          <a:bodyPr lIns="100824" tIns="50413" rIns="100824" bIns="50413">
            <a:noAutofit/>
          </a:bodyPr>
          <a:lstStyle/>
          <a:p>
            <a:r>
              <a:rPr lang="en-US" sz="3200" dirty="0">
                <a:solidFill>
                  <a:srgbClr val="FFFF99"/>
                </a:solidFill>
                <a:latin typeface="Comic Sans MS"/>
                <a:cs typeface="Comic Sans MS"/>
              </a:rPr>
              <a:t>Environmental Stress, Ecosystems, and Society</a:t>
            </a:r>
          </a:p>
        </p:txBody>
      </p:sp>
      <p:cxnSp>
        <p:nvCxnSpPr>
          <p:cNvPr id="42" name="Straight Connector 6"/>
          <p:cNvCxnSpPr>
            <a:cxnSpLocks noChangeShapeType="1"/>
          </p:cNvCxnSpPr>
          <p:nvPr/>
        </p:nvCxnSpPr>
        <p:spPr bwMode="auto">
          <a:xfrm>
            <a:off x="531506" y="916896"/>
            <a:ext cx="9067800" cy="1586"/>
          </a:xfrm>
          <a:prstGeom prst="line">
            <a:avLst/>
          </a:prstGeom>
          <a:noFill/>
          <a:ln w="12700" algn="ctr">
            <a:solidFill>
              <a:srgbClr val="C00000"/>
            </a:solidFill>
            <a:round/>
            <a:headEnd/>
            <a:tailEnd/>
          </a:ln>
        </p:spPr>
      </p:cxnSp>
      <p:sp>
        <p:nvSpPr>
          <p:cNvPr id="3" name="Rounded Rectangle 2"/>
          <p:cNvSpPr/>
          <p:nvPr/>
        </p:nvSpPr>
        <p:spPr bwMode="auto">
          <a:xfrm>
            <a:off x="406420" y="1185165"/>
            <a:ext cx="2438527" cy="931200"/>
          </a:xfrm>
          <a:prstGeom prst="roundRect">
            <a:avLst/>
          </a:prstGeom>
          <a:solidFill>
            <a:srgbClr val="FFFFFF"/>
          </a:solidFill>
          <a:ln>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1028700" rtl="0" eaLnBrk="0" fontAlgn="base" latinLnBrk="0" hangingPunct="0">
              <a:lnSpc>
                <a:spcPct val="100000"/>
              </a:lnSpc>
              <a:spcBef>
                <a:spcPct val="0"/>
              </a:spcBef>
              <a:spcAft>
                <a:spcPct val="0"/>
              </a:spcAft>
              <a:buClrTx/>
              <a:buSzTx/>
              <a:buFontTx/>
              <a:buNone/>
              <a:tabLst/>
            </a:pPr>
            <a:r>
              <a:rPr lang="en-US" sz="2400" dirty="0" smtClean="0">
                <a:solidFill>
                  <a:srgbClr val="000000"/>
                </a:solidFill>
                <a:latin typeface="Comic Sans MS"/>
                <a:cs typeface="Comic Sans MS"/>
              </a:rPr>
              <a:t>Environmental </a:t>
            </a:r>
          </a:p>
          <a:p>
            <a:pPr marL="0" marR="0" indent="0" algn="ctr" defTabSz="10287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Comic Sans MS"/>
                <a:cs typeface="Comic Sans MS"/>
              </a:rPr>
              <a:t>Changes</a:t>
            </a:r>
          </a:p>
        </p:txBody>
      </p:sp>
      <p:sp>
        <p:nvSpPr>
          <p:cNvPr id="45" name="Rounded Rectangle 44"/>
          <p:cNvSpPr/>
          <p:nvPr/>
        </p:nvSpPr>
        <p:spPr bwMode="auto">
          <a:xfrm>
            <a:off x="1710346" y="2336489"/>
            <a:ext cx="1930508" cy="609491"/>
          </a:xfrm>
          <a:prstGeom prst="roundRect">
            <a:avLst/>
          </a:prstGeom>
          <a:solidFill>
            <a:srgbClr val="FFFFFF"/>
          </a:solidFill>
          <a:ln>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1028700" rtl="0" eaLnBrk="0" fontAlgn="base" latinLnBrk="0" hangingPunct="0">
              <a:lnSpc>
                <a:spcPct val="100000"/>
              </a:lnSpc>
              <a:spcBef>
                <a:spcPct val="0"/>
              </a:spcBef>
              <a:spcAft>
                <a:spcPct val="0"/>
              </a:spcAft>
              <a:buClrTx/>
              <a:buSzTx/>
              <a:buFontTx/>
              <a:buNone/>
              <a:tabLst/>
            </a:pPr>
            <a:r>
              <a:rPr lang="en-US" sz="2400" dirty="0" smtClean="0">
                <a:solidFill>
                  <a:srgbClr val="000000"/>
                </a:solidFill>
                <a:latin typeface="Comic Sans MS"/>
                <a:cs typeface="Comic Sans MS"/>
              </a:rPr>
              <a:t>Physiology</a:t>
            </a:r>
            <a:endParaRPr kumimoji="0" lang="en-US" sz="2400" b="0" i="0" u="none" strike="noStrike" cap="none" normalizeH="0" baseline="0" dirty="0" smtClean="0">
              <a:ln>
                <a:noFill/>
              </a:ln>
              <a:solidFill>
                <a:srgbClr val="000000"/>
              </a:solidFill>
              <a:effectLst/>
              <a:latin typeface="Comic Sans MS"/>
              <a:cs typeface="Comic Sans MS"/>
            </a:endParaRPr>
          </a:p>
        </p:txBody>
      </p:sp>
      <p:sp>
        <p:nvSpPr>
          <p:cNvPr id="46" name="Rounded Rectangle 45"/>
          <p:cNvSpPr/>
          <p:nvPr/>
        </p:nvSpPr>
        <p:spPr bwMode="auto">
          <a:xfrm>
            <a:off x="2929602" y="3132264"/>
            <a:ext cx="2286134" cy="1337498"/>
          </a:xfrm>
          <a:prstGeom prst="roundRect">
            <a:avLst/>
          </a:prstGeom>
          <a:solidFill>
            <a:srgbClr val="FFFFFF"/>
          </a:solidFill>
          <a:ln>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1028700" rtl="0" eaLnBrk="0" fontAlgn="base" latinLnBrk="0" hangingPunct="0">
              <a:lnSpc>
                <a:spcPct val="100000"/>
              </a:lnSpc>
              <a:spcBef>
                <a:spcPct val="0"/>
              </a:spcBef>
              <a:spcAft>
                <a:spcPct val="0"/>
              </a:spcAft>
              <a:buClrTx/>
              <a:buSzTx/>
              <a:buFontTx/>
              <a:buNone/>
              <a:tabLst/>
            </a:pPr>
            <a:r>
              <a:rPr lang="en-US" sz="2400" dirty="0" smtClean="0">
                <a:solidFill>
                  <a:srgbClr val="000000"/>
                </a:solidFill>
                <a:latin typeface="Comic Sans MS"/>
                <a:cs typeface="Comic Sans MS"/>
              </a:rPr>
              <a:t>Growth</a:t>
            </a:r>
          </a:p>
          <a:p>
            <a:pPr marL="0" marR="0" indent="0" algn="ctr" defTabSz="10287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Comic Sans MS"/>
                <a:cs typeface="Comic Sans MS"/>
              </a:rPr>
              <a:t>Survival</a:t>
            </a:r>
          </a:p>
          <a:p>
            <a:pPr marL="0" marR="0" indent="0" algn="ctr" defTabSz="1028700" rtl="0" eaLnBrk="0" fontAlgn="base" latinLnBrk="0" hangingPunct="0">
              <a:lnSpc>
                <a:spcPct val="100000"/>
              </a:lnSpc>
              <a:spcBef>
                <a:spcPct val="0"/>
              </a:spcBef>
              <a:spcAft>
                <a:spcPct val="0"/>
              </a:spcAft>
              <a:buClrTx/>
              <a:buSzTx/>
              <a:buFontTx/>
              <a:buNone/>
              <a:tabLst/>
            </a:pPr>
            <a:r>
              <a:rPr lang="en-US" sz="2400" dirty="0" smtClean="0">
                <a:solidFill>
                  <a:srgbClr val="000000"/>
                </a:solidFill>
                <a:latin typeface="Comic Sans MS"/>
                <a:cs typeface="Comic Sans MS"/>
              </a:rPr>
              <a:t>Reproduction</a:t>
            </a:r>
          </a:p>
          <a:p>
            <a:pPr marL="0" marR="0" indent="0" algn="ctr" defTabSz="10287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000000"/>
              </a:solidFill>
              <a:effectLst/>
              <a:latin typeface="Comic Sans MS"/>
              <a:cs typeface="Comic Sans MS"/>
            </a:endParaRPr>
          </a:p>
        </p:txBody>
      </p:sp>
      <p:sp>
        <p:nvSpPr>
          <p:cNvPr id="47" name="Rounded Rectangle 46"/>
          <p:cNvSpPr/>
          <p:nvPr/>
        </p:nvSpPr>
        <p:spPr bwMode="auto">
          <a:xfrm>
            <a:off x="4690752" y="4672997"/>
            <a:ext cx="2184537" cy="948066"/>
          </a:xfrm>
          <a:prstGeom prst="roundRect">
            <a:avLst/>
          </a:prstGeom>
          <a:solidFill>
            <a:srgbClr val="FFFFFF"/>
          </a:solidFill>
          <a:ln>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1028700" rtl="0" eaLnBrk="0" fontAlgn="base" latinLnBrk="0" hangingPunct="0">
              <a:lnSpc>
                <a:spcPct val="100000"/>
              </a:lnSpc>
              <a:spcBef>
                <a:spcPct val="0"/>
              </a:spcBef>
              <a:spcAft>
                <a:spcPct val="0"/>
              </a:spcAft>
              <a:buClrTx/>
              <a:buSzTx/>
              <a:buFontTx/>
              <a:buNone/>
              <a:tabLst/>
            </a:pPr>
            <a:r>
              <a:rPr lang="en-US" sz="2400" dirty="0" smtClean="0">
                <a:solidFill>
                  <a:srgbClr val="000000"/>
                </a:solidFill>
                <a:latin typeface="Comic Sans MS"/>
                <a:cs typeface="Comic Sans MS"/>
              </a:rPr>
              <a:t>Food Web Changes</a:t>
            </a:r>
          </a:p>
          <a:p>
            <a:pPr marL="0" marR="0" indent="0" algn="ctr" defTabSz="10287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000000"/>
              </a:solidFill>
              <a:effectLst/>
              <a:latin typeface="Comic Sans MS"/>
              <a:cs typeface="Comic Sans MS"/>
            </a:endParaRPr>
          </a:p>
        </p:txBody>
      </p:sp>
      <p:sp>
        <p:nvSpPr>
          <p:cNvPr id="48" name="Rounded Rectangle 47"/>
          <p:cNvSpPr/>
          <p:nvPr/>
        </p:nvSpPr>
        <p:spPr bwMode="auto">
          <a:xfrm>
            <a:off x="7213973" y="5434911"/>
            <a:ext cx="2709473" cy="1405178"/>
          </a:xfrm>
          <a:prstGeom prst="roundRect">
            <a:avLst/>
          </a:prstGeom>
          <a:solidFill>
            <a:srgbClr val="FFFFFF"/>
          </a:solidFill>
          <a:ln>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1028700" rtl="0" eaLnBrk="0" fontAlgn="base" latinLnBrk="0" hangingPunct="0">
              <a:lnSpc>
                <a:spcPct val="100000"/>
              </a:lnSpc>
              <a:spcBef>
                <a:spcPct val="0"/>
              </a:spcBef>
              <a:spcAft>
                <a:spcPct val="0"/>
              </a:spcAft>
              <a:buClrTx/>
              <a:buSzTx/>
              <a:buFontTx/>
              <a:buNone/>
              <a:tabLst/>
            </a:pPr>
            <a:r>
              <a:rPr lang="en-US" sz="2400" dirty="0" smtClean="0">
                <a:solidFill>
                  <a:srgbClr val="000000"/>
                </a:solidFill>
                <a:latin typeface="Comic Sans MS"/>
                <a:cs typeface="Comic Sans MS"/>
              </a:rPr>
              <a:t>Societal Effects</a:t>
            </a:r>
          </a:p>
          <a:p>
            <a:pPr marL="0" marR="0" indent="0" algn="ctr" defTabSz="1028700" rtl="0" eaLnBrk="0" fontAlgn="base" latinLnBrk="0" hangingPunct="0">
              <a:lnSpc>
                <a:spcPct val="100000"/>
              </a:lnSpc>
              <a:spcBef>
                <a:spcPct val="0"/>
              </a:spcBef>
              <a:spcAft>
                <a:spcPct val="0"/>
              </a:spcAft>
              <a:buClrTx/>
              <a:buSzTx/>
              <a:buFontTx/>
              <a:buNone/>
              <a:tabLst/>
            </a:pPr>
            <a:r>
              <a:rPr lang="en-US" sz="2400" dirty="0" smtClean="0">
                <a:solidFill>
                  <a:srgbClr val="000000"/>
                </a:solidFill>
                <a:latin typeface="Comic Sans MS"/>
                <a:cs typeface="Comic Sans MS"/>
              </a:rPr>
              <a:t>(fisheries, reefs)</a:t>
            </a:r>
          </a:p>
          <a:p>
            <a:pPr marL="0" marR="0" indent="0" algn="ctr" defTabSz="10287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000000"/>
              </a:solidFill>
              <a:effectLst/>
              <a:latin typeface="Comic Sans MS"/>
              <a:cs typeface="Comic Sans MS"/>
            </a:endParaRPr>
          </a:p>
        </p:txBody>
      </p:sp>
      <p:sp>
        <p:nvSpPr>
          <p:cNvPr id="5" name="Bent Arrow 4"/>
          <p:cNvSpPr/>
          <p:nvPr/>
        </p:nvSpPr>
        <p:spPr bwMode="auto">
          <a:xfrm flipV="1">
            <a:off x="931382" y="2319535"/>
            <a:ext cx="694302" cy="558720"/>
          </a:xfrm>
          <a:prstGeom prst="bentArrow">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pitchFamily="34" charset="0"/>
            </a:endParaRPr>
          </a:p>
        </p:txBody>
      </p:sp>
      <p:sp>
        <p:nvSpPr>
          <p:cNvPr id="50" name="Bent Arrow 49"/>
          <p:cNvSpPr/>
          <p:nvPr/>
        </p:nvSpPr>
        <p:spPr bwMode="auto">
          <a:xfrm flipV="1">
            <a:off x="2252249" y="3216894"/>
            <a:ext cx="558822" cy="558720"/>
          </a:xfrm>
          <a:prstGeom prst="bentArrow">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pitchFamily="34" charset="0"/>
            </a:endParaRPr>
          </a:p>
        </p:txBody>
      </p:sp>
      <p:sp>
        <p:nvSpPr>
          <p:cNvPr id="56" name="Bent Arrow 55"/>
          <p:cNvSpPr/>
          <p:nvPr/>
        </p:nvSpPr>
        <p:spPr bwMode="auto">
          <a:xfrm flipV="1">
            <a:off x="3877926" y="4622160"/>
            <a:ext cx="694302" cy="558720"/>
          </a:xfrm>
          <a:prstGeom prst="bentArrow">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pitchFamily="34" charset="0"/>
            </a:endParaRPr>
          </a:p>
        </p:txBody>
      </p:sp>
      <p:sp>
        <p:nvSpPr>
          <p:cNvPr id="58" name="Bent Arrow 57"/>
          <p:cNvSpPr/>
          <p:nvPr/>
        </p:nvSpPr>
        <p:spPr bwMode="auto">
          <a:xfrm flipV="1">
            <a:off x="6231782" y="5790394"/>
            <a:ext cx="694302" cy="558720"/>
          </a:xfrm>
          <a:prstGeom prst="bentArrow">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891170355"/>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0" name="Picture 4" descr="http://www.wgn.net/~fabio/gallery/california-scuba-photo/california-sheephead.jpg"/>
          <p:cNvPicPr>
            <a:picLocks noChangeAspect="1" noChangeArrowheads="1"/>
          </p:cNvPicPr>
          <p:nvPr/>
        </p:nvPicPr>
        <p:blipFill>
          <a:blip r:embed="rId3" cstate="print"/>
          <a:srcRect/>
          <a:stretch>
            <a:fillRect/>
          </a:stretch>
        </p:blipFill>
        <p:spPr bwMode="auto">
          <a:xfrm>
            <a:off x="531616" y="1546727"/>
            <a:ext cx="9275439" cy="5600287"/>
          </a:xfrm>
          <a:prstGeom prst="rect">
            <a:avLst/>
          </a:prstGeom>
          <a:noFill/>
        </p:spPr>
      </p:pic>
      <p:sp>
        <p:nvSpPr>
          <p:cNvPr id="6" name="TextBox 5"/>
          <p:cNvSpPr txBox="1"/>
          <p:nvPr/>
        </p:nvSpPr>
        <p:spPr>
          <a:xfrm>
            <a:off x="736874" y="98821"/>
            <a:ext cx="8711926" cy="1200314"/>
          </a:xfrm>
          <a:prstGeom prst="rect">
            <a:avLst/>
          </a:prstGeom>
          <a:noFill/>
        </p:spPr>
        <p:txBody>
          <a:bodyPr wrap="square" lIns="91426" tIns="45713" rIns="91426" bIns="45713" rtlCol="0">
            <a:spAutoFit/>
          </a:bodyPr>
          <a:lstStyle/>
          <a:p>
            <a:pPr algn="ctr"/>
            <a:r>
              <a:rPr lang="en-US" sz="3600" dirty="0">
                <a:solidFill>
                  <a:srgbClr val="FFFF99"/>
                </a:solidFill>
                <a:latin typeface="Comic Sans MS" pitchFamily="66" charset="0"/>
              </a:rPr>
              <a:t>How do animals cope with changing ocean conditions?</a:t>
            </a:r>
            <a:endParaRPr lang="en-US" sz="3200" dirty="0">
              <a:solidFill>
                <a:srgbClr val="FFFF99"/>
              </a:solidFill>
              <a:latin typeface="Comic Sans MS" pitchFamily="66" charset="0"/>
            </a:endParaRPr>
          </a:p>
        </p:txBody>
      </p:sp>
      <p:sp>
        <p:nvSpPr>
          <p:cNvPr id="13" name="Line 6"/>
          <p:cNvSpPr>
            <a:spLocks noChangeShapeType="1"/>
          </p:cNvSpPr>
          <p:nvPr/>
        </p:nvSpPr>
        <p:spPr bwMode="auto">
          <a:xfrm>
            <a:off x="655979" y="1387248"/>
            <a:ext cx="9026525" cy="0"/>
          </a:xfrm>
          <a:prstGeom prst="line">
            <a:avLst/>
          </a:prstGeom>
          <a:noFill/>
          <a:ln w="12700">
            <a:solidFill>
              <a:srgbClr val="FF0000"/>
            </a:solidFill>
            <a:round/>
            <a:headEnd/>
            <a:tailEnd/>
          </a:ln>
          <a:effectLst/>
        </p:spPr>
        <p:txBody>
          <a:bodyPr lIns="91426" tIns="45713" rIns="91426" bIns="45713"/>
          <a:lstStyle/>
          <a:p>
            <a:endParaRPr lang="en-US"/>
          </a:p>
        </p:txBody>
      </p:sp>
      <p:sp>
        <p:nvSpPr>
          <p:cNvPr id="10" name="TextBox 9"/>
          <p:cNvSpPr txBox="1"/>
          <p:nvPr/>
        </p:nvSpPr>
        <p:spPr>
          <a:xfrm>
            <a:off x="6671638" y="4540730"/>
            <a:ext cx="3101104" cy="2308310"/>
          </a:xfrm>
          <a:prstGeom prst="rect">
            <a:avLst/>
          </a:prstGeom>
          <a:solidFill>
            <a:srgbClr val="000000">
              <a:alpha val="41000"/>
            </a:srgbClr>
          </a:solidFill>
        </p:spPr>
        <p:txBody>
          <a:bodyPr wrap="square" lIns="91426" tIns="45713" rIns="91426" bIns="45713" rtlCol="0">
            <a:spAutoFit/>
          </a:bodyPr>
          <a:lstStyle/>
          <a:p>
            <a:pPr>
              <a:buFont typeface="Arial" pitchFamily="34" charset="0"/>
              <a:buChar char="•"/>
            </a:pPr>
            <a:r>
              <a:rPr lang="en-US" sz="3600" dirty="0">
                <a:solidFill>
                  <a:srgbClr val="FFFFFF"/>
                </a:solidFill>
                <a:latin typeface="Comic Sans MS" pitchFamily="66" charset="0"/>
              </a:rPr>
              <a:t>  Migration</a:t>
            </a:r>
          </a:p>
          <a:p>
            <a:pPr>
              <a:buFont typeface="Arial" pitchFamily="34" charset="0"/>
              <a:buChar char="•"/>
            </a:pPr>
            <a:r>
              <a:rPr lang="en-US" sz="3600" dirty="0">
                <a:solidFill>
                  <a:srgbClr val="FFFFFF"/>
                </a:solidFill>
                <a:latin typeface="Comic Sans MS" pitchFamily="66" charset="0"/>
              </a:rPr>
              <a:t>  Acclimation</a:t>
            </a:r>
          </a:p>
          <a:p>
            <a:pPr>
              <a:buFont typeface="Arial" pitchFamily="34" charset="0"/>
              <a:buChar char="•"/>
            </a:pPr>
            <a:r>
              <a:rPr lang="en-US" sz="3600" dirty="0">
                <a:solidFill>
                  <a:srgbClr val="FFFFFF"/>
                </a:solidFill>
                <a:latin typeface="Comic Sans MS" pitchFamily="66" charset="0"/>
              </a:rPr>
              <a:t>  Adaptation</a:t>
            </a:r>
          </a:p>
          <a:p>
            <a:pPr>
              <a:buFont typeface="Arial" pitchFamily="34" charset="0"/>
              <a:buChar char="•"/>
            </a:pPr>
            <a:r>
              <a:rPr lang="en-US" sz="3600" dirty="0">
                <a:solidFill>
                  <a:srgbClr val="FFFFFF"/>
                </a:solidFill>
                <a:latin typeface="Comic Sans MS" pitchFamily="66" charset="0"/>
              </a:rPr>
              <a:t>  Extinction</a:t>
            </a:r>
          </a:p>
        </p:txBody>
      </p:sp>
      <p:sp>
        <p:nvSpPr>
          <p:cNvPr id="12" name="Cloud Callout 11"/>
          <p:cNvSpPr/>
          <p:nvPr/>
        </p:nvSpPr>
        <p:spPr bwMode="auto">
          <a:xfrm rot="20949381" flipH="1">
            <a:off x="775096" y="1602324"/>
            <a:ext cx="2707017" cy="2060451"/>
          </a:xfrm>
          <a:prstGeom prst="cloudCallout">
            <a:avLst/>
          </a:prstGeom>
          <a:solidFill>
            <a:schemeClr val="bg1">
              <a:lumMod val="20000"/>
              <a:lumOff val="80000"/>
            </a:schemeClr>
          </a:solidFill>
          <a:ln w="9525" cap="flat" cmpd="sng" algn="ctr">
            <a:noFill/>
            <a:prstDash val="solid"/>
            <a:round/>
            <a:headEnd type="none" w="med" len="med"/>
            <a:tailEnd type="none" w="med" len="med"/>
          </a:ln>
          <a:effectLst/>
        </p:spPr>
        <p:txBody>
          <a:bodyPr vert="horz" wrap="square" lIns="91426" tIns="45713" rIns="91426" bIns="45713" numCol="1" rtlCol="0" anchor="t" anchorCtr="0" compatLnSpc="1">
            <a:prstTxWarp prst="textNoShape">
              <a:avLst/>
            </a:prstTxWarp>
          </a:bodyPr>
          <a:lstStyle/>
          <a:p>
            <a:pPr defTabSz="1028546"/>
            <a:endParaRPr lang="en-GB" sz="1500" dirty="0">
              <a:latin typeface="Curlz MT" pitchFamily="82" charset="0"/>
            </a:endParaRPr>
          </a:p>
        </p:txBody>
      </p:sp>
      <p:sp>
        <p:nvSpPr>
          <p:cNvPr id="15" name="TextBox 14"/>
          <p:cNvSpPr txBox="1"/>
          <p:nvPr/>
        </p:nvSpPr>
        <p:spPr>
          <a:xfrm>
            <a:off x="790209" y="2007678"/>
            <a:ext cx="2737509" cy="1200314"/>
          </a:xfrm>
          <a:prstGeom prst="rect">
            <a:avLst/>
          </a:prstGeom>
          <a:noFill/>
        </p:spPr>
        <p:txBody>
          <a:bodyPr wrap="square" lIns="91426" tIns="45713" rIns="91426" bIns="45713" rtlCol="0">
            <a:spAutoFit/>
          </a:bodyPr>
          <a:lstStyle/>
          <a:p>
            <a:pPr algn="ctr"/>
            <a:r>
              <a:rPr lang="en-US" sz="3600" b="1" dirty="0">
                <a:solidFill>
                  <a:srgbClr val="0000FF"/>
                </a:solidFill>
                <a:latin typeface="Lucida Calligraphy"/>
                <a:cs typeface="Lucida Calligraphy"/>
              </a:rPr>
              <a:t>What to </a:t>
            </a:r>
          </a:p>
          <a:p>
            <a:pPr algn="ctr"/>
            <a:r>
              <a:rPr lang="en-US" sz="3600" b="1" dirty="0">
                <a:solidFill>
                  <a:srgbClr val="0000FF"/>
                </a:solidFill>
                <a:latin typeface="Lucida Calligraphy"/>
                <a:cs typeface="Lucida Calligraphy"/>
              </a:rPr>
              <a:t>do..?</a:t>
            </a:r>
            <a:endParaRPr lang="en-GB" sz="3600" b="1" dirty="0">
              <a:solidFill>
                <a:srgbClr val="0000FF"/>
              </a:solidFill>
              <a:latin typeface="Lucida Calligraphy"/>
              <a:cs typeface="Lucida Calligraphy"/>
            </a:endParaRPr>
          </a:p>
        </p:txBody>
      </p:sp>
    </p:spTree>
    <p:extLst>
      <p:ext uri="{BB962C8B-B14F-4D97-AF65-F5344CB8AC3E}">
        <p14:creationId xmlns:p14="http://schemas.microsoft.com/office/powerpoint/2010/main" val="2962516860"/>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2765" y="2751847"/>
            <a:ext cx="9215437" cy="1235075"/>
          </a:xfrm>
        </p:spPr>
        <p:txBody>
          <a:bodyPr/>
          <a:lstStyle/>
          <a:p>
            <a:r>
              <a:rPr lang="en-US" sz="8000" dirty="0" smtClean="0">
                <a:latin typeface="Comic Sans MS"/>
                <a:cs typeface="Comic Sans MS"/>
              </a:rPr>
              <a:t>Warming</a:t>
            </a:r>
            <a:endParaRPr lang="en-US" sz="8000" dirty="0">
              <a:latin typeface="Comic Sans MS"/>
              <a:cs typeface="Comic Sans MS"/>
            </a:endParaRPr>
          </a:p>
        </p:txBody>
      </p:sp>
    </p:spTree>
    <p:extLst>
      <p:ext uri="{BB962C8B-B14F-4D97-AF65-F5344CB8AC3E}">
        <p14:creationId xmlns:p14="http://schemas.microsoft.com/office/powerpoint/2010/main" val="204848685"/>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5266" name="Rectangle 2"/>
          <p:cNvSpPr>
            <a:spLocks noGrp="1" noChangeArrowheads="1"/>
          </p:cNvSpPr>
          <p:nvPr>
            <p:ph type="title"/>
          </p:nvPr>
        </p:nvSpPr>
        <p:spPr>
          <a:xfrm>
            <a:off x="768072" y="411515"/>
            <a:ext cx="8928096" cy="1234546"/>
          </a:xfrm>
        </p:spPr>
        <p:txBody>
          <a:bodyPr lIns="100840" tIns="50420" rIns="100840" bIns="50420"/>
          <a:lstStyle/>
          <a:p>
            <a:r>
              <a:rPr lang="en-US" sz="3500" i="1" dirty="0" smtClean="0">
                <a:solidFill>
                  <a:srgbClr val="FFFF00"/>
                </a:solidFill>
                <a:effectLst>
                  <a:outerShdw blurRad="38100" dist="38100" dir="2700000" algn="tl">
                    <a:srgbClr val="000000"/>
                  </a:outerShdw>
                </a:effectLst>
              </a:rPr>
              <a:t>Changes in intertidal animals over 75 years</a:t>
            </a:r>
            <a:endParaRPr lang="en-US" sz="4400" i="1" dirty="0">
              <a:solidFill>
                <a:srgbClr val="FFFF00"/>
              </a:solidFill>
              <a:effectLst>
                <a:outerShdw blurRad="38100" dist="38100" dir="2700000" algn="tl">
                  <a:srgbClr val="000000"/>
                </a:outerShdw>
              </a:effectLst>
            </a:endParaRPr>
          </a:p>
        </p:txBody>
      </p:sp>
      <p:sp>
        <p:nvSpPr>
          <p:cNvPr id="1035267" name="Rectangle 3"/>
          <p:cNvSpPr>
            <a:spLocks noGrp="1" noChangeArrowheads="1"/>
          </p:cNvSpPr>
          <p:nvPr>
            <p:ph type="body" idx="1"/>
          </p:nvPr>
        </p:nvSpPr>
        <p:spPr/>
        <p:txBody>
          <a:bodyPr/>
          <a:lstStyle/>
          <a:p>
            <a:pPr>
              <a:buFontTx/>
              <a:buNone/>
            </a:pPr>
            <a:r>
              <a:rPr lang="en-US" sz="2600" dirty="0"/>
              <a:t>		</a:t>
            </a:r>
            <a:r>
              <a:rPr lang="en-US" dirty="0"/>
              <a:t>						</a:t>
            </a:r>
          </a:p>
          <a:p>
            <a:endParaRPr lang="en-US" dirty="0"/>
          </a:p>
          <a:p>
            <a:endParaRPr lang="en-US" dirty="0"/>
          </a:p>
        </p:txBody>
      </p:sp>
      <p:pic>
        <p:nvPicPr>
          <p:cNvPr id="1035268" name="Picture 4" descr="R2c3"/>
          <p:cNvPicPr>
            <a:picLocks noChangeAspect="1" noChangeArrowheads="1"/>
          </p:cNvPicPr>
          <p:nvPr/>
        </p:nvPicPr>
        <p:blipFill>
          <a:blip r:embed="rId3" cstate="print">
            <a:lum bright="20000"/>
          </a:blip>
          <a:srcRect/>
          <a:stretch>
            <a:fillRect/>
          </a:stretch>
        </p:blipFill>
        <p:spPr bwMode="auto">
          <a:xfrm>
            <a:off x="795868" y="1431573"/>
            <a:ext cx="3522762" cy="5152672"/>
          </a:xfrm>
          <a:prstGeom prst="rect">
            <a:avLst/>
          </a:prstGeom>
          <a:noFill/>
        </p:spPr>
      </p:pic>
      <p:pic>
        <p:nvPicPr>
          <p:cNvPr id="1035269" name="Picture 5" descr="R2c2"/>
          <p:cNvPicPr>
            <a:picLocks noChangeAspect="1" noChangeArrowheads="1"/>
          </p:cNvPicPr>
          <p:nvPr/>
        </p:nvPicPr>
        <p:blipFill>
          <a:blip r:embed="rId4" cstate="print"/>
          <a:srcRect t="12962"/>
          <a:stretch>
            <a:fillRect/>
          </a:stretch>
        </p:blipFill>
        <p:spPr bwMode="auto">
          <a:xfrm>
            <a:off x="5330280" y="1431573"/>
            <a:ext cx="3984794" cy="4988065"/>
          </a:xfrm>
          <a:prstGeom prst="rect">
            <a:avLst/>
          </a:prstGeom>
          <a:noFill/>
        </p:spPr>
      </p:pic>
      <p:sp>
        <p:nvSpPr>
          <p:cNvPr id="1035270" name="Text Box 6"/>
          <p:cNvSpPr txBox="1">
            <a:spLocks noChangeArrowheads="1"/>
          </p:cNvSpPr>
          <p:nvPr/>
        </p:nvSpPr>
        <p:spPr bwMode="auto">
          <a:xfrm>
            <a:off x="1109438" y="6519088"/>
            <a:ext cx="7046805" cy="532712"/>
          </a:xfrm>
          <a:prstGeom prst="rect">
            <a:avLst/>
          </a:prstGeom>
          <a:noFill/>
          <a:ln w="9525">
            <a:noFill/>
            <a:miter lim="800000"/>
            <a:headEnd/>
            <a:tailEnd/>
          </a:ln>
          <a:effectLst/>
        </p:spPr>
        <p:txBody>
          <a:bodyPr wrap="none" lIns="100840" tIns="50420" rIns="100840" bIns="50420">
            <a:spAutoFit/>
          </a:bodyPr>
          <a:lstStyle/>
          <a:p>
            <a:r>
              <a:rPr lang="en-US" dirty="0">
                <a:solidFill>
                  <a:srgbClr val="FFFFFF"/>
                </a:solidFill>
              </a:rPr>
              <a:t>     </a:t>
            </a:r>
            <a:r>
              <a:rPr lang="en-US" dirty="0" err="1">
                <a:solidFill>
                  <a:srgbClr val="FFFFFF"/>
                </a:solidFill>
              </a:rPr>
              <a:t>Hewatt</a:t>
            </a:r>
            <a:r>
              <a:rPr lang="en-US" dirty="0">
                <a:solidFill>
                  <a:srgbClr val="FFFFFF"/>
                </a:solidFill>
              </a:rPr>
              <a:t>: 1931	          </a:t>
            </a:r>
            <a:r>
              <a:rPr lang="en-US" dirty="0" smtClean="0">
                <a:solidFill>
                  <a:srgbClr val="FFFFFF"/>
                </a:solidFill>
              </a:rPr>
              <a:t>			Barry</a:t>
            </a:r>
            <a:r>
              <a:rPr lang="en-US" dirty="0">
                <a:solidFill>
                  <a:srgbClr val="FFFFFF"/>
                </a:solidFill>
              </a:rPr>
              <a:t>, Baxter, </a:t>
            </a:r>
            <a:r>
              <a:rPr lang="en-US" dirty="0" err="1">
                <a:solidFill>
                  <a:srgbClr val="FFFFFF"/>
                </a:solidFill>
              </a:rPr>
              <a:t>Sagarin</a:t>
            </a:r>
            <a:r>
              <a:rPr lang="en-US" dirty="0">
                <a:solidFill>
                  <a:srgbClr val="FFFFFF"/>
                </a:solidFill>
              </a:rPr>
              <a:t> &amp;</a:t>
            </a:r>
          </a:p>
          <a:p>
            <a:r>
              <a:rPr lang="en-US" dirty="0">
                <a:solidFill>
                  <a:srgbClr val="FFFFFF"/>
                </a:solidFill>
              </a:rPr>
              <a:t>				</a:t>
            </a:r>
            <a:r>
              <a:rPr lang="en-US" dirty="0" smtClean="0">
                <a:solidFill>
                  <a:srgbClr val="FFFFFF"/>
                </a:solidFill>
              </a:rPr>
              <a:t>	Gilman</a:t>
            </a:r>
            <a:r>
              <a:rPr lang="en-US" dirty="0">
                <a:solidFill>
                  <a:srgbClr val="FFFFFF"/>
                </a:solidFill>
              </a:rPr>
              <a:t>: 1990’s &amp; continuing</a:t>
            </a:r>
          </a:p>
        </p:txBody>
      </p:sp>
      <p:sp>
        <p:nvSpPr>
          <p:cNvPr id="1035271" name="Line 7"/>
          <p:cNvSpPr>
            <a:spLocks noChangeShapeType="1"/>
          </p:cNvSpPr>
          <p:nvPr/>
        </p:nvSpPr>
        <p:spPr bwMode="auto">
          <a:xfrm>
            <a:off x="6976533" y="2260600"/>
            <a:ext cx="880534" cy="3547533"/>
          </a:xfrm>
          <a:prstGeom prst="line">
            <a:avLst/>
          </a:prstGeom>
          <a:noFill/>
          <a:ln w="34925">
            <a:solidFill>
              <a:srgbClr val="66FF33"/>
            </a:solidFill>
            <a:prstDash val="sysDash"/>
            <a:round/>
            <a:headEnd/>
            <a:tailEnd/>
          </a:ln>
          <a:effectLst>
            <a:prstShdw prst="shdw17" dist="17961" dir="2700000">
              <a:srgbClr val="66FF33">
                <a:gamma/>
                <a:shade val="60000"/>
                <a:invGamma/>
              </a:srgbClr>
            </a:prstShdw>
          </a:effectLst>
        </p:spPr>
        <p:txBody>
          <a:bodyPr wrap="none" lIns="100840" tIns="50420" rIns="100840" bIns="50420" anchor="ctr"/>
          <a:lstStyle/>
          <a:p>
            <a:endParaRPr lang="en-GB"/>
          </a:p>
        </p:txBody>
      </p:sp>
      <p:sp>
        <p:nvSpPr>
          <p:cNvPr id="1035272" name="Line 8"/>
          <p:cNvSpPr>
            <a:spLocks noChangeShapeType="1"/>
          </p:cNvSpPr>
          <p:nvPr/>
        </p:nvSpPr>
        <p:spPr bwMode="auto">
          <a:xfrm>
            <a:off x="2421467" y="1998134"/>
            <a:ext cx="389466" cy="3445933"/>
          </a:xfrm>
          <a:prstGeom prst="line">
            <a:avLst/>
          </a:prstGeom>
          <a:noFill/>
          <a:ln w="34925">
            <a:solidFill>
              <a:srgbClr val="66FF33"/>
            </a:solidFill>
            <a:prstDash val="sysDash"/>
            <a:round/>
            <a:headEnd/>
            <a:tailEnd/>
          </a:ln>
          <a:effectLst>
            <a:prstShdw prst="shdw17" dist="17961" dir="2700000">
              <a:srgbClr val="66FF33">
                <a:gamma/>
                <a:shade val="60000"/>
                <a:invGamma/>
              </a:srgbClr>
            </a:prstShdw>
          </a:effectLst>
        </p:spPr>
        <p:txBody>
          <a:bodyPr wrap="none" lIns="100840" tIns="50420" rIns="100840" bIns="50420" anchor="ctr"/>
          <a:lstStyle/>
          <a:p>
            <a:endParaRPr lang="en-GB"/>
          </a:p>
        </p:txBody>
      </p:sp>
      <p:cxnSp>
        <p:nvCxnSpPr>
          <p:cNvPr id="10" name="Straight Connector 9"/>
          <p:cNvCxnSpPr/>
          <p:nvPr/>
        </p:nvCxnSpPr>
        <p:spPr bwMode="auto">
          <a:xfrm>
            <a:off x="648420" y="1145419"/>
            <a:ext cx="9047748" cy="1588"/>
          </a:xfrm>
          <a:prstGeom prst="line">
            <a:avLst/>
          </a:prstGeom>
          <a:solidFill>
            <a:schemeClr val="accent1"/>
          </a:solidFill>
          <a:ln w="22225" cap="flat" cmpd="sng" algn="ctr">
            <a:solidFill>
              <a:srgbClr val="FF0000"/>
            </a:solidFill>
            <a:prstDash val="solid"/>
            <a:round/>
            <a:headEnd type="none" w="med" len="med"/>
            <a:tailEnd type="none" w="med" len="med"/>
          </a:ln>
          <a:effectLst/>
        </p:spPr>
      </p:cxnSp>
    </p:spTree>
    <p:extLst>
      <p:ext uri="{BB962C8B-B14F-4D97-AF65-F5344CB8AC3E}">
        <p14:creationId xmlns:p14="http://schemas.microsoft.com/office/powerpoint/2010/main" val="12954529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768072" y="164606"/>
            <a:ext cx="8704819" cy="1069940"/>
          </a:xfrm>
        </p:spPr>
        <p:txBody>
          <a:bodyPr/>
          <a:lstStyle/>
          <a:p>
            <a:pPr eaLnBrk="1" hangingPunct="1"/>
            <a:r>
              <a:rPr lang="en-US" sz="3500" dirty="0">
                <a:latin typeface="Comic Sans MS"/>
                <a:ea typeface="MS PGothic" charset="0"/>
                <a:cs typeface="Comic Sans MS"/>
              </a:rPr>
              <a:t>California Marine Populations Shifting Northward</a:t>
            </a:r>
          </a:p>
        </p:txBody>
      </p:sp>
      <p:sp>
        <p:nvSpPr>
          <p:cNvPr id="15363" name="Text Box 3"/>
          <p:cNvSpPr txBox="1">
            <a:spLocks noChangeArrowheads="1"/>
          </p:cNvSpPr>
          <p:nvPr/>
        </p:nvSpPr>
        <p:spPr bwMode="auto">
          <a:xfrm>
            <a:off x="6711743" y="6992331"/>
            <a:ext cx="3614562" cy="332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840" tIns="50420" rIns="100840" bIns="50420">
            <a:spAutoFit/>
          </a:bodyPr>
          <a:lstStyle>
            <a:lvl1pPr eaLnBrk="0" hangingPunct="0">
              <a:defRPr sz="2400">
                <a:solidFill>
                  <a:schemeClr val="tx1"/>
                </a:solidFill>
                <a:latin typeface="Comic Sans MS" charset="0"/>
                <a:ea typeface="ＭＳ Ｐゴシック" charset="0"/>
              </a:defRPr>
            </a:lvl1pPr>
            <a:lvl2pPr marL="742950" indent="-285750" eaLnBrk="0" hangingPunct="0">
              <a:defRPr sz="2400">
                <a:solidFill>
                  <a:schemeClr val="tx1"/>
                </a:solidFill>
                <a:latin typeface="Comic Sans MS" charset="0"/>
                <a:ea typeface="ＭＳ Ｐゴシック" charset="0"/>
              </a:defRPr>
            </a:lvl2pPr>
            <a:lvl3pPr marL="1143000" indent="-228600" eaLnBrk="0" hangingPunct="0">
              <a:defRPr sz="2400">
                <a:solidFill>
                  <a:schemeClr val="tx1"/>
                </a:solidFill>
                <a:latin typeface="Comic Sans MS" charset="0"/>
                <a:ea typeface="ＭＳ Ｐゴシック" charset="0"/>
              </a:defRPr>
            </a:lvl3pPr>
            <a:lvl4pPr marL="1600200" indent="-228600" eaLnBrk="0" hangingPunct="0">
              <a:defRPr sz="2400">
                <a:solidFill>
                  <a:schemeClr val="tx1"/>
                </a:solidFill>
                <a:latin typeface="Comic Sans MS" charset="0"/>
                <a:ea typeface="ＭＳ Ｐゴシック" charset="0"/>
              </a:defRPr>
            </a:lvl4pPr>
            <a:lvl5pPr marL="2057400" indent="-228600" eaLnBrk="0" hangingPunct="0">
              <a:defRPr sz="24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a:solidFill>
                  <a:schemeClr val="tx1"/>
                </a:solidFill>
                <a:latin typeface="Comic Sans MS" charset="0"/>
                <a:ea typeface="ＭＳ Ｐゴシック" charset="0"/>
              </a:defRPr>
            </a:lvl9pPr>
          </a:lstStyle>
          <a:p>
            <a:pPr eaLnBrk="1" hangingPunct="1"/>
            <a:r>
              <a:rPr lang="en-US" sz="1500" i="1" dirty="0" smtClean="0">
                <a:latin typeface="Arial" charset="0"/>
              </a:rPr>
              <a:t>(Holbrook et al)</a:t>
            </a:r>
            <a:endParaRPr lang="en-US" sz="1500" i="1" dirty="0">
              <a:latin typeface="Arial" charset="0"/>
            </a:endParaRPr>
          </a:p>
        </p:txBody>
      </p:sp>
      <p:pic>
        <p:nvPicPr>
          <p:cNvPr id="15364" name="Picture 4" descr="Picture clipp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4096" y="1615198"/>
            <a:ext cx="8022088" cy="5215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5" name="Line 5"/>
          <p:cNvSpPr>
            <a:spLocks noChangeShapeType="1"/>
          </p:cNvSpPr>
          <p:nvPr/>
        </p:nvSpPr>
        <p:spPr bwMode="auto">
          <a:xfrm>
            <a:off x="512048" y="1399152"/>
            <a:ext cx="9131525" cy="0"/>
          </a:xfrm>
          <a:prstGeom prst="line">
            <a:avLst/>
          </a:prstGeom>
          <a:noFill/>
          <a:ln w="76200" cmpd="tri">
            <a:solidFill>
              <a:srgbClr val="FF0000"/>
            </a:solidFill>
            <a:round/>
            <a:headEnd/>
            <a:tailEnd/>
          </a:ln>
          <a:extLst>
            <a:ext uri="{909E8E84-426E-40DD-AFC4-6F175D3DCCD1}">
              <a14:hiddenFill xmlns:a14="http://schemas.microsoft.com/office/drawing/2010/main">
                <a:noFill/>
              </a14:hiddenFill>
            </a:ext>
          </a:extLst>
        </p:spPr>
        <p:txBody>
          <a:bodyPr wrap="none" lIns="100840" tIns="50420" rIns="100840" bIns="50420" anchor="ctr"/>
          <a:lstStyle/>
          <a:p>
            <a:endParaRPr lang="en-US"/>
          </a:p>
        </p:txBody>
      </p:sp>
    </p:spTree>
    <p:extLst>
      <p:ext uri="{BB962C8B-B14F-4D97-AF65-F5344CB8AC3E}">
        <p14:creationId xmlns:p14="http://schemas.microsoft.com/office/powerpoint/2010/main" val="2452811670"/>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6634" y="1735993"/>
            <a:ext cx="9215437" cy="1235075"/>
          </a:xfrm>
        </p:spPr>
        <p:txBody>
          <a:bodyPr/>
          <a:lstStyle/>
          <a:p>
            <a:r>
              <a:rPr lang="en-US" sz="8000" dirty="0" smtClean="0">
                <a:latin typeface="Comic Sans MS"/>
                <a:cs typeface="Comic Sans MS"/>
              </a:rPr>
              <a:t>Hypoxia</a:t>
            </a:r>
            <a:br>
              <a:rPr lang="en-US" sz="8000" dirty="0" smtClean="0">
                <a:latin typeface="Comic Sans MS"/>
                <a:cs typeface="Comic Sans MS"/>
              </a:rPr>
            </a:br>
            <a:r>
              <a:rPr lang="en-US" sz="6000" dirty="0" smtClean="0">
                <a:latin typeface="Comic Sans MS"/>
                <a:cs typeface="Comic Sans MS"/>
              </a:rPr>
              <a:t>(low oxygen levels)</a:t>
            </a:r>
            <a:endParaRPr lang="en-US" sz="6000" dirty="0">
              <a:latin typeface="Comic Sans MS"/>
              <a:cs typeface="Comic Sans MS"/>
            </a:endParaRPr>
          </a:p>
        </p:txBody>
      </p:sp>
    </p:spTree>
    <p:extLst>
      <p:ext uri="{BB962C8B-B14F-4D97-AF65-F5344CB8AC3E}">
        <p14:creationId xmlns:p14="http://schemas.microsoft.com/office/powerpoint/2010/main" val="3176894436"/>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9557" y="1817526"/>
            <a:ext cx="2231321" cy="840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783" tIns="50390" rIns="100783" bIns="50390">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dirty="0">
                <a:solidFill>
                  <a:srgbClr val="FFFFFF"/>
                </a:solidFill>
              </a:rPr>
              <a:t>Dissolved Oxygen</a:t>
            </a:r>
          </a:p>
        </p:txBody>
      </p:sp>
      <p:sp>
        <p:nvSpPr>
          <p:cNvPr id="3" name="Rectangle 3"/>
          <p:cNvSpPr>
            <a:spLocks noChangeArrowheads="1"/>
          </p:cNvSpPr>
          <p:nvPr/>
        </p:nvSpPr>
        <p:spPr bwMode="auto">
          <a:xfrm>
            <a:off x="315426" y="152379"/>
            <a:ext cx="9303205" cy="6603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783" tIns="50390" rIns="100783" bIns="50390"/>
          <a:lstStyle/>
          <a:p>
            <a:pPr algn="ctr">
              <a:lnSpc>
                <a:spcPct val="90000"/>
              </a:lnSpc>
              <a:spcBef>
                <a:spcPct val="20000"/>
              </a:spcBef>
              <a:buClr>
                <a:schemeClr val="hlink"/>
              </a:buClr>
              <a:buSzPct val="70000"/>
              <a:buFont typeface="Wingdings" charset="0"/>
              <a:buNone/>
            </a:pPr>
            <a:r>
              <a:rPr lang="en-US" sz="3200" dirty="0" smtClean="0">
                <a:latin typeface="Comic Sans MS"/>
                <a:cs typeface="Comic Sans MS"/>
              </a:rPr>
              <a:t>Biodiversity decreases as O</a:t>
            </a:r>
            <a:r>
              <a:rPr lang="en-US" sz="3200" baseline="-25000" dirty="0" smtClean="0">
                <a:latin typeface="Comic Sans MS"/>
                <a:cs typeface="Comic Sans MS"/>
              </a:rPr>
              <a:t>2</a:t>
            </a:r>
            <a:r>
              <a:rPr lang="en-US" sz="3200" dirty="0" smtClean="0">
                <a:latin typeface="Comic Sans MS"/>
                <a:cs typeface="Comic Sans MS"/>
              </a:rPr>
              <a:t> levels drop</a:t>
            </a:r>
            <a:endParaRPr lang="en-US" sz="3200" dirty="0">
              <a:latin typeface="Comic Sans MS"/>
              <a:cs typeface="Comic Sans MS"/>
            </a:endParaRPr>
          </a:p>
        </p:txBody>
      </p:sp>
      <p:sp>
        <p:nvSpPr>
          <p:cNvPr id="4" name="Text Box 4"/>
          <p:cNvSpPr txBox="1">
            <a:spLocks noChangeArrowheads="1"/>
          </p:cNvSpPr>
          <p:nvPr/>
        </p:nvSpPr>
        <p:spPr bwMode="auto">
          <a:xfrm>
            <a:off x="5515741" y="6906393"/>
            <a:ext cx="4460864" cy="378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783" tIns="50390" rIns="100783" bIns="50390">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800" dirty="0" smtClean="0">
                <a:solidFill>
                  <a:srgbClr val="FFFFFF"/>
                </a:solidFill>
              </a:rPr>
              <a:t>from </a:t>
            </a:r>
            <a:r>
              <a:rPr lang="en-US" sz="1800" dirty="0" err="1">
                <a:solidFill>
                  <a:srgbClr val="FFFFFF"/>
                </a:solidFill>
              </a:rPr>
              <a:t>Rabalais</a:t>
            </a:r>
            <a:r>
              <a:rPr lang="en-US" sz="1800" dirty="0">
                <a:solidFill>
                  <a:srgbClr val="FFFFFF"/>
                </a:solidFill>
              </a:rPr>
              <a:t> et al. 2002</a:t>
            </a:r>
          </a:p>
        </p:txBody>
      </p:sp>
      <p:sp>
        <p:nvSpPr>
          <p:cNvPr id="5" name="Text Box 5"/>
          <p:cNvSpPr txBox="1">
            <a:spLocks noChangeArrowheads="1"/>
          </p:cNvSpPr>
          <p:nvPr/>
        </p:nvSpPr>
        <p:spPr bwMode="auto">
          <a:xfrm>
            <a:off x="0" y="2712571"/>
            <a:ext cx="2233099" cy="471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783" tIns="50390" rIns="100783" bIns="50390">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a:t>1.4 </a:t>
            </a:r>
            <a:r>
              <a:rPr lang="en-US"/>
              <a:t>ml l</a:t>
            </a:r>
            <a:r>
              <a:rPr lang="en-US" baseline="30000"/>
              <a:t>-1</a:t>
            </a:r>
          </a:p>
        </p:txBody>
      </p:sp>
      <p:sp>
        <p:nvSpPr>
          <p:cNvPr id="6" name="Text Box 6"/>
          <p:cNvSpPr txBox="1">
            <a:spLocks noChangeArrowheads="1"/>
          </p:cNvSpPr>
          <p:nvPr/>
        </p:nvSpPr>
        <p:spPr bwMode="auto">
          <a:xfrm>
            <a:off x="78230" y="6291041"/>
            <a:ext cx="2233099" cy="471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783" tIns="50390" rIns="100783" bIns="50390">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a:t>0 </a:t>
            </a:r>
            <a:r>
              <a:rPr lang="en-US"/>
              <a:t>ml l</a:t>
            </a:r>
            <a:r>
              <a:rPr lang="en-US" baseline="30000"/>
              <a:t>-1</a:t>
            </a:r>
          </a:p>
        </p:txBody>
      </p:sp>
      <p:sp>
        <p:nvSpPr>
          <p:cNvPr id="7" name="Text Box 7"/>
          <p:cNvSpPr txBox="1">
            <a:spLocks noChangeArrowheads="1"/>
          </p:cNvSpPr>
          <p:nvPr/>
        </p:nvSpPr>
        <p:spPr bwMode="auto">
          <a:xfrm>
            <a:off x="-19557" y="3785940"/>
            <a:ext cx="2231321" cy="471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783" tIns="50390" rIns="100783" bIns="50390">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a:t>1.0 </a:t>
            </a:r>
            <a:r>
              <a:rPr lang="en-US"/>
              <a:t>ml l</a:t>
            </a:r>
            <a:r>
              <a:rPr lang="en-US" baseline="30000"/>
              <a:t>-1</a:t>
            </a:r>
          </a:p>
        </p:txBody>
      </p:sp>
      <p:sp>
        <p:nvSpPr>
          <p:cNvPr id="8" name="Text Box 8"/>
          <p:cNvSpPr txBox="1">
            <a:spLocks noChangeArrowheads="1"/>
          </p:cNvSpPr>
          <p:nvPr/>
        </p:nvSpPr>
        <p:spPr bwMode="auto">
          <a:xfrm>
            <a:off x="-19557" y="5037633"/>
            <a:ext cx="2231321" cy="471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783" tIns="50390" rIns="100783" bIns="50390">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a:t>0.5 </a:t>
            </a:r>
            <a:r>
              <a:rPr lang="en-US"/>
              <a:t>ml l</a:t>
            </a:r>
            <a:r>
              <a:rPr lang="en-US" baseline="30000"/>
              <a:t>-1</a:t>
            </a:r>
          </a:p>
        </p:txBody>
      </p:sp>
      <p:sp>
        <p:nvSpPr>
          <p:cNvPr id="9" name="Text Box 9"/>
          <p:cNvSpPr txBox="1">
            <a:spLocks noChangeArrowheads="1"/>
          </p:cNvSpPr>
          <p:nvPr/>
        </p:nvSpPr>
        <p:spPr bwMode="auto">
          <a:xfrm rot="19234876">
            <a:off x="2121089" y="606505"/>
            <a:ext cx="2908718" cy="482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12343" tIns="56173" rIns="112343" bIns="56173">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sz="2400" b="1" dirty="0">
                <a:solidFill>
                  <a:srgbClr val="FFFFFF"/>
                </a:solidFill>
                <a:latin typeface="+mn-lt"/>
              </a:rPr>
              <a:t>Fish</a:t>
            </a:r>
          </a:p>
        </p:txBody>
      </p:sp>
      <p:sp>
        <p:nvSpPr>
          <p:cNvPr id="10" name="Text Box 10"/>
          <p:cNvSpPr txBox="1">
            <a:spLocks noChangeArrowheads="1"/>
          </p:cNvSpPr>
          <p:nvPr/>
        </p:nvSpPr>
        <p:spPr bwMode="auto">
          <a:xfrm rot="18968019">
            <a:off x="2990504" y="1143190"/>
            <a:ext cx="2912274" cy="482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12343" tIns="56173" rIns="112343" bIns="56173">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sz="2400" b="1" dirty="0">
                <a:solidFill>
                  <a:srgbClr val="FFFFFF"/>
                </a:solidFill>
                <a:latin typeface="+mn-lt"/>
              </a:rPr>
              <a:t>Mobile Inverts</a:t>
            </a:r>
          </a:p>
        </p:txBody>
      </p:sp>
      <p:sp>
        <p:nvSpPr>
          <p:cNvPr id="11" name="Text Box 11"/>
          <p:cNvSpPr txBox="1">
            <a:spLocks noChangeArrowheads="1"/>
          </p:cNvSpPr>
          <p:nvPr/>
        </p:nvSpPr>
        <p:spPr bwMode="auto">
          <a:xfrm rot="18968019">
            <a:off x="4155059" y="1590713"/>
            <a:ext cx="2910495" cy="482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12343" tIns="56173" rIns="112343" bIns="56173">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sz="2400" b="1">
                <a:solidFill>
                  <a:srgbClr val="FFFFFF"/>
                </a:solidFill>
                <a:latin typeface="+mn-lt"/>
              </a:rPr>
              <a:t>Sessile Inverts</a:t>
            </a:r>
          </a:p>
        </p:txBody>
      </p:sp>
      <p:sp>
        <p:nvSpPr>
          <p:cNvPr id="12" name="Text Box 12"/>
          <p:cNvSpPr txBox="1">
            <a:spLocks noChangeArrowheads="1"/>
          </p:cNvSpPr>
          <p:nvPr/>
        </p:nvSpPr>
        <p:spPr bwMode="auto">
          <a:xfrm rot="18968019">
            <a:off x="5609417" y="2484044"/>
            <a:ext cx="2912274" cy="482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12343" tIns="56173" rIns="112343" bIns="56173">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sz="2400" b="1">
                <a:solidFill>
                  <a:srgbClr val="FFFFFF"/>
                </a:solidFill>
                <a:latin typeface="+mn-lt"/>
              </a:rPr>
              <a:t>Large Infauna</a:t>
            </a:r>
          </a:p>
        </p:txBody>
      </p:sp>
      <p:sp>
        <p:nvSpPr>
          <p:cNvPr id="13" name="Text Box 13"/>
          <p:cNvSpPr txBox="1">
            <a:spLocks noChangeArrowheads="1"/>
          </p:cNvSpPr>
          <p:nvPr/>
        </p:nvSpPr>
        <p:spPr bwMode="auto">
          <a:xfrm rot="18968019">
            <a:off x="6843311" y="2726667"/>
            <a:ext cx="4012821" cy="482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12343" tIns="56173" rIns="112343" bIns="56173">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sz="2400" b="1">
                <a:solidFill>
                  <a:srgbClr val="FFFFFF"/>
                </a:solidFill>
                <a:latin typeface="+mn-lt"/>
              </a:rPr>
              <a:t>Hypoxia-tolerant Infauna</a:t>
            </a:r>
          </a:p>
        </p:txBody>
      </p:sp>
      <p:sp>
        <p:nvSpPr>
          <p:cNvPr id="14" name="Line 14"/>
          <p:cNvSpPr>
            <a:spLocks noChangeShapeType="1"/>
          </p:cNvSpPr>
          <p:nvPr/>
        </p:nvSpPr>
        <p:spPr bwMode="auto">
          <a:xfrm>
            <a:off x="2309551" y="2541107"/>
            <a:ext cx="0" cy="402599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840" tIns="50420" rIns="100840" bIns="50420"/>
          <a:lstStyle/>
          <a:p>
            <a:endParaRPr lang="en-US"/>
          </a:p>
        </p:txBody>
      </p:sp>
      <p:sp>
        <p:nvSpPr>
          <p:cNvPr id="15" name="Line 15"/>
          <p:cNvSpPr>
            <a:spLocks noChangeShapeType="1"/>
          </p:cNvSpPr>
          <p:nvPr/>
        </p:nvSpPr>
        <p:spPr bwMode="auto">
          <a:xfrm>
            <a:off x="2309552" y="6567098"/>
            <a:ext cx="552763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840" tIns="50420" rIns="100840" bIns="50420"/>
          <a:lstStyle/>
          <a:p>
            <a:endParaRPr lang="en-US"/>
          </a:p>
        </p:txBody>
      </p:sp>
      <p:sp>
        <p:nvSpPr>
          <p:cNvPr id="16" name="Line 16"/>
          <p:cNvSpPr>
            <a:spLocks noChangeShapeType="1"/>
          </p:cNvSpPr>
          <p:nvPr/>
        </p:nvSpPr>
        <p:spPr bwMode="auto">
          <a:xfrm>
            <a:off x="2309551" y="2897753"/>
            <a:ext cx="872970" cy="0"/>
          </a:xfrm>
          <a:prstGeom prst="line">
            <a:avLst/>
          </a:prstGeom>
          <a:noFill/>
          <a:ln w="762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840" tIns="50420" rIns="100840" bIns="50420"/>
          <a:lstStyle/>
          <a:p>
            <a:endParaRPr lang="en-US"/>
          </a:p>
        </p:txBody>
      </p:sp>
      <p:sp>
        <p:nvSpPr>
          <p:cNvPr id="17" name="Line 17"/>
          <p:cNvSpPr>
            <a:spLocks noChangeShapeType="1"/>
          </p:cNvSpPr>
          <p:nvPr/>
        </p:nvSpPr>
        <p:spPr bwMode="auto">
          <a:xfrm>
            <a:off x="3278531" y="3703638"/>
            <a:ext cx="872972" cy="0"/>
          </a:xfrm>
          <a:prstGeom prst="line">
            <a:avLst/>
          </a:prstGeom>
          <a:noFill/>
          <a:ln w="762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840" tIns="50420" rIns="100840" bIns="50420"/>
          <a:lstStyle/>
          <a:p>
            <a:endParaRPr lang="en-US"/>
          </a:p>
        </p:txBody>
      </p:sp>
      <p:sp>
        <p:nvSpPr>
          <p:cNvPr id="18" name="Line 18"/>
          <p:cNvSpPr>
            <a:spLocks noChangeShapeType="1"/>
          </p:cNvSpPr>
          <p:nvPr/>
        </p:nvSpPr>
        <p:spPr bwMode="auto">
          <a:xfrm>
            <a:off x="4345298" y="4777007"/>
            <a:ext cx="872972" cy="0"/>
          </a:xfrm>
          <a:prstGeom prst="line">
            <a:avLst/>
          </a:prstGeom>
          <a:noFill/>
          <a:ln w="762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840" tIns="50420" rIns="100840" bIns="50420"/>
          <a:lstStyle/>
          <a:p>
            <a:endParaRPr lang="en-US"/>
          </a:p>
        </p:txBody>
      </p:sp>
      <p:sp>
        <p:nvSpPr>
          <p:cNvPr id="19" name="Line 19"/>
          <p:cNvSpPr>
            <a:spLocks noChangeShapeType="1"/>
          </p:cNvSpPr>
          <p:nvPr/>
        </p:nvSpPr>
        <p:spPr bwMode="auto">
          <a:xfrm>
            <a:off x="5605861" y="5582891"/>
            <a:ext cx="872970" cy="0"/>
          </a:xfrm>
          <a:prstGeom prst="line">
            <a:avLst/>
          </a:prstGeom>
          <a:noFill/>
          <a:ln w="762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840" tIns="50420" rIns="100840" bIns="50420"/>
          <a:lstStyle/>
          <a:p>
            <a:endParaRPr lang="en-US"/>
          </a:p>
        </p:txBody>
      </p:sp>
      <p:sp>
        <p:nvSpPr>
          <p:cNvPr id="20" name="Line 20"/>
          <p:cNvSpPr>
            <a:spLocks noChangeShapeType="1"/>
          </p:cNvSpPr>
          <p:nvPr/>
        </p:nvSpPr>
        <p:spPr bwMode="auto">
          <a:xfrm>
            <a:off x="6964211" y="6208737"/>
            <a:ext cx="872970" cy="0"/>
          </a:xfrm>
          <a:prstGeom prst="line">
            <a:avLst/>
          </a:prstGeom>
          <a:noFill/>
          <a:ln w="762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840" tIns="50420" rIns="100840" bIns="50420"/>
          <a:lstStyle/>
          <a:p>
            <a:endParaRPr lang="en-US"/>
          </a:p>
        </p:txBody>
      </p:sp>
      <p:sp>
        <p:nvSpPr>
          <p:cNvPr id="21" name="Line 21"/>
          <p:cNvSpPr>
            <a:spLocks noChangeShapeType="1"/>
          </p:cNvSpPr>
          <p:nvPr/>
        </p:nvSpPr>
        <p:spPr bwMode="auto">
          <a:xfrm>
            <a:off x="2309551" y="1913546"/>
            <a:ext cx="872970" cy="0"/>
          </a:xfrm>
          <a:prstGeom prst="line">
            <a:avLst/>
          </a:prstGeom>
          <a:noFill/>
          <a:ln w="7620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840" tIns="50420" rIns="100840" bIns="50420"/>
          <a:lstStyle/>
          <a:p>
            <a:endParaRPr lang="en-US"/>
          </a:p>
        </p:txBody>
      </p:sp>
      <p:sp>
        <p:nvSpPr>
          <p:cNvPr id="22" name="Line 22"/>
          <p:cNvSpPr>
            <a:spLocks noChangeShapeType="1"/>
          </p:cNvSpPr>
          <p:nvPr/>
        </p:nvSpPr>
        <p:spPr bwMode="auto">
          <a:xfrm>
            <a:off x="3182522" y="2719430"/>
            <a:ext cx="872972" cy="0"/>
          </a:xfrm>
          <a:prstGeom prst="line">
            <a:avLst/>
          </a:prstGeom>
          <a:noFill/>
          <a:ln w="7620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840" tIns="50420" rIns="100840" bIns="50420"/>
          <a:lstStyle/>
          <a:p>
            <a:endParaRPr lang="en-US"/>
          </a:p>
        </p:txBody>
      </p:sp>
      <p:sp>
        <p:nvSpPr>
          <p:cNvPr id="23" name="Line 23"/>
          <p:cNvSpPr>
            <a:spLocks noChangeShapeType="1"/>
          </p:cNvSpPr>
          <p:nvPr/>
        </p:nvSpPr>
        <p:spPr bwMode="auto">
          <a:xfrm>
            <a:off x="4151502" y="3525314"/>
            <a:ext cx="872970" cy="0"/>
          </a:xfrm>
          <a:prstGeom prst="line">
            <a:avLst/>
          </a:prstGeom>
          <a:noFill/>
          <a:ln w="7620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840" tIns="50420" rIns="100840" bIns="50420"/>
          <a:lstStyle/>
          <a:p>
            <a:endParaRPr lang="en-US"/>
          </a:p>
        </p:txBody>
      </p:sp>
      <p:sp>
        <p:nvSpPr>
          <p:cNvPr id="24" name="Line 24"/>
          <p:cNvSpPr>
            <a:spLocks noChangeShapeType="1"/>
          </p:cNvSpPr>
          <p:nvPr/>
        </p:nvSpPr>
        <p:spPr bwMode="auto">
          <a:xfrm>
            <a:off x="5605861" y="4957045"/>
            <a:ext cx="872970" cy="0"/>
          </a:xfrm>
          <a:prstGeom prst="line">
            <a:avLst/>
          </a:prstGeom>
          <a:noFill/>
          <a:ln w="7620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840" tIns="50420" rIns="100840" bIns="50420"/>
          <a:lstStyle/>
          <a:p>
            <a:endParaRPr lang="en-US"/>
          </a:p>
        </p:txBody>
      </p:sp>
      <p:sp>
        <p:nvSpPr>
          <p:cNvPr id="25" name="Line 25"/>
          <p:cNvSpPr>
            <a:spLocks noChangeShapeType="1"/>
          </p:cNvSpPr>
          <p:nvPr/>
        </p:nvSpPr>
        <p:spPr bwMode="auto">
          <a:xfrm>
            <a:off x="6964211" y="5402853"/>
            <a:ext cx="872970" cy="0"/>
          </a:xfrm>
          <a:prstGeom prst="line">
            <a:avLst/>
          </a:prstGeom>
          <a:noFill/>
          <a:ln w="7620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840" tIns="50420" rIns="100840" bIns="50420"/>
          <a:lstStyle/>
          <a:p>
            <a:endParaRPr lang="en-US"/>
          </a:p>
        </p:txBody>
      </p:sp>
      <p:sp>
        <p:nvSpPr>
          <p:cNvPr id="26" name="Text Box 26"/>
          <p:cNvSpPr txBox="1">
            <a:spLocks noChangeArrowheads="1"/>
          </p:cNvSpPr>
          <p:nvPr/>
        </p:nvSpPr>
        <p:spPr bwMode="auto">
          <a:xfrm>
            <a:off x="8007864" y="4687845"/>
            <a:ext cx="2233099" cy="471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783" tIns="50390" rIns="100783" bIns="50390">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b="1">
                <a:solidFill>
                  <a:srgbClr val="FFFF00"/>
                </a:solidFill>
              </a:rPr>
              <a:t>Stressed</a:t>
            </a:r>
          </a:p>
        </p:txBody>
      </p:sp>
      <p:sp>
        <p:nvSpPr>
          <p:cNvPr id="27" name="Text Box 27"/>
          <p:cNvSpPr txBox="1">
            <a:spLocks noChangeArrowheads="1"/>
          </p:cNvSpPr>
          <p:nvPr/>
        </p:nvSpPr>
        <p:spPr bwMode="auto">
          <a:xfrm>
            <a:off x="8030978" y="5850375"/>
            <a:ext cx="2231320" cy="840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783" tIns="50390" rIns="100783" bIns="50390">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400" b="1">
                <a:solidFill>
                  <a:srgbClr val="FF3300"/>
                </a:solidFill>
              </a:rPr>
              <a:t>Absent or Dead</a:t>
            </a:r>
          </a:p>
        </p:txBody>
      </p:sp>
      <p:sp>
        <p:nvSpPr>
          <p:cNvPr id="28" name="TextBox 27"/>
          <p:cNvSpPr txBox="1"/>
          <p:nvPr/>
        </p:nvSpPr>
        <p:spPr>
          <a:xfrm>
            <a:off x="558829" y="3166081"/>
            <a:ext cx="1017226" cy="338554"/>
          </a:xfrm>
          <a:prstGeom prst="rect">
            <a:avLst/>
          </a:prstGeom>
          <a:noFill/>
        </p:spPr>
        <p:txBody>
          <a:bodyPr wrap="none" rtlCol="0">
            <a:spAutoFit/>
          </a:bodyPr>
          <a:lstStyle/>
          <a:p>
            <a:r>
              <a:rPr lang="en-US" sz="1600" dirty="0" smtClean="0">
                <a:solidFill>
                  <a:srgbClr val="FFFFFF"/>
                </a:solidFill>
              </a:rPr>
              <a:t>62 </a:t>
            </a:r>
            <a:r>
              <a:rPr lang="en-US" sz="1600" dirty="0" err="1" smtClean="0">
                <a:solidFill>
                  <a:srgbClr val="FFFFFF"/>
                </a:solidFill>
              </a:rPr>
              <a:t>umol</a:t>
            </a:r>
            <a:r>
              <a:rPr lang="en-US" sz="1600" dirty="0" smtClean="0">
                <a:solidFill>
                  <a:srgbClr val="FFFFFF"/>
                </a:solidFill>
              </a:rPr>
              <a:t>/l</a:t>
            </a:r>
            <a:endParaRPr lang="en-US" sz="1600" dirty="0">
              <a:solidFill>
                <a:srgbClr val="FFFFFF"/>
              </a:solidFill>
            </a:endParaRPr>
          </a:p>
        </p:txBody>
      </p:sp>
    </p:spTree>
    <p:extLst>
      <p:ext uri="{BB962C8B-B14F-4D97-AF65-F5344CB8AC3E}">
        <p14:creationId xmlns:p14="http://schemas.microsoft.com/office/powerpoint/2010/main" val="824532818"/>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43682" y="167924"/>
            <a:ext cx="9713119" cy="538595"/>
          </a:xfrm>
          <a:prstGeom prst="rect">
            <a:avLst/>
          </a:prstGeom>
          <a:noFill/>
        </p:spPr>
        <p:txBody>
          <a:bodyPr wrap="square" lIns="91426" tIns="45713" rIns="91426" bIns="45713" rtlCol="0">
            <a:spAutoFit/>
          </a:bodyPr>
          <a:lstStyle/>
          <a:p>
            <a:pPr algn="ctr"/>
            <a:r>
              <a:rPr lang="en-US" sz="2900" dirty="0">
                <a:solidFill>
                  <a:srgbClr val="FFFF66"/>
                </a:solidFill>
                <a:latin typeface="Comic Sans MS" pitchFamily="66" charset="0"/>
              </a:rPr>
              <a:t>Measuring sea urchin respiration rates in the deep-sea</a:t>
            </a:r>
            <a:endParaRPr lang="en-US" sz="2000" dirty="0">
              <a:solidFill>
                <a:srgbClr val="FFFFFF"/>
              </a:solidFill>
              <a:latin typeface="Comic Sans MS" pitchFamily="66" charset="0"/>
            </a:endParaRPr>
          </a:p>
        </p:txBody>
      </p:sp>
      <p:sp>
        <p:nvSpPr>
          <p:cNvPr id="13" name="Line 6"/>
          <p:cNvSpPr>
            <a:spLocks noChangeShapeType="1"/>
          </p:cNvSpPr>
          <p:nvPr/>
        </p:nvSpPr>
        <p:spPr bwMode="auto">
          <a:xfrm>
            <a:off x="655979" y="819982"/>
            <a:ext cx="9026525" cy="0"/>
          </a:xfrm>
          <a:prstGeom prst="line">
            <a:avLst/>
          </a:prstGeom>
          <a:noFill/>
          <a:ln w="12700">
            <a:solidFill>
              <a:srgbClr val="FF0000"/>
            </a:solidFill>
            <a:round/>
            <a:headEnd/>
            <a:tailEnd/>
          </a:ln>
          <a:effectLst/>
        </p:spPr>
        <p:txBody>
          <a:bodyPr lIns="91426" tIns="45713" rIns="91426" bIns="45713"/>
          <a:lstStyle/>
          <a:p>
            <a:endParaRPr lang="en-US" dirty="0"/>
          </a:p>
        </p:txBody>
      </p:sp>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81800" y="1889965"/>
            <a:ext cx="3286253" cy="4533344"/>
          </a:xfrm>
          <a:prstGeom prst="rect">
            <a:avLst/>
          </a:prstGeom>
        </p:spPr>
      </p:pic>
      <p:sp>
        <p:nvSpPr>
          <p:cNvPr id="2" name="Rectangle 1"/>
          <p:cNvSpPr/>
          <p:nvPr/>
        </p:nvSpPr>
        <p:spPr bwMode="auto">
          <a:xfrm>
            <a:off x="7372997" y="2489677"/>
            <a:ext cx="453377" cy="682988"/>
          </a:xfrm>
          <a:prstGeom prst="rect">
            <a:avLst/>
          </a:prstGeom>
          <a:solidFill>
            <a:schemeClr val="tx1">
              <a:alpha val="38000"/>
            </a:schemeClr>
          </a:solidFill>
          <a:ln w="41275" cap="flat" cmpd="sng" algn="ctr">
            <a:solidFill>
              <a:srgbClr val="FF0066"/>
            </a:solidFill>
            <a:prstDash val="sysDash"/>
            <a:round/>
            <a:headEnd type="none" w="med" len="med"/>
            <a:tailEnd type="none" w="med" len="med"/>
          </a:ln>
          <a:effectLst/>
        </p:spPr>
        <p:txBody>
          <a:bodyPr vert="horz" wrap="square" lIns="91426" tIns="45713" rIns="91426" bIns="45713" numCol="1" rtlCol="0" anchor="t" anchorCtr="0" compatLnSpc="1">
            <a:prstTxWarp prst="textNoShape">
              <a:avLst/>
            </a:prstTxWarp>
          </a:bodyPr>
          <a:lstStyle/>
          <a:p>
            <a:pPr defTabSz="1028546"/>
            <a:endParaRPr lang="en-US"/>
          </a:p>
        </p:txBody>
      </p:sp>
      <p:sp>
        <p:nvSpPr>
          <p:cNvPr id="3" name="TextBox 2"/>
          <p:cNvSpPr txBox="1"/>
          <p:nvPr/>
        </p:nvSpPr>
        <p:spPr>
          <a:xfrm>
            <a:off x="7389927" y="957278"/>
            <a:ext cx="1507065" cy="738650"/>
          </a:xfrm>
          <a:prstGeom prst="rect">
            <a:avLst/>
          </a:prstGeom>
          <a:solidFill>
            <a:srgbClr val="FFFFFF"/>
          </a:solidFill>
          <a:ln>
            <a:solidFill>
              <a:srgbClr val="000000"/>
            </a:solidFill>
          </a:ln>
        </p:spPr>
        <p:txBody>
          <a:bodyPr wrap="square" lIns="91426" tIns="45713" rIns="91426" bIns="45713" rtlCol="0">
            <a:spAutoFit/>
          </a:bodyPr>
          <a:lstStyle/>
          <a:p>
            <a:pPr algn="ctr"/>
            <a:r>
              <a:rPr lang="en-US" dirty="0" smtClean="0">
                <a:solidFill>
                  <a:srgbClr val="000000"/>
                </a:solidFill>
              </a:rPr>
              <a:t>Oxygen Minimum Zone (OMZ)</a:t>
            </a:r>
            <a:endParaRPr lang="en-US" dirty="0">
              <a:solidFill>
                <a:srgbClr val="000000"/>
              </a:solidFill>
            </a:endParaRPr>
          </a:p>
        </p:txBody>
      </p:sp>
      <p:cxnSp>
        <p:nvCxnSpPr>
          <p:cNvPr id="8" name="Straight Arrow Connector 7"/>
          <p:cNvCxnSpPr/>
          <p:nvPr/>
        </p:nvCxnSpPr>
        <p:spPr bwMode="auto">
          <a:xfrm flipH="1">
            <a:off x="7459133" y="1555535"/>
            <a:ext cx="211668" cy="934145"/>
          </a:xfrm>
          <a:prstGeom prst="straightConnector1">
            <a:avLst/>
          </a:prstGeom>
          <a:solidFill>
            <a:schemeClr val="accent1"/>
          </a:solidFill>
          <a:ln w="22225" cap="flat" cmpd="sng" algn="ctr">
            <a:solidFill>
              <a:schemeClr val="bg2">
                <a:lumMod val="60000"/>
                <a:lumOff val="40000"/>
              </a:schemeClr>
            </a:solidFill>
            <a:prstDash val="solid"/>
            <a:round/>
            <a:headEnd type="none" w="med" len="med"/>
            <a:tailEnd type="arrow"/>
          </a:ln>
          <a:effectLst/>
        </p:spPr>
      </p:cxnSp>
      <p:pic>
        <p:nvPicPr>
          <p:cNvPr id="4" name="BRS Sept2010_mac_shorter_small.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70854" y="957279"/>
            <a:ext cx="6405667" cy="4804251"/>
          </a:xfrm>
          <a:prstGeom prst="rect">
            <a:avLst/>
          </a:prstGeom>
        </p:spPr>
      </p:pic>
      <p:sp>
        <p:nvSpPr>
          <p:cNvPr id="5" name="TextBox 4"/>
          <p:cNvSpPr txBox="1"/>
          <p:nvPr/>
        </p:nvSpPr>
        <p:spPr>
          <a:xfrm>
            <a:off x="1337805" y="6010477"/>
            <a:ext cx="3386841" cy="646317"/>
          </a:xfrm>
          <a:prstGeom prst="rect">
            <a:avLst/>
          </a:prstGeom>
          <a:noFill/>
        </p:spPr>
        <p:txBody>
          <a:bodyPr wrap="square" lIns="91426" tIns="45713" rIns="91426" bIns="45713" rtlCol="0">
            <a:spAutoFit/>
          </a:bodyPr>
          <a:lstStyle/>
          <a:p>
            <a:r>
              <a:rPr lang="en-US" sz="1800" i="1" dirty="0">
                <a:solidFill>
                  <a:srgbClr val="FFFFFF"/>
                </a:solidFill>
                <a:latin typeface="Comic Sans MS"/>
                <a:cs typeface="Comic Sans MS"/>
              </a:rPr>
              <a:t>In situ </a:t>
            </a:r>
            <a:r>
              <a:rPr lang="en-US" sz="1800" dirty="0">
                <a:solidFill>
                  <a:srgbClr val="FFFFFF"/>
                </a:solidFill>
                <a:latin typeface="Comic Sans MS"/>
                <a:cs typeface="Comic Sans MS"/>
              </a:rPr>
              <a:t>respiration chambers, 650 m, oxygen minimum zone</a:t>
            </a:r>
          </a:p>
        </p:txBody>
      </p:sp>
    </p:spTree>
    <p:extLst>
      <p:ext uri="{BB962C8B-B14F-4D97-AF65-F5344CB8AC3E}">
        <p14:creationId xmlns:p14="http://schemas.microsoft.com/office/powerpoint/2010/main" val="13214198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474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0683" y="1"/>
            <a:ext cx="9728914" cy="1095375"/>
          </a:xfrm>
          <a:noFill/>
          <a:ln>
            <a:noFill/>
          </a:ln>
        </p:spPr>
        <p:txBody>
          <a:bodyPr lIns="100824" tIns="50413" rIns="100824" bIns="50413"/>
          <a:lstStyle/>
          <a:p>
            <a:r>
              <a:rPr lang="en-US" sz="2900" dirty="0">
                <a:ln w="12700">
                  <a:solidFill>
                    <a:schemeClr val="tx2">
                      <a:satMod val="155000"/>
                    </a:schemeClr>
                  </a:solidFill>
                  <a:prstDash val="solid"/>
                </a:ln>
                <a:solidFill>
                  <a:srgbClr val="FFFF99"/>
                </a:solidFill>
                <a:latin typeface="Comic Sans MS"/>
                <a:cs typeface="Comic Sans MS"/>
              </a:rPr>
              <a:t>Expansion, intensification of hypoxic zones likely to affect urchins and other deep-sea animals</a:t>
            </a:r>
          </a:p>
        </p:txBody>
      </p:sp>
      <p:grpSp>
        <p:nvGrpSpPr>
          <p:cNvPr id="9" name="Group 8"/>
          <p:cNvGrpSpPr/>
          <p:nvPr/>
        </p:nvGrpSpPr>
        <p:grpSpPr>
          <a:xfrm>
            <a:off x="3894868" y="1811607"/>
            <a:ext cx="6221192" cy="5384032"/>
            <a:chOff x="2510564" y="1810668"/>
            <a:chExt cx="7656300" cy="5459436"/>
          </a:xfrm>
        </p:grpSpPr>
        <p:sp>
          <p:nvSpPr>
            <p:cNvPr id="4" name="Rectangle 3"/>
            <p:cNvSpPr/>
            <p:nvPr/>
          </p:nvSpPr>
          <p:spPr>
            <a:xfrm>
              <a:off x="5035140" y="2798304"/>
              <a:ext cx="4864457" cy="3539031"/>
            </a:xfrm>
            <a:prstGeom prst="rect">
              <a:avLst/>
            </a:prstGeom>
          </p:spPr>
          <p:style>
            <a:lnRef idx="1">
              <a:schemeClr val="accent1"/>
            </a:lnRef>
            <a:fillRef idx="3">
              <a:schemeClr val="accent1"/>
            </a:fillRef>
            <a:effectRef idx="2">
              <a:schemeClr val="accent1"/>
            </a:effectRef>
            <a:fontRef idx="minor">
              <a:schemeClr val="lt1"/>
            </a:fontRef>
          </p:style>
          <p:txBody>
            <a:bodyPr lIns="100824" tIns="50413" rIns="100824" bIns="50413" rtlCol="0" anchor="ctr"/>
            <a:lstStyle/>
            <a:p>
              <a:pPr algn="ctr"/>
              <a:endParaRPr lang="en-US"/>
            </a:p>
          </p:txBody>
        </p:sp>
        <p:pic>
          <p:nvPicPr>
            <p:cNvPr id="6" name="Picture 5"/>
            <p:cNvPicPr>
              <a:picLocks noChangeAspect="1"/>
            </p:cNvPicPr>
            <p:nvPr/>
          </p:nvPicPr>
          <p:blipFill>
            <a:blip r:embed="rId3"/>
            <a:stretch>
              <a:fillRect/>
            </a:stretch>
          </p:blipFill>
          <p:spPr>
            <a:xfrm>
              <a:off x="2510564" y="1810668"/>
              <a:ext cx="7656300" cy="5459436"/>
            </a:xfrm>
            <a:prstGeom prst="rect">
              <a:avLst/>
            </a:prstGeom>
          </p:spPr>
        </p:pic>
        <p:sp>
          <p:nvSpPr>
            <p:cNvPr id="5" name="Rectangle 4"/>
            <p:cNvSpPr/>
            <p:nvPr/>
          </p:nvSpPr>
          <p:spPr>
            <a:xfrm>
              <a:off x="4115014" y="2065573"/>
              <a:ext cx="2777211" cy="4080350"/>
            </a:xfrm>
            <a:prstGeom prst="rect">
              <a:avLst/>
            </a:prstGeom>
            <a:solidFill>
              <a:srgbClr val="3366FF">
                <a:alpha val="22000"/>
              </a:srgbClr>
            </a:solidFill>
            <a:ln w="28575" cmpd="sng">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lIns="100824" tIns="50413" rIns="100824" bIns="50413" rtlCol="0" anchor="ctr"/>
            <a:lstStyle/>
            <a:p>
              <a:pPr algn="ctr"/>
              <a:endParaRPr lang="en-US"/>
            </a:p>
          </p:txBody>
        </p:sp>
        <p:sp>
          <p:nvSpPr>
            <p:cNvPr id="7" name="TextBox 6"/>
            <p:cNvSpPr txBox="1"/>
            <p:nvPr/>
          </p:nvSpPr>
          <p:spPr>
            <a:xfrm>
              <a:off x="4330602" y="2769918"/>
              <a:ext cx="630980" cy="332643"/>
            </a:xfrm>
            <a:prstGeom prst="rect">
              <a:avLst/>
            </a:prstGeom>
            <a:noFill/>
          </p:spPr>
          <p:txBody>
            <a:bodyPr wrap="none" lIns="100824" tIns="50413" rIns="100824" bIns="50413" rtlCol="0">
              <a:spAutoFit/>
            </a:bodyPr>
            <a:lstStyle/>
            <a:p>
              <a:r>
                <a:rPr lang="en-US" sz="1500" dirty="0">
                  <a:solidFill>
                    <a:srgbClr val="000000"/>
                  </a:solidFill>
                </a:rPr>
                <a:t>OMZ</a:t>
              </a:r>
            </a:p>
          </p:txBody>
        </p:sp>
        <p:sp>
          <p:nvSpPr>
            <p:cNvPr id="8" name="Freeform 7"/>
            <p:cNvSpPr/>
            <p:nvPr/>
          </p:nvSpPr>
          <p:spPr>
            <a:xfrm>
              <a:off x="4429127" y="3185497"/>
              <a:ext cx="5022533" cy="2996866"/>
            </a:xfrm>
            <a:custGeom>
              <a:avLst/>
              <a:gdLst>
                <a:gd name="connsiteX0" fmla="*/ 0 w 3741120"/>
                <a:gd name="connsiteY0" fmla="*/ 2057055 h 2057055"/>
                <a:gd name="connsiteX1" fmla="*/ 372732 w 3741120"/>
                <a:gd name="connsiteY1" fmla="*/ 1076847 h 2057055"/>
                <a:gd name="connsiteX2" fmla="*/ 1256244 w 3741120"/>
                <a:gd name="connsiteY2" fmla="*/ 193280 h 2057055"/>
                <a:gd name="connsiteX3" fmla="*/ 3741120 w 3741120"/>
                <a:gd name="connsiteY3" fmla="*/ 0 h 2057055"/>
                <a:gd name="connsiteX4" fmla="*/ 3741120 w 3741120"/>
                <a:gd name="connsiteY4" fmla="*/ 0 h 2057055"/>
                <a:gd name="connsiteX0" fmla="*/ 0 w 3741120"/>
                <a:gd name="connsiteY0" fmla="*/ 2057055 h 2057055"/>
                <a:gd name="connsiteX1" fmla="*/ 372732 w 3741120"/>
                <a:gd name="connsiteY1" fmla="*/ 1076847 h 2057055"/>
                <a:gd name="connsiteX2" fmla="*/ 1256244 w 3741120"/>
                <a:gd name="connsiteY2" fmla="*/ 193280 h 2057055"/>
                <a:gd name="connsiteX3" fmla="*/ 3741120 w 3741120"/>
                <a:gd name="connsiteY3" fmla="*/ 0 h 2057055"/>
                <a:gd name="connsiteX4" fmla="*/ 3735667 w 3741120"/>
                <a:gd name="connsiteY4" fmla="*/ 64420 h 2057055"/>
                <a:gd name="connsiteX0" fmla="*/ 0 w 3741120"/>
                <a:gd name="connsiteY0" fmla="*/ 2057055 h 2057055"/>
                <a:gd name="connsiteX1" fmla="*/ 367279 w 3741120"/>
                <a:gd name="connsiteY1" fmla="*/ 1040036 h 2057055"/>
                <a:gd name="connsiteX2" fmla="*/ 1256244 w 3741120"/>
                <a:gd name="connsiteY2" fmla="*/ 193280 h 2057055"/>
                <a:gd name="connsiteX3" fmla="*/ 3741120 w 3741120"/>
                <a:gd name="connsiteY3" fmla="*/ 0 h 2057055"/>
                <a:gd name="connsiteX4" fmla="*/ 3735667 w 3741120"/>
                <a:gd name="connsiteY4" fmla="*/ 64420 h 2057055"/>
                <a:gd name="connsiteX0" fmla="*/ 0 w 3741120"/>
                <a:gd name="connsiteY0" fmla="*/ 2057055 h 2057055"/>
                <a:gd name="connsiteX1" fmla="*/ 367279 w 3741120"/>
                <a:gd name="connsiteY1" fmla="*/ 1040036 h 2057055"/>
                <a:gd name="connsiteX2" fmla="*/ 1256244 w 3741120"/>
                <a:gd name="connsiteY2" fmla="*/ 193280 h 2057055"/>
                <a:gd name="connsiteX3" fmla="*/ 3741120 w 3741120"/>
                <a:gd name="connsiteY3" fmla="*/ 0 h 2057055"/>
                <a:gd name="connsiteX4" fmla="*/ 3735667 w 3741120"/>
                <a:gd name="connsiteY4" fmla="*/ 64420 h 2057055"/>
                <a:gd name="connsiteX0" fmla="*/ 0 w 3741120"/>
                <a:gd name="connsiteY0" fmla="*/ 2057055 h 2057055"/>
                <a:gd name="connsiteX1" fmla="*/ 367279 w 3741120"/>
                <a:gd name="connsiteY1" fmla="*/ 1040036 h 2057055"/>
                <a:gd name="connsiteX2" fmla="*/ 1327129 w 3741120"/>
                <a:gd name="connsiteY2" fmla="*/ 234692 h 2057055"/>
                <a:gd name="connsiteX3" fmla="*/ 3741120 w 3741120"/>
                <a:gd name="connsiteY3" fmla="*/ 0 h 2057055"/>
                <a:gd name="connsiteX4" fmla="*/ 3735667 w 3741120"/>
                <a:gd name="connsiteY4" fmla="*/ 64420 h 2057055"/>
                <a:gd name="connsiteX0" fmla="*/ 0 w 3741120"/>
                <a:gd name="connsiteY0" fmla="*/ 2057155 h 2057155"/>
                <a:gd name="connsiteX1" fmla="*/ 367279 w 3741120"/>
                <a:gd name="connsiteY1" fmla="*/ 1040136 h 2057155"/>
                <a:gd name="connsiteX2" fmla="*/ 1327129 w 3741120"/>
                <a:gd name="connsiteY2" fmla="*/ 234792 h 2057155"/>
                <a:gd name="connsiteX3" fmla="*/ 3741120 w 3741120"/>
                <a:gd name="connsiteY3" fmla="*/ 100 h 2057155"/>
                <a:gd name="connsiteX4" fmla="*/ 3735667 w 3741120"/>
                <a:gd name="connsiteY4" fmla="*/ 64520 h 2057155"/>
                <a:gd name="connsiteX0" fmla="*/ 0 w 3735667"/>
                <a:gd name="connsiteY0" fmla="*/ 1992635 h 1992635"/>
                <a:gd name="connsiteX1" fmla="*/ 367279 w 3735667"/>
                <a:gd name="connsiteY1" fmla="*/ 975616 h 1992635"/>
                <a:gd name="connsiteX2" fmla="*/ 1327129 w 3735667"/>
                <a:gd name="connsiteY2" fmla="*/ 170272 h 1992635"/>
                <a:gd name="connsiteX3" fmla="*/ 2427042 w 3735667"/>
                <a:gd name="connsiteY3" fmla="*/ 156448 h 1992635"/>
                <a:gd name="connsiteX4" fmla="*/ 3735667 w 3735667"/>
                <a:gd name="connsiteY4" fmla="*/ 0 h 1992635"/>
                <a:gd name="connsiteX0" fmla="*/ 0 w 3724762"/>
                <a:gd name="connsiteY0" fmla="*/ 1886846 h 1886846"/>
                <a:gd name="connsiteX1" fmla="*/ 367279 w 3724762"/>
                <a:gd name="connsiteY1" fmla="*/ 869827 h 1886846"/>
                <a:gd name="connsiteX2" fmla="*/ 1327129 w 3724762"/>
                <a:gd name="connsiteY2" fmla="*/ 64483 h 1886846"/>
                <a:gd name="connsiteX3" fmla="*/ 2427042 w 3724762"/>
                <a:gd name="connsiteY3" fmla="*/ 50659 h 1886846"/>
                <a:gd name="connsiteX4" fmla="*/ 3724762 w 3724762"/>
                <a:gd name="connsiteY4" fmla="*/ 41457 h 1886846"/>
                <a:gd name="connsiteX0" fmla="*/ 0 w 3724762"/>
                <a:gd name="connsiteY0" fmla="*/ 1845389 h 1845389"/>
                <a:gd name="connsiteX1" fmla="*/ 367279 w 3724762"/>
                <a:gd name="connsiteY1" fmla="*/ 828370 h 1845389"/>
                <a:gd name="connsiteX2" fmla="*/ 950898 w 3724762"/>
                <a:gd name="connsiteY2" fmla="*/ 234691 h 1845389"/>
                <a:gd name="connsiteX3" fmla="*/ 2427042 w 3724762"/>
                <a:gd name="connsiteY3" fmla="*/ 9202 h 1845389"/>
                <a:gd name="connsiteX4" fmla="*/ 3724762 w 3724762"/>
                <a:gd name="connsiteY4" fmla="*/ 0 h 1845389"/>
                <a:gd name="connsiteX0" fmla="*/ 0 w 3724762"/>
                <a:gd name="connsiteY0" fmla="*/ 1845389 h 1845389"/>
                <a:gd name="connsiteX1" fmla="*/ 367279 w 3724762"/>
                <a:gd name="connsiteY1" fmla="*/ 828370 h 1845389"/>
                <a:gd name="connsiteX2" fmla="*/ 950898 w 3724762"/>
                <a:gd name="connsiteY2" fmla="*/ 234691 h 1845389"/>
                <a:gd name="connsiteX3" fmla="*/ 2427042 w 3724762"/>
                <a:gd name="connsiteY3" fmla="*/ 9202 h 1845389"/>
                <a:gd name="connsiteX4" fmla="*/ 3724762 w 3724762"/>
                <a:gd name="connsiteY4" fmla="*/ 0 h 1845389"/>
                <a:gd name="connsiteX0" fmla="*/ 0 w 3724762"/>
                <a:gd name="connsiteY0" fmla="*/ 1845389 h 1845389"/>
                <a:gd name="connsiteX1" fmla="*/ 367279 w 3724762"/>
                <a:gd name="connsiteY1" fmla="*/ 828370 h 1845389"/>
                <a:gd name="connsiteX2" fmla="*/ 950898 w 3724762"/>
                <a:gd name="connsiteY2" fmla="*/ 234691 h 1845389"/>
                <a:gd name="connsiteX3" fmla="*/ 2427042 w 3724762"/>
                <a:gd name="connsiteY3" fmla="*/ 9202 h 1845389"/>
                <a:gd name="connsiteX4" fmla="*/ 3724762 w 3724762"/>
                <a:gd name="connsiteY4" fmla="*/ 0 h 1845389"/>
                <a:gd name="connsiteX0" fmla="*/ 0 w 3724762"/>
                <a:gd name="connsiteY0" fmla="*/ 1845389 h 1845389"/>
                <a:gd name="connsiteX1" fmla="*/ 367279 w 3724762"/>
                <a:gd name="connsiteY1" fmla="*/ 828370 h 1845389"/>
                <a:gd name="connsiteX2" fmla="*/ 950898 w 3724762"/>
                <a:gd name="connsiteY2" fmla="*/ 234691 h 1845389"/>
                <a:gd name="connsiteX3" fmla="*/ 2427042 w 3724762"/>
                <a:gd name="connsiteY3" fmla="*/ 9202 h 1845389"/>
                <a:gd name="connsiteX4" fmla="*/ 3724762 w 3724762"/>
                <a:gd name="connsiteY4" fmla="*/ 0 h 1845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4762" h="1845389">
                  <a:moveTo>
                    <a:pt x="0" y="1845389"/>
                  </a:moveTo>
                  <a:cubicBezTo>
                    <a:pt x="81679" y="1510599"/>
                    <a:pt x="208796" y="1096820"/>
                    <a:pt x="367279" y="828370"/>
                  </a:cubicBezTo>
                  <a:cubicBezTo>
                    <a:pt x="525762" y="559920"/>
                    <a:pt x="569435" y="454044"/>
                    <a:pt x="950898" y="234691"/>
                  </a:cubicBezTo>
                  <a:cubicBezTo>
                    <a:pt x="1332361" y="15338"/>
                    <a:pt x="2427042" y="9202"/>
                    <a:pt x="2427042" y="9202"/>
                  </a:cubicBezTo>
                  <a:lnTo>
                    <a:pt x="3724762" y="0"/>
                  </a:lnTo>
                </a:path>
              </a:pathLst>
            </a:custGeom>
            <a:ln w="57150" cmpd="sng">
              <a:solidFill>
                <a:srgbClr val="2EF506"/>
              </a:solidFill>
            </a:ln>
          </p:spPr>
          <p:style>
            <a:lnRef idx="2">
              <a:schemeClr val="accent1"/>
            </a:lnRef>
            <a:fillRef idx="0">
              <a:schemeClr val="accent1"/>
            </a:fillRef>
            <a:effectRef idx="1">
              <a:schemeClr val="accent1"/>
            </a:effectRef>
            <a:fontRef idx="minor">
              <a:schemeClr val="tx1"/>
            </a:fontRef>
          </p:style>
          <p:txBody>
            <a:bodyPr lIns="100824" tIns="50413" rIns="100824" bIns="50413" rtlCol="0" anchor="ctr"/>
            <a:lstStyle/>
            <a:p>
              <a:pPr algn="ctr"/>
              <a:endParaRPr lang="en-US"/>
            </a:p>
          </p:txBody>
        </p:sp>
      </p:grpSp>
      <p:sp>
        <p:nvSpPr>
          <p:cNvPr id="14" name="TextBox 13"/>
          <p:cNvSpPr txBox="1"/>
          <p:nvPr/>
        </p:nvSpPr>
        <p:spPr>
          <a:xfrm>
            <a:off x="4096385" y="1321535"/>
            <a:ext cx="5803212" cy="455754"/>
          </a:xfrm>
          <a:prstGeom prst="rect">
            <a:avLst/>
          </a:prstGeom>
          <a:noFill/>
        </p:spPr>
        <p:txBody>
          <a:bodyPr wrap="square" lIns="100824" tIns="50413" rIns="100824" bIns="50413" rtlCol="0">
            <a:spAutoFit/>
          </a:bodyPr>
          <a:lstStyle/>
          <a:p>
            <a:r>
              <a:rPr lang="en-US" sz="2300" b="1" dirty="0">
                <a:solidFill>
                  <a:srgbClr val="FFFFFF"/>
                </a:solidFill>
              </a:rPr>
              <a:t>Urchin O</a:t>
            </a:r>
            <a:r>
              <a:rPr lang="en-US" sz="2300" b="1" baseline="-25000" dirty="0">
                <a:solidFill>
                  <a:srgbClr val="FFFFFF"/>
                </a:solidFill>
              </a:rPr>
              <a:t>2</a:t>
            </a:r>
            <a:r>
              <a:rPr lang="en-US" sz="2300" b="1" dirty="0">
                <a:solidFill>
                  <a:srgbClr val="FFFFFF"/>
                </a:solidFill>
              </a:rPr>
              <a:t> Consumption vs. Available O</a:t>
            </a:r>
            <a:r>
              <a:rPr lang="en-US" sz="2300" b="1" baseline="-25000" dirty="0">
                <a:solidFill>
                  <a:srgbClr val="FFFFFF"/>
                </a:solidFill>
              </a:rPr>
              <a:t>2</a:t>
            </a:r>
            <a:endParaRPr lang="en-US" sz="2300" b="1" i="1" baseline="-25000" dirty="0">
              <a:solidFill>
                <a:srgbClr val="FFFFFF"/>
              </a:solidFill>
            </a:endParaRPr>
          </a:p>
        </p:txBody>
      </p:sp>
      <p:sp>
        <p:nvSpPr>
          <p:cNvPr id="16" name="TextBox 15"/>
          <p:cNvSpPr txBox="1"/>
          <p:nvPr/>
        </p:nvSpPr>
        <p:spPr>
          <a:xfrm>
            <a:off x="597390" y="6980820"/>
            <a:ext cx="1863286" cy="317254"/>
          </a:xfrm>
          <a:prstGeom prst="rect">
            <a:avLst/>
          </a:prstGeom>
          <a:noFill/>
        </p:spPr>
        <p:txBody>
          <a:bodyPr wrap="square" lIns="100824" tIns="50413" rIns="100824" bIns="50413" rtlCol="0">
            <a:spAutoFit/>
          </a:bodyPr>
          <a:lstStyle/>
          <a:p>
            <a:r>
              <a:rPr lang="en-US" dirty="0" smtClean="0">
                <a:solidFill>
                  <a:srgbClr val="FFFFFF"/>
                </a:solidFill>
              </a:rPr>
              <a:t>BRS Platform</a:t>
            </a:r>
            <a:endParaRPr lang="en-US" i="1" dirty="0">
              <a:solidFill>
                <a:srgbClr val="FFFFFF"/>
              </a:solidFill>
            </a:endParaRPr>
          </a:p>
        </p:txBody>
      </p:sp>
      <p:pic>
        <p:nvPicPr>
          <p:cNvPr id="15" name="Picture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5532" y="1357949"/>
            <a:ext cx="3584719" cy="2688540"/>
          </a:xfrm>
          <a:prstGeom prst="rect">
            <a:avLst/>
          </a:prstGeom>
        </p:spPr>
      </p:pic>
      <p:cxnSp>
        <p:nvCxnSpPr>
          <p:cNvPr id="18" name="Straight Connector 6"/>
          <p:cNvCxnSpPr>
            <a:cxnSpLocks noChangeShapeType="1"/>
          </p:cNvCxnSpPr>
          <p:nvPr/>
        </p:nvCxnSpPr>
        <p:spPr bwMode="auto">
          <a:xfrm>
            <a:off x="412746" y="1042749"/>
            <a:ext cx="9067800" cy="1586"/>
          </a:xfrm>
          <a:prstGeom prst="line">
            <a:avLst/>
          </a:prstGeom>
          <a:noFill/>
          <a:ln w="12700" algn="ctr">
            <a:solidFill>
              <a:srgbClr val="C00000"/>
            </a:solidFill>
            <a:round/>
            <a:headEnd/>
            <a:tailEnd/>
          </a:ln>
        </p:spPr>
      </p:cxnSp>
      <p:sp>
        <p:nvSpPr>
          <p:cNvPr id="13" name="TextBox 12"/>
          <p:cNvSpPr txBox="1"/>
          <p:nvPr/>
        </p:nvSpPr>
        <p:spPr>
          <a:xfrm>
            <a:off x="2013511" y="3697846"/>
            <a:ext cx="1863286" cy="317254"/>
          </a:xfrm>
          <a:prstGeom prst="rect">
            <a:avLst/>
          </a:prstGeom>
          <a:noFill/>
        </p:spPr>
        <p:txBody>
          <a:bodyPr wrap="square" lIns="100824" tIns="50413" rIns="100824" bIns="50413" rtlCol="0">
            <a:spAutoFit/>
          </a:bodyPr>
          <a:lstStyle/>
          <a:p>
            <a:r>
              <a:rPr lang="en-US" dirty="0" smtClean="0"/>
              <a:t>Fragile Urchin</a:t>
            </a:r>
            <a:endParaRPr lang="en-US" i="1" dirty="0"/>
          </a:p>
        </p:txBody>
      </p:sp>
      <p:pic>
        <p:nvPicPr>
          <p:cNvPr id="10" name="Picture 9"/>
          <p:cNvPicPr>
            <a:picLocks noChangeAspect="1"/>
          </p:cNvPicPr>
          <p:nvPr/>
        </p:nvPicPr>
        <p:blipFill>
          <a:blip r:embed="rId5"/>
          <a:stretch>
            <a:fillRect/>
          </a:stretch>
        </p:blipFill>
        <p:spPr>
          <a:xfrm>
            <a:off x="160706" y="4156869"/>
            <a:ext cx="3683000" cy="2768600"/>
          </a:xfrm>
          <a:prstGeom prst="rect">
            <a:avLst/>
          </a:prstGeom>
        </p:spPr>
      </p:pic>
    </p:spTree>
    <p:extLst>
      <p:ext uri="{BB962C8B-B14F-4D97-AF65-F5344CB8AC3E}">
        <p14:creationId xmlns:p14="http://schemas.microsoft.com/office/powerpoint/2010/main" val="3010621817"/>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0501" y="1448167"/>
            <a:ext cx="9215437" cy="1235075"/>
          </a:xfrm>
        </p:spPr>
        <p:txBody>
          <a:bodyPr/>
          <a:lstStyle/>
          <a:p>
            <a:r>
              <a:rPr lang="en-US" sz="8000" dirty="0" smtClean="0">
                <a:latin typeface="Comic Sans MS"/>
                <a:cs typeface="Comic Sans MS"/>
              </a:rPr>
              <a:t>Ocean Acidification</a:t>
            </a:r>
            <a:endParaRPr lang="en-US" sz="8000" dirty="0">
              <a:latin typeface="Comic Sans MS"/>
              <a:cs typeface="Comic Sans MS"/>
            </a:endParaRPr>
          </a:p>
        </p:txBody>
      </p:sp>
    </p:spTree>
    <p:extLst>
      <p:ext uri="{BB962C8B-B14F-4D97-AF65-F5344CB8AC3E}">
        <p14:creationId xmlns:p14="http://schemas.microsoft.com/office/powerpoint/2010/main" val="3176894436"/>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5" cstate="print">
            <a:lum bright="6000" contrast="23000"/>
          </a:blip>
          <a:stretch>
            <a:fillRect/>
          </a:stretch>
        </p:blipFill>
        <p:spPr>
          <a:xfrm>
            <a:off x="5121275" y="5525028"/>
            <a:ext cx="3147219" cy="2098146"/>
          </a:xfrm>
          <a:prstGeom prst="rect">
            <a:avLst/>
          </a:prstGeom>
        </p:spPr>
      </p:pic>
      <p:pic>
        <p:nvPicPr>
          <p:cNvPr id="15" name="Picture 14" descr="DSCN7161-davidson paragorgia 2.jpg"/>
          <p:cNvPicPr>
            <a:picLocks noChangeAspect="1"/>
          </p:cNvPicPr>
          <p:nvPr/>
        </p:nvPicPr>
        <p:blipFill>
          <a:blip r:embed="rId6" cstate="print">
            <a:lum bright="4000" contrast="20000"/>
          </a:blip>
          <a:stretch>
            <a:fillRect/>
          </a:stretch>
        </p:blipFill>
        <p:spPr>
          <a:xfrm>
            <a:off x="7734299" y="5520426"/>
            <a:ext cx="2514601" cy="1885951"/>
          </a:xfrm>
          <a:prstGeom prst="rect">
            <a:avLst/>
          </a:prstGeom>
        </p:spPr>
      </p:pic>
      <p:pic>
        <p:nvPicPr>
          <p:cNvPr id="7172" name="Picture 9" descr="asteronyx.jpg"/>
          <p:cNvPicPr>
            <a:picLocks noChangeAspect="1"/>
          </p:cNvPicPr>
          <p:nvPr/>
        </p:nvPicPr>
        <p:blipFill>
          <a:blip r:embed="rId7" cstate="print"/>
          <a:srcRect/>
          <a:stretch>
            <a:fillRect/>
          </a:stretch>
        </p:blipFill>
        <p:spPr bwMode="auto">
          <a:xfrm>
            <a:off x="2451100" y="5507082"/>
            <a:ext cx="2859088" cy="1930355"/>
          </a:xfrm>
          <a:prstGeom prst="rect">
            <a:avLst/>
          </a:prstGeom>
          <a:noFill/>
          <a:ln w="9525">
            <a:noFill/>
            <a:miter lim="800000"/>
            <a:headEnd/>
            <a:tailEnd/>
          </a:ln>
        </p:spPr>
      </p:pic>
      <p:sp>
        <p:nvSpPr>
          <p:cNvPr id="7173" name="Text Box 2"/>
          <p:cNvSpPr txBox="1">
            <a:spLocks noChangeArrowheads="1"/>
          </p:cNvSpPr>
          <p:nvPr/>
        </p:nvSpPr>
        <p:spPr bwMode="auto">
          <a:xfrm>
            <a:off x="240239" y="1093805"/>
            <a:ext cx="4343400" cy="4351217"/>
          </a:xfrm>
          <a:prstGeom prst="rect">
            <a:avLst/>
          </a:prstGeom>
          <a:noFill/>
          <a:ln w="9525">
            <a:noFill/>
            <a:miter lim="800000"/>
            <a:headEnd/>
            <a:tailEnd/>
          </a:ln>
        </p:spPr>
        <p:txBody>
          <a:bodyPr lIns="102898" tIns="51448" rIns="102898" bIns="51448">
            <a:spAutoFit/>
          </a:bodyPr>
          <a:lstStyle/>
          <a:p>
            <a:pPr marL="514350" indent="-514350" defTabSz="1028700" eaLnBrk="0" hangingPunct="0">
              <a:buFont typeface="Arial" pitchFamily="34" charset="0"/>
              <a:buChar char="•"/>
            </a:pPr>
            <a:r>
              <a:rPr lang="en-US" altLang="en-US" sz="2800" i="1" dirty="0" smtClean="0">
                <a:solidFill>
                  <a:srgbClr val="FFFFFF"/>
                </a:solidFill>
                <a:latin typeface="Comic Sans MS" pitchFamily="66" charset="0"/>
                <a:cs typeface="Arial" pitchFamily="34" charset="0"/>
              </a:rPr>
              <a:t>Photosynthesis</a:t>
            </a:r>
            <a:br>
              <a:rPr lang="en-US" altLang="en-US" sz="2800" i="1" dirty="0" smtClean="0">
                <a:solidFill>
                  <a:srgbClr val="FFFFFF"/>
                </a:solidFill>
                <a:latin typeface="Comic Sans MS" pitchFamily="66" charset="0"/>
                <a:cs typeface="Arial" pitchFamily="34" charset="0"/>
              </a:rPr>
            </a:br>
            <a:endParaRPr lang="en-US" altLang="en-US" sz="2800" i="1" dirty="0" smtClean="0">
              <a:solidFill>
                <a:srgbClr val="FFFFFF"/>
              </a:solidFill>
              <a:latin typeface="Comic Sans MS" pitchFamily="66" charset="0"/>
              <a:cs typeface="Arial" pitchFamily="34" charset="0"/>
            </a:endParaRPr>
          </a:p>
          <a:p>
            <a:pPr marL="514350" indent="-514350" defTabSz="1028700" eaLnBrk="0" hangingPunct="0">
              <a:buFont typeface="Arial" pitchFamily="34" charset="0"/>
              <a:buChar char="•"/>
            </a:pPr>
            <a:r>
              <a:rPr lang="en-US" altLang="en-US" sz="2800" i="1" dirty="0" smtClean="0">
                <a:solidFill>
                  <a:srgbClr val="FFFFFF"/>
                </a:solidFill>
                <a:latin typeface="Comic Sans MS" pitchFamily="66" charset="0"/>
                <a:cs typeface="Arial" pitchFamily="34" charset="0"/>
              </a:rPr>
              <a:t>Calcification *</a:t>
            </a:r>
            <a:r>
              <a:rPr lang="en-US" altLang="en-US" sz="2400" dirty="0" smtClean="0">
                <a:solidFill>
                  <a:srgbClr val="FFFFFF"/>
                </a:solidFill>
                <a:latin typeface="Comic Sans MS" pitchFamily="66" charset="0"/>
                <a:cs typeface="Arial" pitchFamily="34" charset="0"/>
              </a:rPr>
              <a:t/>
            </a:r>
            <a:br>
              <a:rPr lang="en-US" altLang="en-US" sz="2400" dirty="0" smtClean="0">
                <a:solidFill>
                  <a:srgbClr val="FFFFFF"/>
                </a:solidFill>
                <a:latin typeface="Comic Sans MS" pitchFamily="66" charset="0"/>
                <a:cs typeface="Arial" pitchFamily="34" charset="0"/>
              </a:rPr>
            </a:br>
            <a:endParaRPr lang="en-US" altLang="en-US" sz="2800" dirty="0" smtClean="0">
              <a:solidFill>
                <a:srgbClr val="FFFFFF"/>
              </a:solidFill>
              <a:latin typeface="Comic Sans MS" pitchFamily="66" charset="0"/>
              <a:cs typeface="Arial" pitchFamily="34" charset="0"/>
            </a:endParaRPr>
          </a:p>
          <a:p>
            <a:pPr marL="514350" indent="-514350" defTabSz="1028700" eaLnBrk="0" hangingPunct="0">
              <a:buFont typeface="Arial" pitchFamily="34" charset="0"/>
              <a:buChar char="•"/>
            </a:pPr>
            <a:r>
              <a:rPr lang="en-US" altLang="en-US" sz="2800" i="1" dirty="0" smtClean="0">
                <a:solidFill>
                  <a:srgbClr val="FFFFFF"/>
                </a:solidFill>
                <a:latin typeface="Comic Sans MS" pitchFamily="66" charset="0"/>
                <a:cs typeface="Arial" pitchFamily="34" charset="0"/>
              </a:rPr>
              <a:t>Respiration</a:t>
            </a:r>
            <a:br>
              <a:rPr lang="en-US" altLang="en-US" sz="2800" i="1" dirty="0" smtClean="0">
                <a:solidFill>
                  <a:srgbClr val="FFFFFF"/>
                </a:solidFill>
                <a:latin typeface="Comic Sans MS" pitchFamily="66" charset="0"/>
                <a:cs typeface="Arial" pitchFamily="34" charset="0"/>
              </a:rPr>
            </a:br>
            <a:endParaRPr lang="en-US" altLang="en-US" sz="2800" i="1" dirty="0" smtClean="0">
              <a:solidFill>
                <a:srgbClr val="FFFFFF"/>
              </a:solidFill>
              <a:latin typeface="Comic Sans MS" pitchFamily="66" charset="0"/>
              <a:cs typeface="Arial" pitchFamily="34" charset="0"/>
            </a:endParaRPr>
          </a:p>
          <a:p>
            <a:pPr marL="514350" indent="-514350" defTabSz="1028700" eaLnBrk="0" hangingPunct="0">
              <a:buFont typeface="Arial" pitchFamily="34" charset="0"/>
              <a:buChar char="•"/>
            </a:pPr>
            <a:r>
              <a:rPr lang="en-US" altLang="en-US" sz="2800" i="1" dirty="0" smtClean="0">
                <a:solidFill>
                  <a:srgbClr val="FFFFFF"/>
                </a:solidFill>
                <a:latin typeface="Comic Sans MS" pitchFamily="66" charset="0"/>
                <a:cs typeface="Arial" pitchFamily="34" charset="0"/>
              </a:rPr>
              <a:t>Acid – Base Balance</a:t>
            </a:r>
            <a:br>
              <a:rPr lang="en-US" altLang="en-US" sz="2800" i="1" dirty="0" smtClean="0">
                <a:solidFill>
                  <a:srgbClr val="FFFFFF"/>
                </a:solidFill>
                <a:latin typeface="Comic Sans MS" pitchFamily="66" charset="0"/>
                <a:cs typeface="Arial" pitchFamily="34" charset="0"/>
              </a:rPr>
            </a:br>
            <a:endParaRPr lang="en-US" altLang="en-US" sz="2400" i="1" dirty="0" smtClean="0">
              <a:solidFill>
                <a:srgbClr val="FFFFFF"/>
              </a:solidFill>
              <a:latin typeface="Comic Sans MS" pitchFamily="66" charset="0"/>
              <a:cs typeface="Arial" pitchFamily="34" charset="0"/>
            </a:endParaRPr>
          </a:p>
          <a:p>
            <a:pPr marL="514350" indent="-514350" defTabSz="1028700" eaLnBrk="0" hangingPunct="0">
              <a:buFont typeface="Arial" pitchFamily="34" charset="0"/>
              <a:buChar char="•"/>
            </a:pPr>
            <a:r>
              <a:rPr lang="en-US" altLang="en-US" sz="2800" i="1" dirty="0" smtClean="0">
                <a:solidFill>
                  <a:srgbClr val="FFFFFF"/>
                </a:solidFill>
                <a:latin typeface="Comic Sans MS" pitchFamily="66" charset="0"/>
                <a:cs typeface="Arial" pitchFamily="34" charset="0"/>
              </a:rPr>
              <a:t>Metabolism</a:t>
            </a:r>
            <a:r>
              <a:rPr lang="en-US" altLang="en-US" sz="2400" i="1" dirty="0" smtClean="0">
                <a:solidFill>
                  <a:srgbClr val="FFFFFF"/>
                </a:solidFill>
                <a:latin typeface="Comic Sans MS" pitchFamily="66" charset="0"/>
                <a:cs typeface="Arial" pitchFamily="34" charset="0"/>
              </a:rPr>
              <a:t/>
            </a:r>
            <a:br>
              <a:rPr lang="en-US" altLang="en-US" sz="2400" i="1" dirty="0" smtClean="0">
                <a:solidFill>
                  <a:srgbClr val="FFFFFF"/>
                </a:solidFill>
                <a:latin typeface="Comic Sans MS" pitchFamily="66" charset="0"/>
                <a:cs typeface="Arial" pitchFamily="34" charset="0"/>
              </a:rPr>
            </a:br>
            <a:endParaRPr lang="en-US" altLang="en-US" sz="2800" dirty="0">
              <a:solidFill>
                <a:srgbClr val="FFFFFF"/>
              </a:solidFill>
              <a:latin typeface="Comic Sans MS" pitchFamily="66" charset="0"/>
              <a:cs typeface="Arial" pitchFamily="34" charset="0"/>
            </a:endParaRPr>
          </a:p>
        </p:txBody>
      </p:sp>
      <p:sp>
        <p:nvSpPr>
          <p:cNvPr id="7174" name="Rectangle 15"/>
          <p:cNvSpPr>
            <a:spLocks noChangeArrowheads="1"/>
          </p:cNvSpPr>
          <p:nvPr/>
        </p:nvSpPr>
        <p:spPr bwMode="auto">
          <a:xfrm>
            <a:off x="471488" y="-9525"/>
            <a:ext cx="9220200" cy="741363"/>
          </a:xfrm>
          <a:prstGeom prst="rect">
            <a:avLst/>
          </a:prstGeom>
          <a:noFill/>
          <a:ln w="9525">
            <a:noFill/>
            <a:miter lim="800000"/>
            <a:headEnd/>
            <a:tailEnd/>
          </a:ln>
        </p:spPr>
        <p:txBody>
          <a:bodyPr lIns="102898" tIns="51448" rIns="102898" bIns="51448" anchor="ctr"/>
          <a:lstStyle/>
          <a:p>
            <a:pPr algn="ctr" defTabSz="1028700" eaLnBrk="0" hangingPunct="0"/>
            <a:r>
              <a:rPr lang="en-US" altLang="en-US" sz="3200" dirty="0" smtClean="0">
                <a:solidFill>
                  <a:srgbClr val="FFFF00"/>
                </a:solidFill>
                <a:latin typeface="Comic Sans MS" pitchFamily="66" charset="0"/>
                <a:cs typeface="Arial" pitchFamily="34" charset="0"/>
              </a:rPr>
              <a:t>Ocean change affects physiological function</a:t>
            </a:r>
            <a:endParaRPr lang="en-US" altLang="en-US" sz="3200" baseline="-25000" dirty="0">
              <a:solidFill>
                <a:srgbClr val="FFFF00"/>
              </a:solidFill>
              <a:latin typeface="Comic Sans MS" pitchFamily="66" charset="0"/>
              <a:cs typeface="Arial" pitchFamily="34" charset="0"/>
            </a:endParaRPr>
          </a:p>
        </p:txBody>
      </p:sp>
      <p:sp>
        <p:nvSpPr>
          <p:cNvPr id="7175" name="Text Box 39"/>
          <p:cNvSpPr txBox="1">
            <a:spLocks noChangeArrowheads="1"/>
          </p:cNvSpPr>
          <p:nvPr/>
        </p:nvSpPr>
        <p:spPr bwMode="auto">
          <a:xfrm>
            <a:off x="8899803" y="5187305"/>
            <a:ext cx="1111185" cy="261600"/>
          </a:xfrm>
          <a:prstGeom prst="rect">
            <a:avLst/>
          </a:prstGeom>
          <a:noFill/>
          <a:ln w="9525">
            <a:noFill/>
            <a:miter lim="800000"/>
            <a:headEnd/>
            <a:tailEnd/>
          </a:ln>
        </p:spPr>
        <p:txBody>
          <a:bodyPr wrap="none" lIns="91432" tIns="45715" rIns="91432" bIns="45715">
            <a:spAutoFit/>
          </a:bodyPr>
          <a:lstStyle/>
          <a:p>
            <a:pPr defTabSz="1028700" eaLnBrk="0" hangingPunct="0"/>
            <a:r>
              <a:rPr lang="en-US" sz="1100" dirty="0" smtClean="0">
                <a:solidFill>
                  <a:srgbClr val="FFFFFF"/>
                </a:solidFill>
              </a:rPr>
              <a:t>Vampire </a:t>
            </a:r>
            <a:r>
              <a:rPr lang="en-US" sz="1100" dirty="0">
                <a:solidFill>
                  <a:srgbClr val="FFFFFF"/>
                </a:solidFill>
              </a:rPr>
              <a:t>Squid</a:t>
            </a:r>
          </a:p>
        </p:txBody>
      </p:sp>
      <p:cxnSp>
        <p:nvCxnSpPr>
          <p:cNvPr id="7178" name="Straight Connector 20"/>
          <p:cNvCxnSpPr>
            <a:cxnSpLocks noChangeShapeType="1"/>
          </p:cNvCxnSpPr>
          <p:nvPr/>
        </p:nvCxnSpPr>
        <p:spPr bwMode="auto">
          <a:xfrm>
            <a:off x="547688" y="731838"/>
            <a:ext cx="9067800" cy="1587"/>
          </a:xfrm>
          <a:prstGeom prst="line">
            <a:avLst/>
          </a:prstGeom>
          <a:noFill/>
          <a:ln w="9525" algn="ctr">
            <a:solidFill>
              <a:srgbClr val="000000"/>
            </a:solidFill>
            <a:round/>
            <a:headEnd/>
            <a:tailEnd/>
          </a:ln>
        </p:spPr>
      </p:cxnSp>
      <p:cxnSp>
        <p:nvCxnSpPr>
          <p:cNvPr id="12" name="Straight Connector 6"/>
          <p:cNvCxnSpPr>
            <a:cxnSpLocks noChangeShapeType="1"/>
          </p:cNvCxnSpPr>
          <p:nvPr/>
        </p:nvCxnSpPr>
        <p:spPr bwMode="auto">
          <a:xfrm>
            <a:off x="580057" y="748023"/>
            <a:ext cx="9067800" cy="1587"/>
          </a:xfrm>
          <a:prstGeom prst="line">
            <a:avLst/>
          </a:prstGeom>
          <a:noFill/>
          <a:ln w="12700" algn="ctr">
            <a:solidFill>
              <a:srgbClr val="C00000"/>
            </a:solidFill>
            <a:round/>
            <a:headEnd/>
            <a:tailEnd/>
          </a:ln>
        </p:spPr>
      </p:cxnSp>
      <p:pic>
        <p:nvPicPr>
          <p:cNvPr id="16" name="Picture 15"/>
          <p:cNvPicPr>
            <a:picLocks noChangeAspect="1"/>
          </p:cNvPicPr>
          <p:nvPr/>
        </p:nvPicPr>
        <p:blipFill>
          <a:blip r:embed="rId8" cstate="print">
            <a:lum bright="8000" contrast="12000"/>
          </a:blip>
          <a:stretch>
            <a:fillRect/>
          </a:stretch>
        </p:blipFill>
        <p:spPr>
          <a:xfrm>
            <a:off x="-434532" y="5519738"/>
            <a:ext cx="2936432" cy="1919387"/>
          </a:xfrm>
          <a:prstGeom prst="rect">
            <a:avLst/>
          </a:prstGeom>
        </p:spPr>
      </p:pic>
      <p:pic>
        <p:nvPicPr>
          <p:cNvPr id="3" name="vampyroteuthis_infernalis.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4290017" y="842094"/>
            <a:ext cx="5701166" cy="4275875"/>
          </a:xfrm>
          <a:prstGeom prst="rect">
            <a:avLst/>
          </a:prstGeom>
        </p:spPr>
      </p:pic>
    </p:spTree>
    <p:extLst>
      <p:ext uri="{BB962C8B-B14F-4D97-AF65-F5344CB8AC3E}">
        <p14:creationId xmlns:p14="http://schemas.microsoft.com/office/powerpoint/2010/main" val="34566711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11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Chart 21"/>
          <p:cNvGraphicFramePr>
            <a:graphicFrameLocks noGrp="1"/>
          </p:cNvGraphicFramePr>
          <p:nvPr>
            <p:extLst>
              <p:ext uri="{D42A27DB-BD31-4B8C-83A1-F6EECF244321}">
                <p14:modId xmlns:p14="http://schemas.microsoft.com/office/powerpoint/2010/main" val="2277886333"/>
              </p:ext>
            </p:extLst>
          </p:nvPr>
        </p:nvGraphicFramePr>
        <p:xfrm>
          <a:off x="931639" y="2452783"/>
          <a:ext cx="2753304" cy="249219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1" name="Chart 30"/>
          <p:cNvGraphicFramePr>
            <a:graphicFrameLocks noGrp="1"/>
          </p:cNvGraphicFramePr>
          <p:nvPr>
            <p:extLst>
              <p:ext uri="{D42A27DB-BD31-4B8C-83A1-F6EECF244321}">
                <p14:modId xmlns:p14="http://schemas.microsoft.com/office/powerpoint/2010/main" val="275153467"/>
              </p:ext>
            </p:extLst>
          </p:nvPr>
        </p:nvGraphicFramePr>
        <p:xfrm>
          <a:off x="5928959" y="2526982"/>
          <a:ext cx="2757560" cy="2379852"/>
        </p:xfrm>
        <a:graphic>
          <a:graphicData uri="http://schemas.openxmlformats.org/drawingml/2006/chart">
            <c:chart xmlns:c="http://schemas.openxmlformats.org/drawingml/2006/chart" xmlns:r="http://schemas.openxmlformats.org/officeDocument/2006/relationships" r:id="rId4"/>
          </a:graphicData>
        </a:graphic>
      </p:graphicFrame>
      <p:sp>
        <p:nvSpPr>
          <p:cNvPr id="1029" name="Text Box 5"/>
          <p:cNvSpPr txBox="1">
            <a:spLocks noChangeArrowheads="1"/>
          </p:cNvSpPr>
          <p:nvPr/>
        </p:nvSpPr>
        <p:spPr bwMode="auto">
          <a:xfrm>
            <a:off x="1299330" y="77023"/>
            <a:ext cx="7624509" cy="1077526"/>
          </a:xfrm>
          <a:prstGeom prst="rect">
            <a:avLst/>
          </a:prstGeom>
          <a:noFill/>
          <a:ln w="9525">
            <a:noFill/>
            <a:miter lim="800000"/>
            <a:headEnd/>
            <a:tailEnd/>
          </a:ln>
        </p:spPr>
        <p:txBody>
          <a:bodyPr wrap="square" lIns="0" tIns="0" rIns="0" bIns="0" anchor="ctr" anchorCtr="1">
            <a:spAutoFit/>
          </a:bodyPr>
          <a:lstStyle/>
          <a:p>
            <a:pPr algn="ctr">
              <a:lnSpc>
                <a:spcPct val="97000"/>
              </a:lnSpc>
              <a:buClr>
                <a:srgbClr val="000000"/>
              </a:buClr>
              <a:buSzPct val="100000"/>
              <a:tabLst>
                <a:tab pos="0" algn="l"/>
                <a:tab pos="503162" algn="l"/>
                <a:tab pos="1007911" algn="l"/>
                <a:tab pos="1511072" algn="l"/>
                <a:tab pos="2015821" algn="l"/>
                <a:tab pos="2520570" algn="l"/>
                <a:tab pos="3023732" algn="l"/>
                <a:tab pos="3528481" algn="l"/>
                <a:tab pos="4031642" algn="l"/>
                <a:tab pos="4536392" algn="l"/>
                <a:tab pos="5041140" algn="l"/>
                <a:tab pos="5544302" algn="l"/>
                <a:tab pos="6049051" algn="l"/>
                <a:tab pos="6552212" algn="l"/>
                <a:tab pos="7056961" algn="l"/>
                <a:tab pos="7561709" algn="l"/>
                <a:tab pos="8064871" algn="l"/>
                <a:tab pos="8569621" algn="l"/>
                <a:tab pos="9072782" algn="l"/>
                <a:tab pos="9577531" algn="l"/>
                <a:tab pos="10082280" algn="l"/>
              </a:tabLst>
              <a:defRPr/>
            </a:pPr>
            <a:r>
              <a:rPr lang="en-GB" sz="3600" dirty="0">
                <a:solidFill>
                  <a:srgbClr val="FFFF99"/>
                </a:solidFill>
                <a:latin typeface="Comic Sans MS"/>
                <a:cs typeface="Comic Sans MS"/>
              </a:rPr>
              <a:t>Environmental change can increase the ‘cost of living’</a:t>
            </a:r>
          </a:p>
        </p:txBody>
      </p:sp>
      <p:sp>
        <p:nvSpPr>
          <p:cNvPr id="9" name="TextBox 8"/>
          <p:cNvSpPr txBox="1"/>
          <p:nvPr/>
        </p:nvSpPr>
        <p:spPr bwMode="auto">
          <a:xfrm>
            <a:off x="3457578" y="2122587"/>
            <a:ext cx="964317" cy="378810"/>
          </a:xfrm>
          <a:prstGeom prst="rect">
            <a:avLst/>
          </a:prstGeom>
          <a:noFill/>
        </p:spPr>
        <p:txBody>
          <a:bodyPr wrap="none" lIns="100824" tIns="50413" rIns="100824" bIns="50413">
            <a:spAutoFit/>
          </a:bodyPr>
          <a:lstStyle/>
          <a:p>
            <a:pPr eaLnBrk="0" hangingPunct="0">
              <a:defRPr/>
            </a:pPr>
            <a:r>
              <a:rPr lang="en-US" sz="1800" i="1" dirty="0">
                <a:solidFill>
                  <a:srgbClr val="FFFFFF"/>
                </a:solidFill>
                <a:latin typeface="Calibri" pitchFamily="34" charset="0"/>
                <a:cs typeface="Calibri" pitchFamily="34" charset="0"/>
              </a:rPr>
              <a:t>Growth</a:t>
            </a:r>
          </a:p>
        </p:txBody>
      </p:sp>
      <p:sp>
        <p:nvSpPr>
          <p:cNvPr id="11" name="TextBox 10"/>
          <p:cNvSpPr txBox="1"/>
          <p:nvPr/>
        </p:nvSpPr>
        <p:spPr bwMode="auto">
          <a:xfrm>
            <a:off x="347989" y="2070199"/>
            <a:ext cx="907398" cy="655808"/>
          </a:xfrm>
          <a:prstGeom prst="rect">
            <a:avLst/>
          </a:prstGeom>
          <a:noFill/>
        </p:spPr>
        <p:txBody>
          <a:bodyPr wrap="none" lIns="100824" tIns="50413" rIns="100824" bIns="50413">
            <a:spAutoFit/>
          </a:bodyPr>
          <a:lstStyle/>
          <a:p>
            <a:pPr algn="ctr" eaLnBrk="0" hangingPunct="0">
              <a:defRPr/>
            </a:pPr>
            <a:r>
              <a:rPr lang="en-US" sz="1800" i="1" dirty="0">
                <a:solidFill>
                  <a:srgbClr val="FFFFFF"/>
                </a:solidFill>
                <a:latin typeface="Calibri" pitchFamily="34" charset="0"/>
                <a:cs typeface="Calibri" pitchFamily="34" charset="0"/>
              </a:rPr>
              <a:t>Cost of </a:t>
            </a:r>
          </a:p>
          <a:p>
            <a:pPr algn="ctr" eaLnBrk="0" hangingPunct="0">
              <a:defRPr/>
            </a:pPr>
            <a:r>
              <a:rPr lang="en-US" sz="1800" i="1" dirty="0">
                <a:solidFill>
                  <a:srgbClr val="FFFFFF"/>
                </a:solidFill>
                <a:latin typeface="Calibri" pitchFamily="34" charset="0"/>
                <a:cs typeface="Calibri" pitchFamily="34" charset="0"/>
              </a:rPr>
              <a:t>Living</a:t>
            </a:r>
          </a:p>
        </p:txBody>
      </p:sp>
      <p:sp>
        <p:nvSpPr>
          <p:cNvPr id="12" name="TextBox 11"/>
          <p:cNvSpPr txBox="1"/>
          <p:nvPr/>
        </p:nvSpPr>
        <p:spPr bwMode="auto">
          <a:xfrm>
            <a:off x="3581400" y="4483200"/>
            <a:ext cx="1511079" cy="378810"/>
          </a:xfrm>
          <a:prstGeom prst="rect">
            <a:avLst/>
          </a:prstGeom>
          <a:noFill/>
        </p:spPr>
        <p:txBody>
          <a:bodyPr wrap="none" lIns="100824" tIns="50413" rIns="100824" bIns="50413">
            <a:spAutoFit/>
          </a:bodyPr>
          <a:lstStyle/>
          <a:p>
            <a:pPr eaLnBrk="0" hangingPunct="0">
              <a:defRPr/>
            </a:pPr>
            <a:r>
              <a:rPr lang="en-US" sz="1800" i="1" dirty="0">
                <a:solidFill>
                  <a:srgbClr val="FFFFFF"/>
                </a:solidFill>
                <a:latin typeface="Calibri" pitchFamily="34" charset="0"/>
                <a:cs typeface="Calibri" pitchFamily="34" charset="0"/>
              </a:rPr>
              <a:t>Reproduction</a:t>
            </a:r>
          </a:p>
        </p:txBody>
      </p:sp>
      <p:sp>
        <p:nvSpPr>
          <p:cNvPr id="14" name="TextBox 13"/>
          <p:cNvSpPr txBox="1"/>
          <p:nvPr/>
        </p:nvSpPr>
        <p:spPr bwMode="auto">
          <a:xfrm>
            <a:off x="1460502" y="1325663"/>
            <a:ext cx="1584805" cy="594253"/>
          </a:xfrm>
          <a:prstGeom prst="rect">
            <a:avLst/>
          </a:prstGeom>
          <a:noFill/>
        </p:spPr>
        <p:txBody>
          <a:bodyPr wrap="none" lIns="100824" tIns="50413" rIns="100824" bIns="50413">
            <a:spAutoFit/>
          </a:bodyPr>
          <a:lstStyle/>
          <a:p>
            <a:pPr eaLnBrk="0" hangingPunct="0">
              <a:defRPr/>
            </a:pPr>
            <a:r>
              <a:rPr lang="en-US" sz="3200" dirty="0">
                <a:solidFill>
                  <a:srgbClr val="FFFFFF"/>
                </a:solidFill>
                <a:latin typeface="Comic Sans MS"/>
                <a:cs typeface="Comic Sans MS"/>
              </a:rPr>
              <a:t>Normal</a:t>
            </a:r>
          </a:p>
        </p:txBody>
      </p:sp>
      <p:cxnSp>
        <p:nvCxnSpPr>
          <p:cNvPr id="50185" name="Straight Arrow Connector 18"/>
          <p:cNvCxnSpPr>
            <a:cxnSpLocks noChangeShapeType="1"/>
          </p:cNvCxnSpPr>
          <p:nvPr/>
        </p:nvCxnSpPr>
        <p:spPr bwMode="auto">
          <a:xfrm>
            <a:off x="962025" y="2782986"/>
            <a:ext cx="357188" cy="314325"/>
          </a:xfrm>
          <a:prstGeom prst="straightConnector1">
            <a:avLst/>
          </a:prstGeom>
          <a:noFill/>
          <a:ln w="19050">
            <a:solidFill>
              <a:srgbClr val="FFFFFF"/>
            </a:solidFill>
            <a:round/>
            <a:headEnd/>
            <a:tailEnd type="arrow" w="med" len="med"/>
          </a:ln>
        </p:spPr>
      </p:cxnSp>
      <p:cxnSp>
        <p:nvCxnSpPr>
          <p:cNvPr id="50186" name="Straight Arrow Connector 19"/>
          <p:cNvCxnSpPr>
            <a:cxnSpLocks noChangeShapeType="1"/>
          </p:cNvCxnSpPr>
          <p:nvPr/>
        </p:nvCxnSpPr>
        <p:spPr bwMode="auto">
          <a:xfrm rot="5400000">
            <a:off x="3137694" y="2475806"/>
            <a:ext cx="422276" cy="395287"/>
          </a:xfrm>
          <a:prstGeom prst="straightConnector1">
            <a:avLst/>
          </a:prstGeom>
          <a:noFill/>
          <a:ln w="19050">
            <a:solidFill>
              <a:srgbClr val="FFFFFF"/>
            </a:solidFill>
            <a:round/>
            <a:headEnd/>
            <a:tailEnd type="arrow" w="med" len="med"/>
          </a:ln>
        </p:spPr>
      </p:cxnSp>
      <p:cxnSp>
        <p:nvCxnSpPr>
          <p:cNvPr id="50187" name="Straight Arrow Connector 21"/>
          <p:cNvCxnSpPr>
            <a:cxnSpLocks noChangeShapeType="1"/>
          </p:cNvCxnSpPr>
          <p:nvPr/>
        </p:nvCxnSpPr>
        <p:spPr bwMode="auto">
          <a:xfrm rot="10800000">
            <a:off x="3141663" y="4532411"/>
            <a:ext cx="450850" cy="138114"/>
          </a:xfrm>
          <a:prstGeom prst="straightConnector1">
            <a:avLst/>
          </a:prstGeom>
          <a:noFill/>
          <a:ln w="19050">
            <a:solidFill>
              <a:srgbClr val="FFFFFF"/>
            </a:solidFill>
            <a:round/>
            <a:headEnd/>
            <a:tailEnd type="arrow" w="med" len="med"/>
          </a:ln>
        </p:spPr>
      </p:cxnSp>
      <p:sp>
        <p:nvSpPr>
          <p:cNvPr id="29" name="TextBox 28"/>
          <p:cNvSpPr txBox="1"/>
          <p:nvPr/>
        </p:nvSpPr>
        <p:spPr bwMode="auto">
          <a:xfrm>
            <a:off x="8745538" y="2997299"/>
            <a:ext cx="1511079" cy="378810"/>
          </a:xfrm>
          <a:prstGeom prst="rect">
            <a:avLst/>
          </a:prstGeom>
          <a:noFill/>
        </p:spPr>
        <p:txBody>
          <a:bodyPr wrap="none" lIns="100824" tIns="50413" rIns="100824" bIns="50413">
            <a:spAutoFit/>
          </a:bodyPr>
          <a:lstStyle/>
          <a:p>
            <a:pPr eaLnBrk="0" hangingPunct="0">
              <a:defRPr/>
            </a:pPr>
            <a:r>
              <a:rPr lang="en-US" sz="1800" i="1" dirty="0">
                <a:solidFill>
                  <a:srgbClr val="FFFFFF"/>
                </a:solidFill>
                <a:latin typeface="Calibri" pitchFamily="34" charset="0"/>
                <a:cs typeface="Calibri" pitchFamily="34" charset="0"/>
              </a:rPr>
              <a:t>Reproduction</a:t>
            </a:r>
          </a:p>
        </p:txBody>
      </p:sp>
      <p:sp>
        <p:nvSpPr>
          <p:cNvPr id="27" name="TextBox 26"/>
          <p:cNvSpPr txBox="1"/>
          <p:nvPr/>
        </p:nvSpPr>
        <p:spPr bwMode="auto">
          <a:xfrm>
            <a:off x="8618540" y="2224187"/>
            <a:ext cx="964317" cy="378810"/>
          </a:xfrm>
          <a:prstGeom prst="rect">
            <a:avLst/>
          </a:prstGeom>
          <a:noFill/>
        </p:spPr>
        <p:txBody>
          <a:bodyPr wrap="none" lIns="100824" tIns="50413" rIns="100824" bIns="50413">
            <a:spAutoFit/>
          </a:bodyPr>
          <a:lstStyle/>
          <a:p>
            <a:pPr eaLnBrk="0" hangingPunct="0">
              <a:defRPr/>
            </a:pPr>
            <a:r>
              <a:rPr lang="en-US" sz="1800" i="1" dirty="0">
                <a:solidFill>
                  <a:srgbClr val="FFFFFF"/>
                </a:solidFill>
                <a:latin typeface="Calibri" pitchFamily="34" charset="0"/>
                <a:cs typeface="Calibri" pitchFamily="34" charset="0"/>
              </a:rPr>
              <a:t>Growth</a:t>
            </a:r>
          </a:p>
        </p:txBody>
      </p:sp>
      <p:sp>
        <p:nvSpPr>
          <p:cNvPr id="28" name="TextBox 27"/>
          <p:cNvSpPr txBox="1"/>
          <p:nvPr/>
        </p:nvSpPr>
        <p:spPr bwMode="auto">
          <a:xfrm>
            <a:off x="5315277" y="2287688"/>
            <a:ext cx="907398" cy="655808"/>
          </a:xfrm>
          <a:prstGeom prst="rect">
            <a:avLst/>
          </a:prstGeom>
          <a:noFill/>
        </p:spPr>
        <p:txBody>
          <a:bodyPr wrap="none" lIns="100824" tIns="50413" rIns="100824" bIns="50413">
            <a:spAutoFit/>
          </a:bodyPr>
          <a:lstStyle/>
          <a:p>
            <a:pPr algn="ctr" eaLnBrk="0" hangingPunct="0">
              <a:defRPr/>
            </a:pPr>
            <a:r>
              <a:rPr lang="en-US" sz="1800" i="1" dirty="0">
                <a:solidFill>
                  <a:srgbClr val="FFFFFF"/>
                </a:solidFill>
                <a:latin typeface="Calibri" pitchFamily="34" charset="0"/>
                <a:cs typeface="Calibri" pitchFamily="34" charset="0"/>
              </a:rPr>
              <a:t>Cost of </a:t>
            </a:r>
          </a:p>
          <a:p>
            <a:pPr algn="ctr" eaLnBrk="0" hangingPunct="0">
              <a:defRPr/>
            </a:pPr>
            <a:r>
              <a:rPr lang="en-US" sz="1800" i="1" dirty="0">
                <a:solidFill>
                  <a:srgbClr val="FFFFFF"/>
                </a:solidFill>
                <a:latin typeface="Calibri" pitchFamily="34" charset="0"/>
                <a:cs typeface="Calibri" pitchFamily="34" charset="0"/>
              </a:rPr>
              <a:t>Living</a:t>
            </a:r>
          </a:p>
        </p:txBody>
      </p:sp>
      <p:cxnSp>
        <p:nvCxnSpPr>
          <p:cNvPr id="50191" name="Straight Arrow Connector 29"/>
          <p:cNvCxnSpPr>
            <a:cxnSpLocks noChangeShapeType="1"/>
          </p:cNvCxnSpPr>
          <p:nvPr/>
        </p:nvCxnSpPr>
        <p:spPr bwMode="auto">
          <a:xfrm>
            <a:off x="6110290" y="2879826"/>
            <a:ext cx="358775" cy="258762"/>
          </a:xfrm>
          <a:prstGeom prst="straightConnector1">
            <a:avLst/>
          </a:prstGeom>
          <a:noFill/>
          <a:ln w="19050">
            <a:solidFill>
              <a:srgbClr val="FFFFFF"/>
            </a:solidFill>
            <a:round/>
            <a:headEnd/>
            <a:tailEnd type="arrow" w="med" len="med"/>
          </a:ln>
        </p:spPr>
      </p:cxnSp>
      <p:cxnSp>
        <p:nvCxnSpPr>
          <p:cNvPr id="50192" name="Straight Arrow Connector 30"/>
          <p:cNvCxnSpPr>
            <a:cxnSpLocks noChangeShapeType="1"/>
          </p:cNvCxnSpPr>
          <p:nvPr/>
        </p:nvCxnSpPr>
        <p:spPr bwMode="auto">
          <a:xfrm rot="10800000" flipV="1">
            <a:off x="8023227" y="2532164"/>
            <a:ext cx="608013" cy="312737"/>
          </a:xfrm>
          <a:prstGeom prst="straightConnector1">
            <a:avLst/>
          </a:prstGeom>
          <a:noFill/>
          <a:ln w="19050">
            <a:solidFill>
              <a:srgbClr val="FFFFFF"/>
            </a:solidFill>
            <a:round/>
            <a:headEnd/>
            <a:tailEnd type="arrow" w="med" len="med"/>
          </a:ln>
        </p:spPr>
      </p:cxnSp>
      <p:cxnSp>
        <p:nvCxnSpPr>
          <p:cNvPr id="50193" name="Straight Arrow Connector 31"/>
          <p:cNvCxnSpPr>
            <a:cxnSpLocks noChangeShapeType="1"/>
          </p:cNvCxnSpPr>
          <p:nvPr/>
        </p:nvCxnSpPr>
        <p:spPr bwMode="auto">
          <a:xfrm rot="10800000" flipV="1">
            <a:off x="8382000" y="3314799"/>
            <a:ext cx="414338" cy="182562"/>
          </a:xfrm>
          <a:prstGeom prst="straightConnector1">
            <a:avLst/>
          </a:prstGeom>
          <a:noFill/>
          <a:ln w="19050">
            <a:solidFill>
              <a:srgbClr val="FFFFFF"/>
            </a:solidFill>
            <a:round/>
            <a:headEnd/>
            <a:tailEnd type="arrow" w="med" len="med"/>
          </a:ln>
        </p:spPr>
      </p:cxnSp>
      <p:sp>
        <p:nvSpPr>
          <p:cNvPr id="41" name="TextBox 40"/>
          <p:cNvSpPr txBox="1"/>
          <p:nvPr/>
        </p:nvSpPr>
        <p:spPr bwMode="auto">
          <a:xfrm>
            <a:off x="6403975" y="1308202"/>
            <a:ext cx="1968924" cy="594253"/>
          </a:xfrm>
          <a:prstGeom prst="rect">
            <a:avLst/>
          </a:prstGeom>
          <a:noFill/>
        </p:spPr>
        <p:txBody>
          <a:bodyPr wrap="none" lIns="100824" tIns="50413" rIns="100824" bIns="50413">
            <a:spAutoFit/>
          </a:bodyPr>
          <a:lstStyle/>
          <a:p>
            <a:pPr eaLnBrk="0" hangingPunct="0">
              <a:defRPr/>
            </a:pPr>
            <a:r>
              <a:rPr lang="en-US" sz="3200" dirty="0">
                <a:solidFill>
                  <a:srgbClr val="FFFFFF"/>
                </a:solidFill>
                <a:latin typeface="Comic Sans MS"/>
                <a:cs typeface="Comic Sans MS"/>
              </a:rPr>
              <a:t>Stressed</a:t>
            </a:r>
          </a:p>
        </p:txBody>
      </p:sp>
      <p:sp>
        <p:nvSpPr>
          <p:cNvPr id="1033" name="TextBox 25"/>
          <p:cNvSpPr txBox="1">
            <a:spLocks noChangeArrowheads="1"/>
          </p:cNvSpPr>
          <p:nvPr/>
        </p:nvSpPr>
        <p:spPr bwMode="auto">
          <a:xfrm>
            <a:off x="1809751" y="3346550"/>
            <a:ext cx="943309" cy="707872"/>
          </a:xfrm>
          <a:prstGeom prst="rect">
            <a:avLst/>
          </a:prstGeom>
          <a:solidFill>
            <a:srgbClr val="FFFFFF">
              <a:alpha val="44000"/>
            </a:srgbClr>
          </a:solidFill>
          <a:ln w="9525">
            <a:noFill/>
            <a:miter lim="800000"/>
            <a:headEnd/>
            <a:tailEnd/>
          </a:ln>
        </p:spPr>
        <p:txBody>
          <a:bodyPr wrap="none" lIns="91426" tIns="45713" rIns="91426" bIns="45713">
            <a:spAutoFit/>
          </a:bodyPr>
          <a:lstStyle/>
          <a:p>
            <a:pPr eaLnBrk="0" hangingPunct="0">
              <a:defRPr/>
            </a:pPr>
            <a:r>
              <a:rPr lang="en-US" sz="2000" b="1" dirty="0">
                <a:solidFill>
                  <a:srgbClr val="000000"/>
                </a:solidFill>
                <a:latin typeface="Calibri" pitchFamily="34" charset="0"/>
                <a:cs typeface="Calibri" pitchFamily="34" charset="0"/>
              </a:rPr>
              <a:t>Energy</a:t>
            </a:r>
          </a:p>
          <a:p>
            <a:pPr eaLnBrk="0" hangingPunct="0">
              <a:defRPr/>
            </a:pPr>
            <a:r>
              <a:rPr lang="en-US" sz="2000" b="1" dirty="0">
                <a:solidFill>
                  <a:srgbClr val="000000"/>
                </a:solidFill>
                <a:latin typeface="Calibri" pitchFamily="34" charset="0"/>
                <a:cs typeface="Calibri" pitchFamily="34" charset="0"/>
              </a:rPr>
              <a:t>Budget</a:t>
            </a:r>
          </a:p>
        </p:txBody>
      </p:sp>
      <p:cxnSp>
        <p:nvCxnSpPr>
          <p:cNvPr id="50196" name="Straight Connector 32"/>
          <p:cNvCxnSpPr>
            <a:cxnSpLocks noChangeShapeType="1"/>
          </p:cNvCxnSpPr>
          <p:nvPr/>
        </p:nvCxnSpPr>
        <p:spPr bwMode="auto">
          <a:xfrm>
            <a:off x="547688" y="1178025"/>
            <a:ext cx="9067800" cy="1586"/>
          </a:xfrm>
          <a:prstGeom prst="line">
            <a:avLst/>
          </a:prstGeom>
          <a:noFill/>
          <a:ln w="9525">
            <a:solidFill>
              <a:srgbClr val="000000"/>
            </a:solidFill>
            <a:round/>
            <a:headEnd/>
            <a:tailEnd/>
          </a:ln>
        </p:spPr>
      </p:cxnSp>
      <p:cxnSp>
        <p:nvCxnSpPr>
          <p:cNvPr id="50197" name="Straight Connector 6"/>
          <p:cNvCxnSpPr>
            <a:cxnSpLocks noChangeShapeType="1"/>
          </p:cNvCxnSpPr>
          <p:nvPr/>
        </p:nvCxnSpPr>
        <p:spPr bwMode="auto">
          <a:xfrm>
            <a:off x="571500" y="1235175"/>
            <a:ext cx="9067800" cy="1586"/>
          </a:xfrm>
          <a:prstGeom prst="line">
            <a:avLst/>
          </a:prstGeom>
          <a:noFill/>
          <a:ln w="12700">
            <a:solidFill>
              <a:srgbClr val="C00000"/>
            </a:solidFill>
            <a:round/>
            <a:headEnd/>
            <a:tailEnd/>
          </a:ln>
        </p:spPr>
      </p:cxnSp>
    </p:spTree>
    <p:extLst>
      <p:ext uri="{BB962C8B-B14F-4D97-AF65-F5344CB8AC3E}">
        <p14:creationId xmlns:p14="http://schemas.microsoft.com/office/powerpoint/2010/main" val="2115950759"/>
      </p:ext>
    </p:extLst>
  </p:cSld>
  <p:clrMapOvr>
    <a:masterClrMapping/>
  </p:clrMapOvr>
  <p:transition spd="med"/>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bwMode="auto">
          <a:xfrm>
            <a:off x="4795024" y="0"/>
            <a:ext cx="5307981" cy="7292898"/>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Arial" pitchFamily="34" charset="0"/>
            </a:endParaRPr>
          </a:p>
        </p:txBody>
      </p:sp>
      <p:sp>
        <p:nvSpPr>
          <p:cNvPr id="2" name="Title 1"/>
          <p:cNvSpPr>
            <a:spLocks noGrp="1"/>
          </p:cNvSpPr>
          <p:nvPr>
            <p:ph type="title"/>
          </p:nvPr>
        </p:nvSpPr>
        <p:spPr>
          <a:xfrm>
            <a:off x="178418" y="160721"/>
            <a:ext cx="4360127" cy="840561"/>
          </a:xfrm>
        </p:spPr>
        <p:txBody>
          <a:bodyPr/>
          <a:lstStyle/>
          <a:p>
            <a:r>
              <a:rPr lang="en-US" sz="2800" dirty="0" smtClean="0"/>
              <a:t>Ocean chemistry and the future of coral reefs?</a:t>
            </a:r>
            <a:endParaRPr lang="en-GB" sz="2800" dirty="0"/>
          </a:p>
        </p:txBody>
      </p:sp>
      <p:pic>
        <p:nvPicPr>
          <p:cNvPr id="2674690" name="Picture 2"/>
          <p:cNvPicPr>
            <a:picLocks noChangeAspect="1" noChangeArrowheads="1"/>
          </p:cNvPicPr>
          <p:nvPr/>
        </p:nvPicPr>
        <p:blipFill>
          <a:blip r:embed="rId2">
            <a:lum bright="7000"/>
            <a:extLst>
              <a:ext uri="{28A0092B-C50C-407E-A947-70E740481C1C}">
                <a14:useLocalDpi xmlns:a14="http://schemas.microsoft.com/office/drawing/2010/main" val="0"/>
              </a:ext>
            </a:extLst>
          </a:blip>
          <a:srcRect/>
          <a:stretch>
            <a:fillRect/>
          </a:stretch>
        </p:blipFill>
        <p:spPr bwMode="auto">
          <a:xfrm>
            <a:off x="4817326" y="158419"/>
            <a:ext cx="5307981" cy="69337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78418" y="1248999"/>
            <a:ext cx="4471639" cy="5262979"/>
          </a:xfrm>
          <a:prstGeom prst="rect">
            <a:avLst/>
          </a:prstGeom>
          <a:noFill/>
        </p:spPr>
        <p:txBody>
          <a:bodyPr wrap="square" rtlCol="0">
            <a:spAutoFit/>
          </a:bodyPr>
          <a:lstStyle/>
          <a:p>
            <a:r>
              <a:rPr lang="en-US" dirty="0">
                <a:solidFill>
                  <a:srgbClr val="FFFFFF"/>
                </a:solidFill>
              </a:rPr>
              <a:t>P</a:t>
            </a:r>
            <a:r>
              <a:rPr lang="en-US" dirty="0" smtClean="0">
                <a:solidFill>
                  <a:srgbClr val="FFFFFF"/>
                </a:solidFill>
              </a:rPr>
              <a:t>redicted </a:t>
            </a:r>
            <a:r>
              <a:rPr lang="en-US" dirty="0" smtClean="0">
                <a:solidFill>
                  <a:srgbClr val="00FF00"/>
                </a:solidFill>
              </a:rPr>
              <a:t>aragonite saturation (</a:t>
            </a:r>
            <a:r>
              <a:rPr lang="el-GR" dirty="0" smtClean="0">
                <a:solidFill>
                  <a:srgbClr val="00FF00"/>
                </a:solidFill>
              </a:rPr>
              <a:t>Ω</a:t>
            </a:r>
            <a:r>
              <a:rPr lang="en-US" dirty="0" smtClean="0">
                <a:solidFill>
                  <a:srgbClr val="00FF00"/>
                </a:solidFill>
              </a:rPr>
              <a:t>)</a:t>
            </a:r>
            <a:r>
              <a:rPr lang="en-US" dirty="0" smtClean="0">
                <a:solidFill>
                  <a:srgbClr val="FFFFFF"/>
                </a:solidFill>
              </a:rPr>
              <a:t> [a measure of the amount of minerals available to make coral skeletons] is shown over a global map of existing coral reef locations (pink dots) for various atmospheric CO2 levels. Note that </a:t>
            </a:r>
            <a:r>
              <a:rPr lang="el-GR" dirty="0" smtClean="0">
                <a:solidFill>
                  <a:srgbClr val="FFFFFF"/>
                </a:solidFill>
              </a:rPr>
              <a:t>Ω</a:t>
            </a:r>
            <a:r>
              <a:rPr lang="en-US" dirty="0" smtClean="0">
                <a:solidFill>
                  <a:srgbClr val="FFFFFF"/>
                </a:solidFill>
              </a:rPr>
              <a:t> decreases drastically with higher CO2 levels.</a:t>
            </a:r>
          </a:p>
          <a:p>
            <a:endParaRPr lang="en-US" dirty="0">
              <a:solidFill>
                <a:srgbClr val="FFFFFF"/>
              </a:solidFill>
            </a:endParaRPr>
          </a:p>
          <a:p>
            <a:r>
              <a:rPr lang="en-US" dirty="0" smtClean="0">
                <a:solidFill>
                  <a:srgbClr val="FFFFFF"/>
                </a:solidFill>
              </a:rPr>
              <a:t>280 ppm is </a:t>
            </a:r>
            <a:r>
              <a:rPr lang="en-US" dirty="0">
                <a:solidFill>
                  <a:srgbClr val="FFFFFF"/>
                </a:solidFill>
              </a:rPr>
              <a:t>the preindustrial level of </a:t>
            </a:r>
            <a:r>
              <a:rPr lang="en-US" dirty="0" smtClean="0">
                <a:solidFill>
                  <a:srgbClr val="FFFFFF"/>
                </a:solidFill>
              </a:rPr>
              <a:t>CO2 in the atmosphere.  During  2011 CO2 is ~390 ppm.  Most climate models indicate that we will reach ~800 ppm CO2 by 2100.</a:t>
            </a:r>
            <a:endParaRPr lang="en-US" dirty="0">
              <a:solidFill>
                <a:srgbClr val="FFFFFF"/>
              </a:solidFill>
            </a:endParaRPr>
          </a:p>
          <a:p>
            <a:endParaRPr lang="en-US" dirty="0">
              <a:solidFill>
                <a:srgbClr val="FFFFFF"/>
              </a:solidFill>
            </a:endParaRPr>
          </a:p>
          <a:p>
            <a:r>
              <a:rPr lang="en-US" dirty="0" smtClean="0">
                <a:solidFill>
                  <a:srgbClr val="FFFFFF"/>
                </a:solidFill>
              </a:rPr>
              <a:t>Corals grow best when carbonate minerals are abundant (</a:t>
            </a:r>
            <a:r>
              <a:rPr lang="el-GR" dirty="0" smtClean="0">
                <a:solidFill>
                  <a:srgbClr val="FFFFFF"/>
                </a:solidFill>
              </a:rPr>
              <a:t>Ω</a:t>
            </a:r>
            <a:r>
              <a:rPr lang="en-US" dirty="0" smtClean="0">
                <a:solidFill>
                  <a:srgbClr val="FFFFFF"/>
                </a:solidFill>
              </a:rPr>
              <a:t> &gt;3), and cease to grow at low mineral levels (</a:t>
            </a:r>
            <a:r>
              <a:rPr lang="el-GR" dirty="0">
                <a:solidFill>
                  <a:srgbClr val="FFFFFF"/>
                </a:solidFill>
              </a:rPr>
              <a:t>Ω </a:t>
            </a:r>
            <a:r>
              <a:rPr lang="en-US" dirty="0" smtClean="0">
                <a:solidFill>
                  <a:srgbClr val="FFFFFF"/>
                </a:solidFill>
              </a:rPr>
              <a:t>~2) and can dissolve at very low levels (</a:t>
            </a:r>
            <a:r>
              <a:rPr lang="el-GR" dirty="0" smtClean="0">
                <a:solidFill>
                  <a:srgbClr val="FFFFFF"/>
                </a:solidFill>
              </a:rPr>
              <a:t>Ω</a:t>
            </a:r>
            <a:r>
              <a:rPr lang="en-US" dirty="0" smtClean="0">
                <a:solidFill>
                  <a:srgbClr val="FFFFFF"/>
                </a:solidFill>
              </a:rPr>
              <a:t> &lt; 1).</a:t>
            </a:r>
          </a:p>
          <a:p>
            <a:endParaRPr lang="en-US" dirty="0">
              <a:solidFill>
                <a:srgbClr val="FFFFFF"/>
              </a:solidFill>
            </a:endParaRPr>
          </a:p>
          <a:p>
            <a:r>
              <a:rPr lang="en-US" dirty="0" smtClean="0">
                <a:solidFill>
                  <a:srgbClr val="FFFFFF"/>
                </a:solidFill>
              </a:rPr>
              <a:t>On the right, there is a count of the mineral conditions for the locations of all global coral reefs.  Note that the preindustrial climate (280 ppm CO2) all reef locations had mineral conditions favorable to growth (high </a:t>
            </a:r>
            <a:r>
              <a:rPr lang="el-GR" dirty="0">
                <a:solidFill>
                  <a:srgbClr val="FFFFFF"/>
                </a:solidFill>
              </a:rPr>
              <a:t>Ω </a:t>
            </a:r>
            <a:r>
              <a:rPr lang="en-US" dirty="0" smtClean="0">
                <a:solidFill>
                  <a:srgbClr val="FFFFFF"/>
                </a:solidFill>
              </a:rPr>
              <a:t>).  </a:t>
            </a:r>
            <a:r>
              <a:rPr lang="en-US" dirty="0" smtClean="0">
                <a:solidFill>
                  <a:srgbClr val="00FF00"/>
                </a:solidFill>
              </a:rPr>
              <a:t>As CO2 levels rise through this century, ALL existing reef are expected to have marginal or poor conditions for coral growth.</a:t>
            </a:r>
            <a:endParaRPr lang="en-GB" dirty="0">
              <a:solidFill>
                <a:srgbClr val="00FF00"/>
              </a:solidFill>
            </a:endParaRPr>
          </a:p>
        </p:txBody>
      </p:sp>
      <p:sp>
        <p:nvSpPr>
          <p:cNvPr id="7" name="Rectangle 6"/>
          <p:cNvSpPr/>
          <p:nvPr/>
        </p:nvSpPr>
        <p:spPr bwMode="auto">
          <a:xfrm>
            <a:off x="4908339" y="6601152"/>
            <a:ext cx="4648256" cy="524108"/>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GB" sz="1400" b="0" i="0" u="none" strike="noStrike" cap="none" normalizeH="0" baseline="0" smtClean="0">
              <a:ln>
                <a:noFill/>
              </a:ln>
              <a:solidFill>
                <a:schemeClr val="tx1"/>
              </a:solidFill>
              <a:effectLst/>
              <a:latin typeface="Arial" pitchFamily="34" charset="0"/>
            </a:endParaRPr>
          </a:p>
        </p:txBody>
      </p:sp>
      <p:sp>
        <p:nvSpPr>
          <p:cNvPr id="5" name="TextBox 4"/>
          <p:cNvSpPr txBox="1"/>
          <p:nvPr/>
        </p:nvSpPr>
        <p:spPr>
          <a:xfrm>
            <a:off x="8664498" y="6501165"/>
            <a:ext cx="651140" cy="307777"/>
          </a:xfrm>
          <a:prstGeom prst="rect">
            <a:avLst/>
          </a:prstGeom>
          <a:noFill/>
        </p:spPr>
        <p:txBody>
          <a:bodyPr wrap="none" rtlCol="0">
            <a:spAutoFit/>
          </a:bodyPr>
          <a:lstStyle/>
          <a:p>
            <a:r>
              <a:rPr lang="en-US" b="1" dirty="0" smtClean="0">
                <a:solidFill>
                  <a:srgbClr val="000066"/>
                </a:solidFill>
              </a:rPr>
              <a:t>Good</a:t>
            </a:r>
            <a:endParaRPr lang="en-GB" b="1" dirty="0">
              <a:solidFill>
                <a:srgbClr val="000066"/>
              </a:solidFill>
            </a:endParaRPr>
          </a:p>
        </p:txBody>
      </p:sp>
      <p:sp>
        <p:nvSpPr>
          <p:cNvPr id="8" name="TextBox 7"/>
          <p:cNvSpPr txBox="1"/>
          <p:nvPr/>
        </p:nvSpPr>
        <p:spPr>
          <a:xfrm>
            <a:off x="7824441" y="6501165"/>
            <a:ext cx="920445" cy="307777"/>
          </a:xfrm>
          <a:prstGeom prst="rect">
            <a:avLst/>
          </a:prstGeom>
          <a:noFill/>
        </p:spPr>
        <p:txBody>
          <a:bodyPr wrap="none" rtlCol="0">
            <a:spAutoFit/>
          </a:bodyPr>
          <a:lstStyle/>
          <a:p>
            <a:r>
              <a:rPr lang="en-US" b="1" dirty="0" smtClean="0">
                <a:solidFill>
                  <a:srgbClr val="000066"/>
                </a:solidFill>
              </a:rPr>
              <a:t>Marginal</a:t>
            </a:r>
            <a:endParaRPr lang="en-GB" b="1" dirty="0">
              <a:solidFill>
                <a:srgbClr val="000066"/>
              </a:solidFill>
            </a:endParaRPr>
          </a:p>
        </p:txBody>
      </p:sp>
      <p:sp>
        <p:nvSpPr>
          <p:cNvPr id="9" name="TextBox 8"/>
          <p:cNvSpPr txBox="1"/>
          <p:nvPr/>
        </p:nvSpPr>
        <p:spPr>
          <a:xfrm>
            <a:off x="7275613" y="6508600"/>
            <a:ext cx="522900" cy="307777"/>
          </a:xfrm>
          <a:prstGeom prst="rect">
            <a:avLst/>
          </a:prstGeom>
          <a:noFill/>
        </p:spPr>
        <p:txBody>
          <a:bodyPr wrap="none" rtlCol="0">
            <a:spAutoFit/>
          </a:bodyPr>
          <a:lstStyle/>
          <a:p>
            <a:r>
              <a:rPr lang="en-US" b="1" dirty="0" smtClean="0">
                <a:solidFill>
                  <a:srgbClr val="000066"/>
                </a:solidFill>
              </a:rPr>
              <a:t>Bad</a:t>
            </a:r>
            <a:endParaRPr lang="en-GB" b="1" dirty="0">
              <a:solidFill>
                <a:srgbClr val="000066"/>
              </a:solidFill>
            </a:endParaRPr>
          </a:p>
        </p:txBody>
      </p:sp>
      <p:sp>
        <p:nvSpPr>
          <p:cNvPr id="10" name="Rectangle 9"/>
          <p:cNvSpPr/>
          <p:nvPr/>
        </p:nvSpPr>
        <p:spPr>
          <a:xfrm>
            <a:off x="5332086" y="6651337"/>
            <a:ext cx="1269899" cy="461665"/>
          </a:xfrm>
          <a:prstGeom prst="rect">
            <a:avLst/>
          </a:prstGeom>
        </p:spPr>
        <p:txBody>
          <a:bodyPr wrap="none">
            <a:spAutoFit/>
          </a:bodyPr>
          <a:lstStyle/>
          <a:p>
            <a:r>
              <a:rPr lang="el-GR" sz="2400" dirty="0" smtClean="0">
                <a:solidFill>
                  <a:srgbClr val="000000"/>
                </a:solidFill>
              </a:rPr>
              <a:t>Ω</a:t>
            </a:r>
            <a:r>
              <a:rPr lang="en-US" sz="2400" baseline="-25000" dirty="0" smtClean="0">
                <a:solidFill>
                  <a:srgbClr val="000000"/>
                </a:solidFill>
              </a:rPr>
              <a:t>aragonite</a:t>
            </a:r>
            <a:endParaRPr lang="en-GB" sz="2400" baseline="-25000" dirty="0">
              <a:solidFill>
                <a:srgbClr val="000000"/>
              </a:solidFill>
            </a:endParaRPr>
          </a:p>
        </p:txBody>
      </p:sp>
      <p:sp>
        <p:nvSpPr>
          <p:cNvPr id="13" name="Rectangle 12"/>
          <p:cNvSpPr/>
          <p:nvPr/>
        </p:nvSpPr>
        <p:spPr>
          <a:xfrm>
            <a:off x="7723980" y="6663595"/>
            <a:ext cx="1269899" cy="461665"/>
          </a:xfrm>
          <a:prstGeom prst="rect">
            <a:avLst/>
          </a:prstGeom>
        </p:spPr>
        <p:txBody>
          <a:bodyPr wrap="none">
            <a:spAutoFit/>
          </a:bodyPr>
          <a:lstStyle/>
          <a:p>
            <a:r>
              <a:rPr lang="el-GR" sz="2400" dirty="0" smtClean="0">
                <a:solidFill>
                  <a:srgbClr val="000000"/>
                </a:solidFill>
              </a:rPr>
              <a:t>Ω</a:t>
            </a:r>
            <a:r>
              <a:rPr lang="en-US" sz="2400" baseline="-25000" dirty="0" smtClean="0">
                <a:solidFill>
                  <a:srgbClr val="000000"/>
                </a:solidFill>
              </a:rPr>
              <a:t>aragonite</a:t>
            </a:r>
            <a:endParaRPr lang="en-GB" sz="2400" baseline="-25000" dirty="0">
              <a:solidFill>
                <a:srgbClr val="000000"/>
              </a:solidFill>
            </a:endParaRPr>
          </a:p>
        </p:txBody>
      </p:sp>
    </p:spTree>
    <p:extLst>
      <p:ext uri="{BB962C8B-B14F-4D97-AF65-F5344CB8AC3E}">
        <p14:creationId xmlns:p14="http://schemas.microsoft.com/office/powerpoint/2010/main" val="723820458"/>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0501" y="1329650"/>
            <a:ext cx="9215437" cy="1235075"/>
          </a:xfrm>
        </p:spPr>
        <p:txBody>
          <a:bodyPr/>
          <a:lstStyle/>
          <a:p>
            <a:r>
              <a:rPr lang="en-US" sz="8000" dirty="0" smtClean="0">
                <a:latin typeface="Comic Sans MS"/>
                <a:cs typeface="Comic Sans MS"/>
              </a:rPr>
              <a:t>Ecosystem Consequences of Ocean Change</a:t>
            </a:r>
            <a:endParaRPr lang="en-US" sz="8000" dirty="0">
              <a:latin typeface="Comic Sans MS"/>
              <a:cs typeface="Comic Sans MS"/>
            </a:endParaRPr>
          </a:p>
        </p:txBody>
      </p:sp>
    </p:spTree>
    <p:extLst>
      <p:ext uri="{BB962C8B-B14F-4D97-AF65-F5344CB8AC3E}">
        <p14:creationId xmlns:p14="http://schemas.microsoft.com/office/powerpoint/2010/main" val="4101329445"/>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575762" y="111461"/>
            <a:ext cx="10816726" cy="987637"/>
          </a:xfrm>
        </p:spPr>
        <p:txBody>
          <a:bodyPr/>
          <a:lstStyle/>
          <a:p>
            <a:pPr eaLnBrk="1" hangingPunct="1"/>
            <a:r>
              <a:rPr lang="en-US" sz="3200" dirty="0">
                <a:solidFill>
                  <a:srgbClr val="FFFF00"/>
                </a:solidFill>
                <a:latin typeface="Comic Sans MS"/>
                <a:ea typeface="MS PGothic" charset="0"/>
                <a:cs typeface="Comic Sans MS"/>
              </a:rPr>
              <a:t>Lower </a:t>
            </a:r>
            <a:r>
              <a:rPr lang="en-US" sz="3200" dirty="0" smtClean="0">
                <a:solidFill>
                  <a:srgbClr val="FFFF00"/>
                </a:solidFill>
                <a:latin typeface="Comic Sans MS"/>
                <a:ea typeface="MS PGothic" charset="0"/>
                <a:cs typeface="Comic Sans MS"/>
              </a:rPr>
              <a:t>production </a:t>
            </a:r>
            <a:r>
              <a:rPr lang="en-US" sz="3200" dirty="0">
                <a:solidFill>
                  <a:srgbClr val="FFFF00"/>
                </a:solidFill>
                <a:latin typeface="Comic Sans MS"/>
                <a:ea typeface="MS PGothic" charset="0"/>
                <a:cs typeface="Comic Sans MS"/>
              </a:rPr>
              <a:t>in 2005 &amp; </a:t>
            </a:r>
            <a:r>
              <a:rPr lang="en-US" sz="3200" dirty="0" smtClean="0">
                <a:solidFill>
                  <a:srgbClr val="FFFF00"/>
                </a:solidFill>
                <a:latin typeface="Comic Sans MS"/>
                <a:ea typeface="MS PGothic" charset="0"/>
                <a:cs typeface="Comic Sans MS"/>
              </a:rPr>
              <a:t>2006 due </a:t>
            </a:r>
            <a:r>
              <a:rPr lang="en-US" sz="3200" dirty="0">
                <a:solidFill>
                  <a:srgbClr val="FFFF00"/>
                </a:solidFill>
                <a:latin typeface="Comic Sans MS"/>
                <a:ea typeface="MS PGothic" charset="0"/>
                <a:cs typeface="Comic Sans MS"/>
              </a:rPr>
              <a:t>to </a:t>
            </a:r>
            <a:r>
              <a:rPr lang="en-US" sz="3200" dirty="0" smtClean="0">
                <a:solidFill>
                  <a:srgbClr val="FFFF00"/>
                </a:solidFill>
                <a:latin typeface="Comic Sans MS"/>
                <a:ea typeface="MS PGothic" charset="0"/>
                <a:cs typeface="Comic Sans MS"/>
              </a:rPr>
              <a:t/>
            </a:r>
            <a:br>
              <a:rPr lang="en-US" sz="3200" dirty="0" smtClean="0">
                <a:solidFill>
                  <a:srgbClr val="FFFF00"/>
                </a:solidFill>
                <a:latin typeface="Comic Sans MS"/>
                <a:ea typeface="MS PGothic" charset="0"/>
                <a:cs typeface="Comic Sans MS"/>
              </a:rPr>
            </a:br>
            <a:r>
              <a:rPr lang="en-US" sz="3200" dirty="0" smtClean="0">
                <a:solidFill>
                  <a:srgbClr val="FFFF00"/>
                </a:solidFill>
                <a:latin typeface="Comic Sans MS"/>
                <a:ea typeface="MS PGothic" charset="0"/>
                <a:cs typeface="Comic Sans MS"/>
              </a:rPr>
              <a:t>weak spring </a:t>
            </a:r>
            <a:r>
              <a:rPr lang="en-US" sz="3200" dirty="0">
                <a:solidFill>
                  <a:srgbClr val="FFFF00"/>
                </a:solidFill>
                <a:latin typeface="Comic Sans MS"/>
                <a:ea typeface="MS PGothic" charset="0"/>
                <a:cs typeface="Comic Sans MS"/>
              </a:rPr>
              <a:t>u</a:t>
            </a:r>
            <a:r>
              <a:rPr lang="en-US" sz="3200" dirty="0" smtClean="0">
                <a:solidFill>
                  <a:srgbClr val="FFFF00"/>
                </a:solidFill>
                <a:latin typeface="Comic Sans MS"/>
                <a:ea typeface="MS PGothic" charset="0"/>
                <a:cs typeface="Comic Sans MS"/>
              </a:rPr>
              <a:t>pwelling </a:t>
            </a:r>
            <a:endParaRPr lang="en-US" sz="3200" dirty="0">
              <a:solidFill>
                <a:srgbClr val="FFFF00"/>
              </a:solidFill>
              <a:latin typeface="Comic Sans MS"/>
              <a:ea typeface="MS PGothic" charset="0"/>
              <a:cs typeface="Comic Sans MS"/>
            </a:endParaRPr>
          </a:p>
        </p:txBody>
      </p:sp>
      <p:pic>
        <p:nvPicPr>
          <p:cNvPr id="17411" name="Picture 4" descr="upwell_chl_s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3414" y="1345958"/>
            <a:ext cx="7105664" cy="5896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2" name="Text Box 5"/>
          <p:cNvSpPr txBox="1">
            <a:spLocks noChangeArrowheads="1"/>
          </p:cNvSpPr>
          <p:nvPr/>
        </p:nvSpPr>
        <p:spPr bwMode="auto">
          <a:xfrm>
            <a:off x="8205217" y="6748851"/>
            <a:ext cx="1865064" cy="55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840" tIns="50420" rIns="100840" bIns="50420">
            <a:spAutoFit/>
          </a:bodyPr>
          <a:lstStyle>
            <a:lvl1pPr eaLnBrk="0" hangingPunct="0">
              <a:defRPr sz="2400">
                <a:solidFill>
                  <a:schemeClr val="tx1"/>
                </a:solidFill>
                <a:latin typeface="Comic Sans MS" charset="0"/>
                <a:ea typeface="ＭＳ Ｐゴシック" charset="0"/>
              </a:defRPr>
            </a:lvl1pPr>
            <a:lvl2pPr marL="742950" indent="-285750" eaLnBrk="0" hangingPunct="0">
              <a:defRPr sz="2400">
                <a:solidFill>
                  <a:schemeClr val="tx1"/>
                </a:solidFill>
                <a:latin typeface="Comic Sans MS" charset="0"/>
                <a:ea typeface="ＭＳ Ｐゴシック" charset="0"/>
              </a:defRPr>
            </a:lvl2pPr>
            <a:lvl3pPr marL="1143000" indent="-228600" eaLnBrk="0" hangingPunct="0">
              <a:defRPr sz="2400">
                <a:solidFill>
                  <a:schemeClr val="tx1"/>
                </a:solidFill>
                <a:latin typeface="Comic Sans MS" charset="0"/>
                <a:ea typeface="ＭＳ Ｐゴシック" charset="0"/>
              </a:defRPr>
            </a:lvl3pPr>
            <a:lvl4pPr marL="1600200" indent="-228600" eaLnBrk="0" hangingPunct="0">
              <a:defRPr sz="2400">
                <a:solidFill>
                  <a:schemeClr val="tx1"/>
                </a:solidFill>
                <a:latin typeface="Comic Sans MS" charset="0"/>
                <a:ea typeface="ＭＳ Ｐゴシック" charset="0"/>
              </a:defRPr>
            </a:lvl4pPr>
            <a:lvl5pPr marL="2057400" indent="-228600" eaLnBrk="0" hangingPunct="0">
              <a:defRPr sz="24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a:solidFill>
                  <a:schemeClr val="tx1"/>
                </a:solidFill>
                <a:latin typeface="Comic Sans MS" charset="0"/>
                <a:ea typeface="ＭＳ Ｐゴシック" charset="0"/>
              </a:defRPr>
            </a:lvl9pPr>
          </a:lstStyle>
          <a:p>
            <a:pPr eaLnBrk="1" hangingPunct="1"/>
            <a:r>
              <a:rPr lang="en-US" sz="1500" i="1">
                <a:latin typeface="Arial" charset="0"/>
              </a:rPr>
              <a:t>(from David Foley, NOAA NESDIS)</a:t>
            </a:r>
          </a:p>
        </p:txBody>
      </p:sp>
      <p:cxnSp>
        <p:nvCxnSpPr>
          <p:cNvPr id="6" name="Straight Connector 6"/>
          <p:cNvCxnSpPr>
            <a:cxnSpLocks noChangeShapeType="1"/>
          </p:cNvCxnSpPr>
          <p:nvPr/>
        </p:nvCxnSpPr>
        <p:spPr bwMode="auto">
          <a:xfrm>
            <a:off x="581557" y="1266285"/>
            <a:ext cx="9067800" cy="1586"/>
          </a:xfrm>
          <a:prstGeom prst="line">
            <a:avLst/>
          </a:prstGeom>
          <a:noFill/>
          <a:ln w="12700" algn="ctr">
            <a:solidFill>
              <a:srgbClr val="C00000"/>
            </a:solidFill>
            <a:round/>
            <a:headEnd/>
            <a:tailEnd/>
          </a:ln>
        </p:spPr>
      </p:cxnSp>
    </p:spTree>
    <p:extLst>
      <p:ext uri="{BB962C8B-B14F-4D97-AF65-F5344CB8AC3E}">
        <p14:creationId xmlns:p14="http://schemas.microsoft.com/office/powerpoint/2010/main" val="1027417948"/>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4318" y="1251476"/>
            <a:ext cx="9206199" cy="5569173"/>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pic>
      <p:sp>
        <p:nvSpPr>
          <p:cNvPr id="18436" name="Text Box 4"/>
          <p:cNvSpPr txBox="1">
            <a:spLocks noChangeArrowheads="1"/>
          </p:cNvSpPr>
          <p:nvPr/>
        </p:nvSpPr>
        <p:spPr bwMode="auto">
          <a:xfrm>
            <a:off x="32004" y="0"/>
            <a:ext cx="10208960" cy="814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840" tIns="50420" rIns="100840" bIns="50420"/>
          <a:lstStyle>
            <a:lvl1pPr eaLnBrk="0" hangingPunct="0">
              <a:defRPr sz="2400">
                <a:solidFill>
                  <a:schemeClr val="tx1"/>
                </a:solidFill>
                <a:latin typeface="Comic Sans MS" charset="0"/>
                <a:ea typeface="ＭＳ Ｐゴシック" charset="0"/>
              </a:defRPr>
            </a:lvl1pPr>
            <a:lvl2pPr marL="742950" indent="-285750" eaLnBrk="0" hangingPunct="0">
              <a:defRPr sz="2400">
                <a:solidFill>
                  <a:schemeClr val="tx1"/>
                </a:solidFill>
                <a:latin typeface="Comic Sans MS" charset="0"/>
                <a:ea typeface="ＭＳ Ｐゴシック" charset="0"/>
              </a:defRPr>
            </a:lvl2pPr>
            <a:lvl3pPr marL="1143000" indent="-228600" eaLnBrk="0" hangingPunct="0">
              <a:defRPr sz="2400">
                <a:solidFill>
                  <a:schemeClr val="tx1"/>
                </a:solidFill>
                <a:latin typeface="Comic Sans MS" charset="0"/>
                <a:ea typeface="ＭＳ Ｐゴシック" charset="0"/>
              </a:defRPr>
            </a:lvl3pPr>
            <a:lvl4pPr marL="1600200" indent="-228600" eaLnBrk="0" hangingPunct="0">
              <a:defRPr sz="2400">
                <a:solidFill>
                  <a:schemeClr val="tx1"/>
                </a:solidFill>
                <a:latin typeface="Comic Sans MS" charset="0"/>
                <a:ea typeface="ＭＳ Ｐゴシック" charset="0"/>
              </a:defRPr>
            </a:lvl4pPr>
            <a:lvl5pPr marL="2057400" indent="-228600" eaLnBrk="0" hangingPunct="0">
              <a:defRPr sz="24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a:solidFill>
                  <a:schemeClr val="tx1"/>
                </a:solidFill>
                <a:latin typeface="Comic Sans MS" charset="0"/>
                <a:ea typeface="ＭＳ Ｐゴシック" charset="0"/>
              </a:defRPr>
            </a:lvl9pPr>
          </a:lstStyle>
          <a:p>
            <a:pPr algn="ctr" eaLnBrk="1" hangingPunct="1"/>
            <a:r>
              <a:rPr lang="en-US" sz="2800" b="1" dirty="0">
                <a:latin typeface="Comic Sans MS"/>
                <a:cs typeface="Comic Sans MS"/>
              </a:rPr>
              <a:t>2005-2006 - worst years on record for </a:t>
            </a:r>
            <a:r>
              <a:rPr lang="en-US" sz="2800" b="1" dirty="0" err="1">
                <a:latin typeface="Comic Sans MS"/>
                <a:cs typeface="Comic Sans MS"/>
              </a:rPr>
              <a:t>Farallon</a:t>
            </a:r>
            <a:r>
              <a:rPr lang="en-US" sz="2800" b="1" dirty="0">
                <a:latin typeface="Comic Sans MS"/>
                <a:cs typeface="Comic Sans MS"/>
              </a:rPr>
              <a:t> Island auklets (42 km west of San Francisco)</a:t>
            </a:r>
          </a:p>
        </p:txBody>
      </p:sp>
      <p:grpSp>
        <p:nvGrpSpPr>
          <p:cNvPr id="18437" name="Group 5"/>
          <p:cNvGrpSpPr>
            <a:grpSpLocks/>
          </p:cNvGrpSpPr>
          <p:nvPr/>
        </p:nvGrpSpPr>
        <p:grpSpPr bwMode="auto">
          <a:xfrm>
            <a:off x="1377909" y="4032849"/>
            <a:ext cx="7485148" cy="1160817"/>
            <a:chOff x="775" y="2547"/>
            <a:chExt cx="4210" cy="677"/>
          </a:xfrm>
        </p:grpSpPr>
        <p:sp>
          <p:nvSpPr>
            <p:cNvPr id="18444" name="Line 6"/>
            <p:cNvSpPr>
              <a:spLocks noChangeShapeType="1"/>
            </p:cNvSpPr>
            <p:nvPr/>
          </p:nvSpPr>
          <p:spPr bwMode="auto">
            <a:xfrm>
              <a:off x="775" y="3224"/>
              <a:ext cx="4210" cy="0"/>
            </a:xfrm>
            <a:prstGeom prst="line">
              <a:avLst/>
            </a:prstGeom>
            <a:noFill/>
            <a:ln w="38100" cap="rnd">
              <a:solidFill>
                <a:srgbClr val="FF0000"/>
              </a:solidFill>
              <a:prstDash val="sysDot"/>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18445" name="Text Box 7"/>
            <p:cNvSpPr txBox="1">
              <a:spLocks noChangeArrowheads="1"/>
            </p:cNvSpPr>
            <p:nvPr/>
          </p:nvSpPr>
          <p:spPr bwMode="auto">
            <a:xfrm>
              <a:off x="850" y="2547"/>
              <a:ext cx="202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Comic Sans MS" charset="0"/>
                  <a:ea typeface="ＭＳ Ｐゴシック" charset="0"/>
                </a:defRPr>
              </a:lvl1pPr>
              <a:lvl2pPr marL="742950" indent="-285750" eaLnBrk="0" hangingPunct="0">
                <a:defRPr sz="2400">
                  <a:solidFill>
                    <a:schemeClr val="tx1"/>
                  </a:solidFill>
                  <a:latin typeface="Comic Sans MS" charset="0"/>
                  <a:ea typeface="ＭＳ Ｐゴシック" charset="0"/>
                </a:defRPr>
              </a:lvl2pPr>
              <a:lvl3pPr marL="1143000" indent="-228600" eaLnBrk="0" hangingPunct="0">
                <a:defRPr sz="2400">
                  <a:solidFill>
                    <a:schemeClr val="tx1"/>
                  </a:solidFill>
                  <a:latin typeface="Comic Sans MS" charset="0"/>
                  <a:ea typeface="ＭＳ Ｐゴシック" charset="0"/>
                </a:defRPr>
              </a:lvl3pPr>
              <a:lvl4pPr marL="1600200" indent="-228600" eaLnBrk="0" hangingPunct="0">
                <a:defRPr sz="2400">
                  <a:solidFill>
                    <a:schemeClr val="tx1"/>
                  </a:solidFill>
                  <a:latin typeface="Comic Sans MS" charset="0"/>
                  <a:ea typeface="ＭＳ Ｐゴシック" charset="0"/>
                </a:defRPr>
              </a:lvl4pPr>
              <a:lvl5pPr marL="2057400" indent="-228600" eaLnBrk="0" hangingPunct="0">
                <a:defRPr sz="24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a:solidFill>
                    <a:schemeClr val="tx1"/>
                  </a:solidFill>
                  <a:latin typeface="Comic Sans MS" charset="0"/>
                  <a:ea typeface="ＭＳ Ｐゴシック" charset="0"/>
                </a:defRPr>
              </a:lvl9pPr>
            </a:lstStyle>
            <a:p>
              <a:pPr algn="ctr" eaLnBrk="1" hangingPunct="1"/>
              <a:r>
                <a:rPr lang="en-US" sz="2200" b="1">
                  <a:solidFill>
                    <a:srgbClr val="000000"/>
                  </a:solidFill>
                  <a:latin typeface="Helvetica Neue" charset="0"/>
                  <a:cs typeface="Helvetica Neue" charset="0"/>
                </a:rPr>
                <a:t>Mean productivity = 0.70</a:t>
              </a:r>
            </a:p>
          </p:txBody>
        </p:sp>
      </p:grpSp>
      <p:sp>
        <p:nvSpPr>
          <p:cNvPr id="18438" name="Rectangle 8"/>
          <p:cNvSpPr>
            <a:spLocks noChangeArrowheads="1"/>
          </p:cNvSpPr>
          <p:nvPr/>
        </p:nvSpPr>
        <p:spPr bwMode="auto">
          <a:xfrm>
            <a:off x="7510039" y="6865447"/>
            <a:ext cx="2995838" cy="45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en-US" sz="1500" i="1">
                <a:latin typeface="Arial" charset="0"/>
              </a:rPr>
              <a:t>From Sydeman and Bradley, PRBO</a:t>
            </a:r>
            <a:endParaRPr lang="en-US" sz="1500" b="1" i="1">
              <a:latin typeface="Arial" charset="0"/>
            </a:endParaRPr>
          </a:p>
        </p:txBody>
      </p:sp>
      <p:sp>
        <p:nvSpPr>
          <p:cNvPr id="18439" name="Text Box 9"/>
          <p:cNvSpPr txBox="1">
            <a:spLocks noChangeArrowheads="1"/>
          </p:cNvSpPr>
          <p:nvPr/>
        </p:nvSpPr>
        <p:spPr bwMode="auto">
          <a:xfrm rot="-5400000">
            <a:off x="-1065373" y="5127516"/>
            <a:ext cx="2574215" cy="409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0840" tIns="50420" rIns="100840" bIns="50420">
            <a:spAutoFit/>
          </a:bodyPr>
          <a:lstStyle>
            <a:lvl1pPr eaLnBrk="0" hangingPunct="0">
              <a:defRPr sz="2400">
                <a:solidFill>
                  <a:schemeClr val="tx1"/>
                </a:solidFill>
                <a:latin typeface="Comic Sans MS" charset="0"/>
                <a:ea typeface="ＭＳ Ｐゴシック" charset="0"/>
              </a:defRPr>
            </a:lvl1pPr>
            <a:lvl2pPr marL="742950" indent="-285750" eaLnBrk="0" hangingPunct="0">
              <a:defRPr sz="2400">
                <a:solidFill>
                  <a:schemeClr val="tx1"/>
                </a:solidFill>
                <a:latin typeface="Comic Sans MS" charset="0"/>
                <a:ea typeface="ＭＳ Ｐゴシック" charset="0"/>
              </a:defRPr>
            </a:lvl2pPr>
            <a:lvl3pPr marL="1143000" indent="-228600" eaLnBrk="0" hangingPunct="0">
              <a:defRPr sz="2400">
                <a:solidFill>
                  <a:schemeClr val="tx1"/>
                </a:solidFill>
                <a:latin typeface="Comic Sans MS" charset="0"/>
                <a:ea typeface="ＭＳ Ｐゴシック" charset="0"/>
              </a:defRPr>
            </a:lvl3pPr>
            <a:lvl4pPr marL="1600200" indent="-228600" eaLnBrk="0" hangingPunct="0">
              <a:defRPr sz="2400">
                <a:solidFill>
                  <a:schemeClr val="tx1"/>
                </a:solidFill>
                <a:latin typeface="Comic Sans MS" charset="0"/>
                <a:ea typeface="ＭＳ Ｐゴシック" charset="0"/>
              </a:defRPr>
            </a:lvl4pPr>
            <a:lvl5pPr marL="2057400" indent="-228600" eaLnBrk="0" hangingPunct="0">
              <a:defRPr sz="24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a:solidFill>
                  <a:schemeClr val="tx1"/>
                </a:solidFill>
                <a:latin typeface="Comic Sans MS" charset="0"/>
                <a:ea typeface="ＭＳ Ｐゴシック" charset="0"/>
              </a:defRPr>
            </a:lvl9pPr>
          </a:lstStyle>
          <a:p>
            <a:pPr eaLnBrk="1" hangingPunct="1"/>
            <a:r>
              <a:rPr lang="en-US" sz="2000" b="1" dirty="0">
                <a:solidFill>
                  <a:srgbClr val="FFFFFF"/>
                </a:solidFill>
                <a:latin typeface="Times New Roman" charset="0"/>
              </a:rPr>
              <a:t>#young/breeding-pair</a:t>
            </a:r>
          </a:p>
        </p:txBody>
      </p:sp>
      <p:pic>
        <p:nvPicPr>
          <p:cNvPr id="18440" name="Picture 10" descr="caau"/>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2049" y="1234546"/>
            <a:ext cx="2017968" cy="2551395"/>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pic>
      <p:sp>
        <p:nvSpPr>
          <p:cNvPr id="18441" name="Text Box 11"/>
          <p:cNvSpPr txBox="1">
            <a:spLocks noChangeArrowheads="1"/>
          </p:cNvSpPr>
          <p:nvPr/>
        </p:nvSpPr>
        <p:spPr bwMode="auto">
          <a:xfrm>
            <a:off x="170683" y="6826010"/>
            <a:ext cx="6166407" cy="471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0840" tIns="50420" rIns="100840" bIns="50420">
            <a:spAutoFit/>
          </a:bodyPr>
          <a:lstStyle>
            <a:lvl1pPr eaLnBrk="0" hangingPunct="0">
              <a:defRPr sz="2400">
                <a:solidFill>
                  <a:schemeClr val="tx1"/>
                </a:solidFill>
                <a:latin typeface="Comic Sans MS" charset="0"/>
                <a:ea typeface="ＭＳ Ｐゴシック" charset="0"/>
              </a:defRPr>
            </a:lvl1pPr>
            <a:lvl2pPr marL="742950" indent="-285750" eaLnBrk="0" hangingPunct="0">
              <a:defRPr sz="2400">
                <a:solidFill>
                  <a:schemeClr val="tx1"/>
                </a:solidFill>
                <a:latin typeface="Comic Sans MS" charset="0"/>
                <a:ea typeface="ＭＳ Ｐゴシック" charset="0"/>
              </a:defRPr>
            </a:lvl2pPr>
            <a:lvl3pPr marL="1143000" indent="-228600" eaLnBrk="0" hangingPunct="0">
              <a:defRPr sz="2400">
                <a:solidFill>
                  <a:schemeClr val="tx1"/>
                </a:solidFill>
                <a:latin typeface="Comic Sans MS" charset="0"/>
                <a:ea typeface="ＭＳ Ｐゴシック" charset="0"/>
              </a:defRPr>
            </a:lvl3pPr>
            <a:lvl4pPr marL="1600200" indent="-228600" eaLnBrk="0" hangingPunct="0">
              <a:defRPr sz="2400">
                <a:solidFill>
                  <a:schemeClr val="tx1"/>
                </a:solidFill>
                <a:latin typeface="Comic Sans MS" charset="0"/>
                <a:ea typeface="ＭＳ Ｐゴシック" charset="0"/>
              </a:defRPr>
            </a:lvl4pPr>
            <a:lvl5pPr marL="2057400" indent="-228600" eaLnBrk="0" hangingPunct="0">
              <a:defRPr sz="24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a:solidFill>
                  <a:schemeClr val="tx1"/>
                </a:solidFill>
                <a:latin typeface="Comic Sans MS" charset="0"/>
                <a:ea typeface="ＭＳ Ｐゴシック" charset="0"/>
              </a:defRPr>
            </a:lvl9pPr>
          </a:lstStyle>
          <a:p>
            <a:r>
              <a:rPr lang="en-US" dirty="0">
                <a:solidFill>
                  <a:srgbClr val="FFFFFF"/>
                </a:solidFill>
                <a:latin typeface="Helvetica Neue" charset="0"/>
                <a:ea typeface="MS PGothic" charset="0"/>
                <a:cs typeface="Helvetica Neue" charset="0"/>
              </a:rPr>
              <a:t>Nests abandoned due to delayed upwelling</a:t>
            </a:r>
          </a:p>
        </p:txBody>
      </p:sp>
      <p:sp>
        <p:nvSpPr>
          <p:cNvPr id="18442" name="Oval 12"/>
          <p:cNvSpPr>
            <a:spLocks noChangeArrowheads="1"/>
          </p:cNvSpPr>
          <p:nvPr/>
        </p:nvSpPr>
        <p:spPr bwMode="auto">
          <a:xfrm>
            <a:off x="8875501" y="6090426"/>
            <a:ext cx="85341" cy="82303"/>
          </a:xfrm>
          <a:prstGeom prst="ellipse">
            <a:avLst/>
          </a:prstGeom>
          <a:solidFill>
            <a:schemeClr val="hlink"/>
          </a:solidFill>
          <a:ln w="9525">
            <a:solidFill>
              <a:schemeClr val="tx1"/>
            </a:solidFill>
            <a:round/>
            <a:headEnd/>
            <a:tailEnd/>
          </a:ln>
        </p:spPr>
        <p:txBody>
          <a:bodyPr wrap="none" lIns="100840" tIns="50420" rIns="100840" bIns="50420" anchor="ctr"/>
          <a:lstStyle/>
          <a:p>
            <a:endParaRPr lang="en-US"/>
          </a:p>
        </p:txBody>
      </p:sp>
      <p:pic>
        <p:nvPicPr>
          <p:cNvPr id="3" name="Picture 2"/>
          <p:cNvPicPr>
            <a:picLocks noChangeAspect="1"/>
          </p:cNvPicPr>
          <p:nvPr/>
        </p:nvPicPr>
        <p:blipFill>
          <a:blip r:embed="rId5"/>
          <a:stretch>
            <a:fillRect/>
          </a:stretch>
        </p:blipFill>
        <p:spPr>
          <a:xfrm>
            <a:off x="457224" y="3898696"/>
            <a:ext cx="9313814" cy="2941393"/>
          </a:xfrm>
          <a:prstGeom prst="rect">
            <a:avLst/>
          </a:prstGeom>
        </p:spPr>
      </p:pic>
      <p:cxnSp>
        <p:nvCxnSpPr>
          <p:cNvPr id="16" name="Straight Connector 6"/>
          <p:cNvCxnSpPr>
            <a:cxnSpLocks noChangeShapeType="1"/>
          </p:cNvCxnSpPr>
          <p:nvPr/>
        </p:nvCxnSpPr>
        <p:spPr bwMode="auto">
          <a:xfrm>
            <a:off x="632359" y="1080044"/>
            <a:ext cx="9067800" cy="1586"/>
          </a:xfrm>
          <a:prstGeom prst="line">
            <a:avLst/>
          </a:prstGeom>
          <a:noFill/>
          <a:ln w="12700" algn="ctr">
            <a:solidFill>
              <a:srgbClr val="C00000"/>
            </a:solidFill>
            <a:round/>
            <a:headEnd/>
            <a:tailEnd/>
          </a:ln>
        </p:spPr>
      </p:cxnSp>
    </p:spTree>
    <p:extLst>
      <p:ext uri="{BB962C8B-B14F-4D97-AF65-F5344CB8AC3E}">
        <p14:creationId xmlns:p14="http://schemas.microsoft.com/office/powerpoint/2010/main" val="3301388931"/>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9" descr="shelf_v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3414" y="3209819"/>
            <a:ext cx="5803212" cy="3785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1" name="Picture 10" descr="upwelling-cartoon_v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5823" y="4511237"/>
            <a:ext cx="5035140" cy="2896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2" name="Text Box 11"/>
          <p:cNvSpPr txBox="1">
            <a:spLocks noChangeArrowheads="1"/>
          </p:cNvSpPr>
          <p:nvPr/>
        </p:nvSpPr>
        <p:spPr bwMode="auto">
          <a:xfrm>
            <a:off x="256024" y="0"/>
            <a:ext cx="9728915" cy="9752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12343" tIns="56173" rIns="112343" bIns="56173">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spcBef>
                <a:spcPct val="50000"/>
              </a:spcBef>
            </a:pPr>
            <a:r>
              <a:rPr lang="en-US" sz="2800" b="1" dirty="0" smtClean="0">
                <a:latin typeface="Comic Sans MS"/>
                <a:cs typeface="Comic Sans MS"/>
              </a:rPr>
              <a:t>Expanding Oxygen Minimum Zones are affecting inshore environments</a:t>
            </a:r>
            <a:endParaRPr lang="en-US" sz="2800" b="1" dirty="0">
              <a:latin typeface="Comic Sans MS"/>
              <a:cs typeface="Comic Sans MS"/>
            </a:endParaRPr>
          </a:p>
        </p:txBody>
      </p:sp>
      <p:sp>
        <p:nvSpPr>
          <p:cNvPr id="17413" name="Oval 12"/>
          <p:cNvSpPr>
            <a:spLocks noChangeArrowheads="1"/>
          </p:cNvSpPr>
          <p:nvPr/>
        </p:nvSpPr>
        <p:spPr bwMode="auto">
          <a:xfrm>
            <a:off x="1194779" y="4279759"/>
            <a:ext cx="1621486" cy="106994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100840" tIns="50420" rIns="100840" bIns="50420" anchor="ctr"/>
          <a:lstStyle/>
          <a:p>
            <a:pPr algn="ctr"/>
            <a:r>
              <a:rPr lang="en-US" b="1"/>
              <a:t>normal</a:t>
            </a:r>
          </a:p>
          <a:p>
            <a:pPr algn="ctr"/>
            <a:r>
              <a:rPr lang="en-US" b="1"/>
              <a:t>low oxygen</a:t>
            </a:r>
          </a:p>
        </p:txBody>
      </p:sp>
      <p:sp>
        <p:nvSpPr>
          <p:cNvPr id="145423" name="Oval 15"/>
          <p:cNvSpPr>
            <a:spLocks noChangeArrowheads="1"/>
          </p:cNvSpPr>
          <p:nvPr/>
        </p:nvSpPr>
        <p:spPr bwMode="auto">
          <a:xfrm>
            <a:off x="4864457" y="3539032"/>
            <a:ext cx="1365462" cy="329212"/>
          </a:xfrm>
          <a:prstGeom prst="ellipse">
            <a:avLst/>
          </a:prstGeom>
          <a:solidFill>
            <a:srgbClr val="FF00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100840" tIns="50420" rIns="100840" bIns="50420" anchor="ctr"/>
          <a:lstStyle/>
          <a:p>
            <a:pPr algn="ctr"/>
            <a:r>
              <a:rPr lang="en-US" b="1">
                <a:solidFill>
                  <a:srgbClr val="FFFFFF"/>
                </a:solidFill>
              </a:rPr>
              <a:t>hypoxia</a:t>
            </a:r>
          </a:p>
        </p:txBody>
      </p:sp>
      <p:grpSp>
        <p:nvGrpSpPr>
          <p:cNvPr id="145427" name="Group 19"/>
          <p:cNvGrpSpPr>
            <a:grpSpLocks/>
          </p:cNvGrpSpPr>
          <p:nvPr/>
        </p:nvGrpSpPr>
        <p:grpSpPr bwMode="auto">
          <a:xfrm>
            <a:off x="2537129" y="3703638"/>
            <a:ext cx="2583353" cy="745872"/>
            <a:chOff x="1427" y="2160"/>
            <a:chExt cx="1453" cy="435"/>
          </a:xfrm>
        </p:grpSpPr>
        <p:sp>
          <p:nvSpPr>
            <p:cNvPr id="17416" name="Oval 13"/>
            <p:cNvSpPr>
              <a:spLocks noChangeArrowheads="1"/>
            </p:cNvSpPr>
            <p:nvPr/>
          </p:nvSpPr>
          <p:spPr bwMode="auto">
            <a:xfrm>
              <a:off x="1920" y="2160"/>
              <a:ext cx="960" cy="24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7417" name="Oval 14"/>
            <p:cNvSpPr>
              <a:spLocks noChangeArrowheads="1"/>
            </p:cNvSpPr>
            <p:nvPr/>
          </p:nvSpPr>
          <p:spPr bwMode="auto">
            <a:xfrm rot="-1815386">
              <a:off x="1427" y="2355"/>
              <a:ext cx="624" cy="240"/>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7418" name="Text Box 18"/>
            <p:cNvSpPr txBox="1">
              <a:spLocks noChangeArrowheads="1"/>
            </p:cNvSpPr>
            <p:nvPr/>
          </p:nvSpPr>
          <p:spPr bwMode="auto">
            <a:xfrm rot="19953616">
              <a:off x="1677" y="2243"/>
              <a:ext cx="569" cy="1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b="1"/>
                <a:t>upwelling</a:t>
              </a:r>
            </a:p>
          </p:txBody>
        </p:sp>
      </p:grpSp>
      <p:cxnSp>
        <p:nvCxnSpPr>
          <p:cNvPr id="11" name="Straight Connector 6"/>
          <p:cNvCxnSpPr>
            <a:cxnSpLocks noChangeShapeType="1"/>
          </p:cNvCxnSpPr>
          <p:nvPr/>
        </p:nvCxnSpPr>
        <p:spPr bwMode="auto">
          <a:xfrm>
            <a:off x="547688" y="1046183"/>
            <a:ext cx="9067800" cy="1586"/>
          </a:xfrm>
          <a:prstGeom prst="line">
            <a:avLst/>
          </a:prstGeom>
          <a:noFill/>
          <a:ln w="12700" algn="ctr">
            <a:solidFill>
              <a:srgbClr val="C00000"/>
            </a:solidFill>
            <a:round/>
            <a:headEnd/>
            <a:tailEnd/>
          </a:ln>
        </p:spPr>
      </p:cxnSp>
      <p:sp>
        <p:nvSpPr>
          <p:cNvPr id="12" name="Text Box 11"/>
          <p:cNvSpPr txBox="1">
            <a:spLocks noChangeArrowheads="1"/>
          </p:cNvSpPr>
          <p:nvPr/>
        </p:nvSpPr>
        <p:spPr bwMode="auto">
          <a:xfrm>
            <a:off x="711237" y="1168254"/>
            <a:ext cx="9728915" cy="15907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12343" tIns="56173" rIns="112343" bIns="56173">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457200" indent="-457200" eaLnBrk="1" hangingPunct="1">
              <a:spcBef>
                <a:spcPct val="50000"/>
              </a:spcBef>
              <a:buFont typeface="Arial"/>
              <a:buChar char="•"/>
            </a:pPr>
            <a:r>
              <a:rPr lang="en-US" sz="2400" dirty="0" smtClean="0">
                <a:solidFill>
                  <a:srgbClr val="FFFFFF"/>
                </a:solidFill>
                <a:latin typeface="Comic Sans MS"/>
                <a:cs typeface="Comic Sans MS"/>
              </a:rPr>
              <a:t>changes </a:t>
            </a:r>
            <a:r>
              <a:rPr lang="en-US" sz="2400" dirty="0">
                <a:solidFill>
                  <a:srgbClr val="FFFFFF"/>
                </a:solidFill>
                <a:latin typeface="Comic Sans MS"/>
                <a:cs typeface="Comic Sans MS"/>
              </a:rPr>
              <a:t>in upwelling </a:t>
            </a:r>
            <a:r>
              <a:rPr lang="en-US" sz="2400" dirty="0" err="1">
                <a:solidFill>
                  <a:srgbClr val="FFFFFF"/>
                </a:solidFill>
                <a:latin typeface="Comic Sans MS"/>
                <a:cs typeface="Comic Sans MS"/>
              </a:rPr>
              <a:t>sourcewater</a:t>
            </a:r>
            <a:r>
              <a:rPr lang="en-US" sz="2400" dirty="0">
                <a:solidFill>
                  <a:srgbClr val="FFFFFF"/>
                </a:solidFill>
                <a:latin typeface="Comic Sans MS"/>
                <a:cs typeface="Comic Sans MS"/>
              </a:rPr>
              <a:t> </a:t>
            </a:r>
            <a:r>
              <a:rPr lang="en-US" sz="2400" dirty="0" smtClean="0">
                <a:solidFill>
                  <a:srgbClr val="FFFFFF"/>
                </a:solidFill>
                <a:latin typeface="Comic Sans MS"/>
                <a:cs typeface="Comic Sans MS"/>
              </a:rPr>
              <a:t>properties</a:t>
            </a:r>
          </a:p>
          <a:p>
            <a:pPr marL="457200" indent="-457200" eaLnBrk="1" hangingPunct="1">
              <a:spcBef>
                <a:spcPct val="50000"/>
              </a:spcBef>
              <a:buFont typeface="Arial"/>
              <a:buChar char="•"/>
            </a:pPr>
            <a:r>
              <a:rPr lang="en-US" sz="2400" dirty="0" smtClean="0">
                <a:solidFill>
                  <a:srgbClr val="FFFFFF"/>
                </a:solidFill>
                <a:latin typeface="Comic Sans MS"/>
                <a:cs typeface="Comic Sans MS"/>
              </a:rPr>
              <a:t>strength </a:t>
            </a:r>
            <a:r>
              <a:rPr lang="en-US" sz="2400" dirty="0">
                <a:solidFill>
                  <a:srgbClr val="FFFFFF"/>
                </a:solidFill>
                <a:latin typeface="Comic Sans MS"/>
                <a:cs typeface="Comic Sans MS"/>
              </a:rPr>
              <a:t>and persistence of winds</a:t>
            </a:r>
          </a:p>
          <a:p>
            <a:pPr marL="457200" indent="-457200" eaLnBrk="1" hangingPunct="1">
              <a:spcBef>
                <a:spcPct val="50000"/>
              </a:spcBef>
              <a:buFont typeface="Arial"/>
              <a:buChar char="•"/>
            </a:pPr>
            <a:r>
              <a:rPr lang="en-US" sz="2400" dirty="0">
                <a:solidFill>
                  <a:srgbClr val="FFFFFF"/>
                </a:solidFill>
                <a:latin typeface="Comic Sans MS"/>
                <a:cs typeface="Comic Sans MS"/>
              </a:rPr>
              <a:t>both of which are influenced by climate </a:t>
            </a:r>
            <a:r>
              <a:rPr lang="en-US" sz="2400" dirty="0" smtClean="0">
                <a:solidFill>
                  <a:srgbClr val="FFFFFF"/>
                </a:solidFill>
                <a:latin typeface="Comic Sans MS"/>
                <a:cs typeface="Comic Sans MS"/>
              </a:rPr>
              <a:t>change</a:t>
            </a:r>
            <a:endParaRPr lang="en-US" sz="2400" dirty="0">
              <a:solidFill>
                <a:srgbClr val="FFFFFF"/>
              </a:solidFill>
              <a:latin typeface="Comic Sans MS"/>
              <a:cs typeface="Comic Sans MS"/>
            </a:endParaRPr>
          </a:p>
        </p:txBody>
      </p:sp>
    </p:spTree>
    <p:extLst>
      <p:ext uri="{BB962C8B-B14F-4D97-AF65-F5344CB8AC3E}">
        <p14:creationId xmlns:p14="http://schemas.microsoft.com/office/powerpoint/2010/main" val="110424707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4542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4542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54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42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ChangeArrowheads="1"/>
          </p:cNvSpPr>
          <p:nvPr/>
        </p:nvSpPr>
        <p:spPr bwMode="auto">
          <a:xfrm>
            <a:off x="951202" y="1287701"/>
            <a:ext cx="7854961" cy="5099360"/>
          </a:xfrm>
          <a:prstGeom prst="rect">
            <a:avLst/>
          </a:prstGeom>
          <a:solidFill>
            <a:srgbClr val="FFFFFF"/>
          </a:solidFill>
          <a:ln w="9525">
            <a:solidFill>
              <a:schemeClr val="tx1"/>
            </a:solidFill>
            <a:miter lim="800000"/>
            <a:headEnd/>
            <a:tailEnd/>
          </a:ln>
          <a:effectLst/>
        </p:spPr>
        <p:txBody>
          <a:bodyPr wrap="none" lIns="100840" tIns="50420" rIns="100840" bIns="50420" anchor="ctr"/>
          <a:lstStyle/>
          <a:p>
            <a:endParaRPr lang="en-US"/>
          </a:p>
        </p:txBody>
      </p:sp>
      <p:sp>
        <p:nvSpPr>
          <p:cNvPr id="22531" name="Text Box 3"/>
          <p:cNvSpPr txBox="1">
            <a:spLocks noChangeArrowheads="1"/>
          </p:cNvSpPr>
          <p:nvPr/>
        </p:nvSpPr>
        <p:spPr bwMode="auto">
          <a:xfrm>
            <a:off x="3472327" y="1340854"/>
            <a:ext cx="5625418" cy="328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12396" tIns="56199" rIns="112396" bIns="56199">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b="1">
                <a:solidFill>
                  <a:schemeClr val="bg2"/>
                </a:solidFill>
              </a:rPr>
              <a:t>Dissolved oxygen (ml l</a:t>
            </a:r>
            <a:r>
              <a:rPr lang="en-US" b="1" baseline="30000">
                <a:solidFill>
                  <a:schemeClr val="bg2"/>
                </a:solidFill>
              </a:rPr>
              <a:t>-1</a:t>
            </a:r>
            <a:r>
              <a:rPr lang="en-US" b="1">
                <a:solidFill>
                  <a:schemeClr val="bg2"/>
                </a:solidFill>
              </a:rPr>
              <a:t>)</a:t>
            </a:r>
          </a:p>
        </p:txBody>
      </p:sp>
      <p:sp>
        <p:nvSpPr>
          <p:cNvPr id="22532" name="Text Box 4"/>
          <p:cNvSpPr txBox="1">
            <a:spLocks noChangeArrowheads="1"/>
          </p:cNvSpPr>
          <p:nvPr/>
        </p:nvSpPr>
        <p:spPr bwMode="auto">
          <a:xfrm rot="-5400000">
            <a:off x="-1233243" y="3786078"/>
            <a:ext cx="5188522" cy="328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12396" tIns="56199" rIns="112396" bIns="56199">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spcBef>
                <a:spcPct val="50000"/>
              </a:spcBef>
            </a:pPr>
            <a:r>
              <a:rPr lang="en-US" b="1">
                <a:solidFill>
                  <a:schemeClr val="bg2"/>
                </a:solidFill>
              </a:rPr>
              <a:t>Depth (m)</a:t>
            </a:r>
          </a:p>
        </p:txBody>
      </p:sp>
      <p:pic>
        <p:nvPicPr>
          <p:cNvPr id="22533" name="Picture 5" descr="1149016fig1"/>
          <p:cNvPicPr>
            <a:picLocks noChangeAspect="1" noChangeArrowheads="1"/>
          </p:cNvPicPr>
          <p:nvPr/>
        </p:nvPicPr>
        <p:blipFill>
          <a:blip r:embed="rId3">
            <a:extLst>
              <a:ext uri="{28A0092B-C50C-407E-A947-70E740481C1C}">
                <a14:useLocalDpi xmlns:a14="http://schemas.microsoft.com/office/drawing/2010/main" val="0"/>
              </a:ext>
            </a:extLst>
          </a:blip>
          <a:srcRect l="25526" t="64354" r="26468" b="9908"/>
          <a:stretch>
            <a:fillRect/>
          </a:stretch>
        </p:blipFill>
        <p:spPr bwMode="auto">
          <a:xfrm>
            <a:off x="1630376" y="1685499"/>
            <a:ext cx="7131337" cy="4566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4" name="Text Box 6"/>
          <p:cNvSpPr txBox="1">
            <a:spLocks noChangeArrowheads="1"/>
          </p:cNvSpPr>
          <p:nvPr/>
        </p:nvSpPr>
        <p:spPr bwMode="auto">
          <a:xfrm>
            <a:off x="7643387" y="2182747"/>
            <a:ext cx="2521126" cy="1351014"/>
          </a:xfrm>
          <a:prstGeom prst="rect">
            <a:avLst/>
          </a:prstGeom>
          <a:solidFill>
            <a:srgbClr val="FFFFFF"/>
          </a:solidFill>
          <a:ln w="9525">
            <a:solidFill>
              <a:schemeClr val="bg2"/>
            </a:solidFill>
            <a:miter lim="800000"/>
            <a:headEnd/>
            <a:tailEnd/>
          </a:ln>
          <a:effectLst/>
        </p:spPr>
        <p:txBody>
          <a:bodyPr lIns="112396" tIns="56199" rIns="112396" bIns="56199">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lnSpc>
                <a:spcPts val="2220"/>
              </a:lnSpc>
              <a:spcBef>
                <a:spcPct val="50000"/>
              </a:spcBef>
            </a:pPr>
            <a:r>
              <a:rPr lang="en-US" sz="2400" b="1" dirty="0">
                <a:solidFill>
                  <a:srgbClr val="0000FF"/>
                </a:solidFill>
              </a:rPr>
              <a:t>1950 to 1999</a:t>
            </a:r>
          </a:p>
          <a:p>
            <a:pPr eaLnBrk="1" hangingPunct="1">
              <a:lnSpc>
                <a:spcPts val="2220"/>
              </a:lnSpc>
              <a:spcBef>
                <a:spcPct val="50000"/>
              </a:spcBef>
            </a:pPr>
            <a:r>
              <a:rPr lang="en-US" sz="2400" b="1" dirty="0">
                <a:solidFill>
                  <a:srgbClr val="00CC66"/>
                </a:solidFill>
              </a:rPr>
              <a:t>2000 to 2005</a:t>
            </a:r>
          </a:p>
          <a:p>
            <a:pPr eaLnBrk="1" hangingPunct="1">
              <a:lnSpc>
                <a:spcPts val="2220"/>
              </a:lnSpc>
              <a:spcBef>
                <a:spcPct val="50000"/>
              </a:spcBef>
            </a:pPr>
            <a:r>
              <a:rPr lang="en-US" sz="2400" b="1" dirty="0">
                <a:solidFill>
                  <a:srgbClr val="FF0000"/>
                </a:solidFill>
              </a:rPr>
              <a:t>2006</a:t>
            </a:r>
          </a:p>
        </p:txBody>
      </p:sp>
      <p:sp>
        <p:nvSpPr>
          <p:cNvPr id="227335" name="AutoShape 7"/>
          <p:cNvSpPr>
            <a:spLocks noChangeArrowheads="1"/>
          </p:cNvSpPr>
          <p:nvPr/>
        </p:nvSpPr>
        <p:spPr bwMode="auto">
          <a:xfrm>
            <a:off x="7815847" y="4550673"/>
            <a:ext cx="195574" cy="178323"/>
          </a:xfrm>
          <a:custGeom>
            <a:avLst/>
            <a:gdLst>
              <a:gd name="T0" fmla="*/ 0 w 174625"/>
              <a:gd name="T1" fmla="*/ 63062 h 165100"/>
              <a:gd name="T2" fmla="*/ 66701 w 174625"/>
              <a:gd name="T3" fmla="*/ 63063 h 165100"/>
              <a:gd name="T4" fmla="*/ 87313 w 174625"/>
              <a:gd name="T5" fmla="*/ 0 h 165100"/>
              <a:gd name="T6" fmla="*/ 107924 w 174625"/>
              <a:gd name="T7" fmla="*/ 63063 h 165100"/>
              <a:gd name="T8" fmla="*/ 174625 w 174625"/>
              <a:gd name="T9" fmla="*/ 63062 h 165100"/>
              <a:gd name="T10" fmla="*/ 120662 w 174625"/>
              <a:gd name="T11" fmla="*/ 102037 h 165100"/>
              <a:gd name="T12" fmla="*/ 141274 w 174625"/>
              <a:gd name="T13" fmla="*/ 165100 h 165100"/>
              <a:gd name="T14" fmla="*/ 87313 w 174625"/>
              <a:gd name="T15" fmla="*/ 126124 h 165100"/>
              <a:gd name="T16" fmla="*/ 33351 w 174625"/>
              <a:gd name="T17" fmla="*/ 165100 h 165100"/>
              <a:gd name="T18" fmla="*/ 53963 w 174625"/>
              <a:gd name="T19" fmla="*/ 102037 h 165100"/>
              <a:gd name="T20" fmla="*/ 0 w 174625"/>
              <a:gd name="T21" fmla="*/ 63062 h 1651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74625" h="165100">
                <a:moveTo>
                  <a:pt x="0" y="63062"/>
                </a:moveTo>
                <a:lnTo>
                  <a:pt x="66701" y="63063"/>
                </a:lnTo>
                <a:lnTo>
                  <a:pt x="87313" y="0"/>
                </a:lnTo>
                <a:lnTo>
                  <a:pt x="107924" y="63063"/>
                </a:lnTo>
                <a:lnTo>
                  <a:pt x="174625" y="63062"/>
                </a:lnTo>
                <a:lnTo>
                  <a:pt x="120662" y="102037"/>
                </a:lnTo>
                <a:lnTo>
                  <a:pt x="141274" y="165100"/>
                </a:lnTo>
                <a:lnTo>
                  <a:pt x="87313" y="126124"/>
                </a:lnTo>
                <a:lnTo>
                  <a:pt x="33351" y="165100"/>
                </a:lnTo>
                <a:lnTo>
                  <a:pt x="53963" y="102037"/>
                </a:lnTo>
                <a:lnTo>
                  <a:pt x="0" y="63062"/>
                </a:lnTo>
                <a:close/>
              </a:path>
            </a:pathLst>
          </a:cu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840" tIns="50420" rIns="100840" bIns="50420" anchor="ctr"/>
          <a:lstStyle/>
          <a:p>
            <a:endParaRPr lang="en-US"/>
          </a:p>
        </p:txBody>
      </p:sp>
      <p:sp>
        <p:nvSpPr>
          <p:cNvPr id="22536" name="Line 8"/>
          <p:cNvSpPr>
            <a:spLocks noChangeShapeType="1"/>
          </p:cNvSpPr>
          <p:nvPr/>
        </p:nvSpPr>
        <p:spPr bwMode="auto">
          <a:xfrm>
            <a:off x="3182521" y="2182746"/>
            <a:ext cx="0" cy="3936829"/>
          </a:xfrm>
          <a:prstGeom prst="line">
            <a:avLst/>
          </a:prstGeom>
          <a:noFill/>
          <a:ln w="9525">
            <a:solidFill>
              <a:schemeClr val="bg2"/>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0840" tIns="50420" rIns="100840" bIns="50420"/>
          <a:lstStyle/>
          <a:p>
            <a:endParaRPr lang="en-US"/>
          </a:p>
        </p:txBody>
      </p:sp>
      <p:sp>
        <p:nvSpPr>
          <p:cNvPr id="22537" name="Text Box 9"/>
          <p:cNvSpPr txBox="1">
            <a:spLocks noChangeArrowheads="1"/>
          </p:cNvSpPr>
          <p:nvPr/>
        </p:nvSpPr>
        <p:spPr bwMode="auto">
          <a:xfrm>
            <a:off x="6532170" y="6745421"/>
            <a:ext cx="3879476" cy="328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12396" tIns="56199" rIns="112396" bIns="56199">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a:t>Chan et al. (2008, Science)</a:t>
            </a:r>
            <a:endParaRPr lang="en-US" i="1"/>
          </a:p>
        </p:txBody>
      </p:sp>
      <p:sp>
        <p:nvSpPr>
          <p:cNvPr id="22539" name="Text Box 12"/>
          <p:cNvSpPr txBox="1">
            <a:spLocks noChangeArrowheads="1"/>
          </p:cNvSpPr>
          <p:nvPr/>
        </p:nvSpPr>
        <p:spPr bwMode="auto">
          <a:xfrm>
            <a:off x="1091658" y="6705985"/>
            <a:ext cx="1855331" cy="317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100840" tIns="50420" rIns="100840" bIns="50420">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a:t>N ~ 4000 hydrocasts</a:t>
            </a:r>
          </a:p>
        </p:txBody>
      </p:sp>
      <p:sp>
        <p:nvSpPr>
          <p:cNvPr id="12" name="Text Box 4"/>
          <p:cNvSpPr txBox="1">
            <a:spLocks noChangeArrowheads="1"/>
          </p:cNvSpPr>
          <p:nvPr/>
        </p:nvSpPr>
        <p:spPr bwMode="auto">
          <a:xfrm>
            <a:off x="1750900" y="163540"/>
            <a:ext cx="7512113" cy="6521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112396" tIns="56199" rIns="112396" bIns="56199">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sz="3500" b="1" dirty="0">
                <a:latin typeface="Comic Sans MS"/>
                <a:cs typeface="Comic Sans MS"/>
              </a:rPr>
              <a:t>Is hypoxia/anoxia </a:t>
            </a:r>
            <a:r>
              <a:rPr lang="en-US" sz="3500" b="1" dirty="0" smtClean="0">
                <a:latin typeface="Comic Sans MS"/>
                <a:cs typeface="Comic Sans MS"/>
              </a:rPr>
              <a:t>normal?</a:t>
            </a:r>
          </a:p>
        </p:txBody>
      </p:sp>
    </p:spTree>
    <p:extLst>
      <p:ext uri="{BB962C8B-B14F-4D97-AF65-F5344CB8AC3E}">
        <p14:creationId xmlns:p14="http://schemas.microsoft.com/office/powerpoint/2010/main" val="2447478429"/>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039168" y="2650041"/>
            <a:ext cx="5955892" cy="4444012"/>
          </a:xfrm>
          <a:prstGeom prst="rect">
            <a:avLst/>
          </a:prstGeom>
        </p:spPr>
      </p:pic>
      <p:sp>
        <p:nvSpPr>
          <p:cNvPr id="3" name="Rectangle 2"/>
          <p:cNvSpPr txBox="1">
            <a:spLocks noChangeArrowheads="1"/>
          </p:cNvSpPr>
          <p:nvPr/>
        </p:nvSpPr>
        <p:spPr>
          <a:xfrm>
            <a:off x="436354" y="220103"/>
            <a:ext cx="9216867" cy="493818"/>
          </a:xfrm>
          <a:prstGeom prst="rect">
            <a:avLst/>
          </a:prstGeom>
        </p:spPr>
        <p:txBody>
          <a:bodyPr lIns="96945" tIns="48472" rIns="96945" bIns="48472"/>
          <a:lstStyle>
            <a:lvl1pPr algn="ctr" defTabSz="1028546" rtl="0" eaLnBrk="0" fontAlgn="base" hangingPunct="0">
              <a:spcBef>
                <a:spcPct val="0"/>
              </a:spcBef>
              <a:spcAft>
                <a:spcPct val="0"/>
              </a:spcAft>
              <a:defRPr sz="5000">
                <a:solidFill>
                  <a:schemeClr val="tx1"/>
                </a:solidFill>
                <a:latin typeface="+mj-lt"/>
                <a:ea typeface="+mj-ea"/>
                <a:cs typeface="+mj-cs"/>
              </a:defRPr>
            </a:lvl1pPr>
            <a:lvl2pPr algn="ctr" defTabSz="1028546" rtl="0" eaLnBrk="0" fontAlgn="base" hangingPunct="0">
              <a:spcBef>
                <a:spcPct val="0"/>
              </a:spcBef>
              <a:spcAft>
                <a:spcPct val="0"/>
              </a:spcAft>
              <a:defRPr sz="5000">
                <a:solidFill>
                  <a:schemeClr val="tx1"/>
                </a:solidFill>
                <a:latin typeface="Looseprint"/>
              </a:defRPr>
            </a:lvl2pPr>
            <a:lvl3pPr algn="ctr" defTabSz="1028546" rtl="0" eaLnBrk="0" fontAlgn="base" hangingPunct="0">
              <a:spcBef>
                <a:spcPct val="0"/>
              </a:spcBef>
              <a:spcAft>
                <a:spcPct val="0"/>
              </a:spcAft>
              <a:defRPr sz="5000">
                <a:solidFill>
                  <a:schemeClr val="tx1"/>
                </a:solidFill>
                <a:latin typeface="Looseprint"/>
              </a:defRPr>
            </a:lvl3pPr>
            <a:lvl4pPr algn="ctr" defTabSz="1028546" rtl="0" eaLnBrk="0" fontAlgn="base" hangingPunct="0">
              <a:spcBef>
                <a:spcPct val="0"/>
              </a:spcBef>
              <a:spcAft>
                <a:spcPct val="0"/>
              </a:spcAft>
              <a:defRPr sz="5000">
                <a:solidFill>
                  <a:schemeClr val="tx1"/>
                </a:solidFill>
                <a:latin typeface="Looseprint"/>
              </a:defRPr>
            </a:lvl4pPr>
            <a:lvl5pPr algn="ctr" defTabSz="1028546" rtl="0" eaLnBrk="0" fontAlgn="base" hangingPunct="0">
              <a:spcBef>
                <a:spcPct val="0"/>
              </a:spcBef>
              <a:spcAft>
                <a:spcPct val="0"/>
              </a:spcAft>
              <a:defRPr sz="5000">
                <a:solidFill>
                  <a:schemeClr val="tx1"/>
                </a:solidFill>
                <a:latin typeface="Looseprint"/>
              </a:defRPr>
            </a:lvl5pPr>
            <a:lvl6pPr marL="457131" algn="ctr" defTabSz="1028546" rtl="0" eaLnBrk="0" fontAlgn="base" hangingPunct="0">
              <a:spcBef>
                <a:spcPct val="0"/>
              </a:spcBef>
              <a:spcAft>
                <a:spcPct val="0"/>
              </a:spcAft>
              <a:defRPr sz="5000">
                <a:solidFill>
                  <a:schemeClr val="tx1"/>
                </a:solidFill>
                <a:latin typeface="Looseprint"/>
              </a:defRPr>
            </a:lvl6pPr>
            <a:lvl7pPr marL="914262" algn="ctr" defTabSz="1028546" rtl="0" eaLnBrk="0" fontAlgn="base" hangingPunct="0">
              <a:spcBef>
                <a:spcPct val="0"/>
              </a:spcBef>
              <a:spcAft>
                <a:spcPct val="0"/>
              </a:spcAft>
              <a:defRPr sz="5000">
                <a:solidFill>
                  <a:schemeClr val="tx1"/>
                </a:solidFill>
                <a:latin typeface="Looseprint"/>
              </a:defRPr>
            </a:lvl7pPr>
            <a:lvl8pPr marL="1371393" algn="ctr" defTabSz="1028546" rtl="0" eaLnBrk="0" fontAlgn="base" hangingPunct="0">
              <a:spcBef>
                <a:spcPct val="0"/>
              </a:spcBef>
              <a:spcAft>
                <a:spcPct val="0"/>
              </a:spcAft>
              <a:defRPr sz="5000">
                <a:solidFill>
                  <a:schemeClr val="tx1"/>
                </a:solidFill>
                <a:latin typeface="Looseprint"/>
              </a:defRPr>
            </a:lvl8pPr>
            <a:lvl9pPr marL="1828525" algn="ctr" defTabSz="1028546" rtl="0" eaLnBrk="0" fontAlgn="base" hangingPunct="0">
              <a:spcBef>
                <a:spcPct val="0"/>
              </a:spcBef>
              <a:spcAft>
                <a:spcPct val="0"/>
              </a:spcAft>
              <a:defRPr sz="5000">
                <a:solidFill>
                  <a:schemeClr val="tx1"/>
                </a:solidFill>
                <a:latin typeface="Looseprint"/>
              </a:defRPr>
            </a:lvl9pPr>
          </a:lstStyle>
          <a:p>
            <a:pPr eaLnBrk="1" hangingPunct="1">
              <a:defRPr/>
            </a:pPr>
            <a:r>
              <a:rPr lang="en-US" sz="3200" dirty="0" smtClean="0">
                <a:latin typeface="Comic Sans MS" pitchFamily="66" charset="0"/>
              </a:rPr>
              <a:t>Hypoxic events are also acidification events</a:t>
            </a:r>
            <a:endParaRPr lang="en-US" sz="3200" dirty="0">
              <a:latin typeface="Comic Sans MS" pitchFamily="66" charset="0"/>
            </a:endParaRPr>
          </a:p>
        </p:txBody>
      </p:sp>
      <p:sp>
        <p:nvSpPr>
          <p:cNvPr id="4" name="Rectangle 2"/>
          <p:cNvSpPr txBox="1">
            <a:spLocks noChangeArrowheads="1"/>
          </p:cNvSpPr>
          <p:nvPr/>
        </p:nvSpPr>
        <p:spPr>
          <a:xfrm>
            <a:off x="1181452" y="1083601"/>
            <a:ext cx="7946088" cy="998902"/>
          </a:xfrm>
          <a:prstGeom prst="rect">
            <a:avLst/>
          </a:prstGeom>
        </p:spPr>
        <p:txBody>
          <a:bodyPr lIns="96945" tIns="48472" rIns="96945" bIns="48472"/>
          <a:lstStyle>
            <a:lvl1pPr algn="ctr" defTabSz="1028546" rtl="0" eaLnBrk="0" fontAlgn="base" hangingPunct="0">
              <a:spcBef>
                <a:spcPct val="0"/>
              </a:spcBef>
              <a:spcAft>
                <a:spcPct val="0"/>
              </a:spcAft>
              <a:defRPr sz="5000">
                <a:solidFill>
                  <a:schemeClr val="tx1"/>
                </a:solidFill>
                <a:latin typeface="+mj-lt"/>
                <a:ea typeface="+mj-ea"/>
                <a:cs typeface="+mj-cs"/>
              </a:defRPr>
            </a:lvl1pPr>
            <a:lvl2pPr algn="ctr" defTabSz="1028546" rtl="0" eaLnBrk="0" fontAlgn="base" hangingPunct="0">
              <a:spcBef>
                <a:spcPct val="0"/>
              </a:spcBef>
              <a:spcAft>
                <a:spcPct val="0"/>
              </a:spcAft>
              <a:defRPr sz="5000">
                <a:solidFill>
                  <a:schemeClr val="tx1"/>
                </a:solidFill>
                <a:latin typeface="Looseprint"/>
              </a:defRPr>
            </a:lvl2pPr>
            <a:lvl3pPr algn="ctr" defTabSz="1028546" rtl="0" eaLnBrk="0" fontAlgn="base" hangingPunct="0">
              <a:spcBef>
                <a:spcPct val="0"/>
              </a:spcBef>
              <a:spcAft>
                <a:spcPct val="0"/>
              </a:spcAft>
              <a:defRPr sz="5000">
                <a:solidFill>
                  <a:schemeClr val="tx1"/>
                </a:solidFill>
                <a:latin typeface="Looseprint"/>
              </a:defRPr>
            </a:lvl3pPr>
            <a:lvl4pPr algn="ctr" defTabSz="1028546" rtl="0" eaLnBrk="0" fontAlgn="base" hangingPunct="0">
              <a:spcBef>
                <a:spcPct val="0"/>
              </a:spcBef>
              <a:spcAft>
                <a:spcPct val="0"/>
              </a:spcAft>
              <a:defRPr sz="5000">
                <a:solidFill>
                  <a:schemeClr val="tx1"/>
                </a:solidFill>
                <a:latin typeface="Looseprint"/>
              </a:defRPr>
            </a:lvl4pPr>
            <a:lvl5pPr algn="ctr" defTabSz="1028546" rtl="0" eaLnBrk="0" fontAlgn="base" hangingPunct="0">
              <a:spcBef>
                <a:spcPct val="0"/>
              </a:spcBef>
              <a:spcAft>
                <a:spcPct val="0"/>
              </a:spcAft>
              <a:defRPr sz="5000">
                <a:solidFill>
                  <a:schemeClr val="tx1"/>
                </a:solidFill>
                <a:latin typeface="Looseprint"/>
              </a:defRPr>
            </a:lvl5pPr>
            <a:lvl6pPr marL="457131" algn="ctr" defTabSz="1028546" rtl="0" eaLnBrk="0" fontAlgn="base" hangingPunct="0">
              <a:spcBef>
                <a:spcPct val="0"/>
              </a:spcBef>
              <a:spcAft>
                <a:spcPct val="0"/>
              </a:spcAft>
              <a:defRPr sz="5000">
                <a:solidFill>
                  <a:schemeClr val="tx1"/>
                </a:solidFill>
                <a:latin typeface="Looseprint"/>
              </a:defRPr>
            </a:lvl6pPr>
            <a:lvl7pPr marL="914262" algn="ctr" defTabSz="1028546" rtl="0" eaLnBrk="0" fontAlgn="base" hangingPunct="0">
              <a:spcBef>
                <a:spcPct val="0"/>
              </a:spcBef>
              <a:spcAft>
                <a:spcPct val="0"/>
              </a:spcAft>
              <a:defRPr sz="5000">
                <a:solidFill>
                  <a:schemeClr val="tx1"/>
                </a:solidFill>
                <a:latin typeface="Looseprint"/>
              </a:defRPr>
            </a:lvl7pPr>
            <a:lvl8pPr marL="1371393" algn="ctr" defTabSz="1028546" rtl="0" eaLnBrk="0" fontAlgn="base" hangingPunct="0">
              <a:spcBef>
                <a:spcPct val="0"/>
              </a:spcBef>
              <a:spcAft>
                <a:spcPct val="0"/>
              </a:spcAft>
              <a:defRPr sz="5000">
                <a:solidFill>
                  <a:schemeClr val="tx1"/>
                </a:solidFill>
                <a:latin typeface="Looseprint"/>
              </a:defRPr>
            </a:lvl8pPr>
            <a:lvl9pPr marL="1828525" algn="ctr" defTabSz="1028546" rtl="0" eaLnBrk="0" fontAlgn="base" hangingPunct="0">
              <a:spcBef>
                <a:spcPct val="0"/>
              </a:spcBef>
              <a:spcAft>
                <a:spcPct val="0"/>
              </a:spcAft>
              <a:defRPr sz="5000">
                <a:solidFill>
                  <a:schemeClr val="tx1"/>
                </a:solidFill>
                <a:latin typeface="Looseprint"/>
              </a:defRPr>
            </a:lvl9pPr>
          </a:lstStyle>
          <a:p>
            <a:pPr algn="l" eaLnBrk="1" hangingPunct="1">
              <a:defRPr/>
            </a:pPr>
            <a:r>
              <a:rPr lang="en-US" sz="2900" dirty="0" smtClean="0">
                <a:solidFill>
                  <a:srgbClr val="FFFFFF"/>
                </a:solidFill>
                <a:latin typeface="Comic Sans MS" pitchFamily="66" charset="0"/>
              </a:rPr>
              <a:t>Recent failure of oyster aquaculture related to low pH waters</a:t>
            </a:r>
            <a:endParaRPr lang="en-US" sz="2900" dirty="0">
              <a:solidFill>
                <a:srgbClr val="FFFFFF"/>
              </a:solidFill>
              <a:latin typeface="Comic Sans MS" pitchFamily="66" charset="0"/>
            </a:endParaRPr>
          </a:p>
        </p:txBody>
      </p:sp>
      <p:pic>
        <p:nvPicPr>
          <p:cNvPr id="5" name="Picture 4"/>
          <p:cNvPicPr>
            <a:picLocks noChangeAspect="1"/>
          </p:cNvPicPr>
          <p:nvPr/>
        </p:nvPicPr>
        <p:blipFill>
          <a:blip r:embed="rId3"/>
          <a:stretch>
            <a:fillRect/>
          </a:stretch>
        </p:blipFill>
        <p:spPr>
          <a:xfrm>
            <a:off x="402009" y="2683902"/>
            <a:ext cx="3289300" cy="2463800"/>
          </a:xfrm>
          <a:prstGeom prst="rect">
            <a:avLst/>
          </a:prstGeom>
        </p:spPr>
      </p:pic>
      <p:sp>
        <p:nvSpPr>
          <p:cNvPr id="6" name="TextBox 5"/>
          <p:cNvSpPr txBox="1"/>
          <p:nvPr/>
        </p:nvSpPr>
        <p:spPr>
          <a:xfrm>
            <a:off x="558828" y="5231653"/>
            <a:ext cx="2224625" cy="369332"/>
          </a:xfrm>
          <a:prstGeom prst="rect">
            <a:avLst/>
          </a:prstGeom>
          <a:noFill/>
        </p:spPr>
        <p:txBody>
          <a:bodyPr wrap="none" rtlCol="0">
            <a:spAutoFit/>
          </a:bodyPr>
          <a:lstStyle/>
          <a:p>
            <a:r>
              <a:rPr lang="en-US" sz="1800" dirty="0" smtClean="0">
                <a:solidFill>
                  <a:srgbClr val="FFFFFF"/>
                </a:solidFill>
              </a:rPr>
              <a:t>Oyster spat on shell</a:t>
            </a:r>
            <a:endParaRPr lang="en-US" sz="1800" dirty="0">
              <a:solidFill>
                <a:srgbClr val="FFFFFF"/>
              </a:solidFill>
            </a:endParaRPr>
          </a:p>
        </p:txBody>
      </p:sp>
      <p:cxnSp>
        <p:nvCxnSpPr>
          <p:cNvPr id="7" name="Straight Connector 6"/>
          <p:cNvCxnSpPr>
            <a:cxnSpLocks noChangeShapeType="1"/>
          </p:cNvCxnSpPr>
          <p:nvPr/>
        </p:nvCxnSpPr>
        <p:spPr bwMode="auto">
          <a:xfrm>
            <a:off x="581556" y="961528"/>
            <a:ext cx="9067800" cy="1586"/>
          </a:xfrm>
          <a:prstGeom prst="line">
            <a:avLst/>
          </a:prstGeom>
          <a:noFill/>
          <a:ln w="12700" algn="ctr">
            <a:solidFill>
              <a:srgbClr val="C00000"/>
            </a:solidFill>
            <a:round/>
            <a:headEnd/>
            <a:tailEnd/>
          </a:ln>
        </p:spPr>
      </p:cxnSp>
    </p:spTree>
    <p:extLst>
      <p:ext uri="{BB962C8B-B14F-4D97-AF65-F5344CB8AC3E}">
        <p14:creationId xmlns:p14="http://schemas.microsoft.com/office/powerpoint/2010/main" val="3807227608"/>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http://www.nature.com/nature/journal/v454/n7200/images/nature07051-f1.2.jpg"/>
          <p:cNvPicPr>
            <a:picLocks noChangeAspect="1" noChangeArrowheads="1"/>
          </p:cNvPicPr>
          <p:nvPr/>
        </p:nvPicPr>
        <p:blipFill>
          <a:blip r:embed="rId5" cstate="print"/>
          <a:srcRect/>
          <a:stretch>
            <a:fillRect/>
          </a:stretch>
        </p:blipFill>
        <p:spPr bwMode="auto">
          <a:xfrm>
            <a:off x="6464099" y="62486"/>
            <a:ext cx="3611822" cy="3069133"/>
          </a:xfrm>
          <a:prstGeom prst="rect">
            <a:avLst/>
          </a:prstGeom>
          <a:noFill/>
          <a:ln w="9525">
            <a:noFill/>
            <a:miter lim="800000"/>
            <a:headEnd/>
            <a:tailEnd/>
          </a:ln>
        </p:spPr>
      </p:pic>
      <p:pic>
        <p:nvPicPr>
          <p:cNvPr id="38915" name="Picture 4" descr="http://www.nature.com/nature/journal/v454/n7200/images/nature07051-f4.2.jpg"/>
          <p:cNvPicPr>
            <a:picLocks noChangeAspect="1" noChangeArrowheads="1"/>
          </p:cNvPicPr>
          <p:nvPr/>
        </p:nvPicPr>
        <p:blipFill>
          <a:blip r:embed="rId6" cstate="print">
            <a:lum bright="-14000" contrast="26000"/>
          </a:blip>
          <a:srcRect/>
          <a:stretch>
            <a:fillRect/>
          </a:stretch>
        </p:blipFill>
        <p:spPr bwMode="auto">
          <a:xfrm>
            <a:off x="33871" y="1237978"/>
            <a:ext cx="5034149" cy="5738557"/>
          </a:xfrm>
          <a:prstGeom prst="rect">
            <a:avLst/>
          </a:prstGeom>
          <a:noFill/>
          <a:ln w="9525">
            <a:noFill/>
            <a:miter lim="800000"/>
            <a:headEnd/>
            <a:tailEnd/>
          </a:ln>
        </p:spPr>
      </p:pic>
      <p:sp>
        <p:nvSpPr>
          <p:cNvPr id="38916" name="TextBox 6"/>
          <p:cNvSpPr txBox="1">
            <a:spLocks noChangeArrowheads="1"/>
          </p:cNvSpPr>
          <p:nvPr/>
        </p:nvSpPr>
        <p:spPr bwMode="auto">
          <a:xfrm>
            <a:off x="133349" y="1"/>
            <a:ext cx="6859907" cy="400083"/>
          </a:xfrm>
          <a:prstGeom prst="rect">
            <a:avLst/>
          </a:prstGeom>
          <a:noFill/>
          <a:ln w="9525">
            <a:noFill/>
            <a:miter lim="800000"/>
            <a:headEnd/>
            <a:tailEnd/>
          </a:ln>
        </p:spPr>
        <p:txBody>
          <a:bodyPr wrap="square" lIns="91420" tIns="45707" rIns="91420" bIns="45707">
            <a:spAutoFit/>
          </a:bodyPr>
          <a:lstStyle/>
          <a:p>
            <a:r>
              <a:rPr lang="en-US" sz="2000" b="1" dirty="0">
                <a:solidFill>
                  <a:srgbClr val="FFFF66"/>
                </a:solidFill>
                <a:latin typeface="Comic Sans MS" pitchFamily="66" charset="0"/>
              </a:rPr>
              <a:t>Biodiversity is low at natural CO</a:t>
            </a:r>
            <a:r>
              <a:rPr lang="en-US" sz="2000" b="1" baseline="-25000" dirty="0">
                <a:solidFill>
                  <a:srgbClr val="FFFF66"/>
                </a:solidFill>
                <a:latin typeface="Comic Sans MS" pitchFamily="66" charset="0"/>
              </a:rPr>
              <a:t>2</a:t>
            </a:r>
            <a:r>
              <a:rPr lang="en-US" sz="2000" b="1" dirty="0">
                <a:solidFill>
                  <a:srgbClr val="FFFF66"/>
                </a:solidFill>
                <a:latin typeface="Comic Sans MS" pitchFamily="66" charset="0"/>
              </a:rPr>
              <a:t>-venting sites</a:t>
            </a:r>
          </a:p>
        </p:txBody>
      </p:sp>
      <p:sp>
        <p:nvSpPr>
          <p:cNvPr id="38917" name="TextBox 7"/>
          <p:cNvSpPr txBox="1">
            <a:spLocks noChangeArrowheads="1"/>
          </p:cNvSpPr>
          <p:nvPr/>
        </p:nvSpPr>
        <p:spPr bwMode="auto">
          <a:xfrm>
            <a:off x="275584" y="428665"/>
            <a:ext cx="5583539" cy="615527"/>
          </a:xfrm>
          <a:prstGeom prst="rect">
            <a:avLst/>
          </a:prstGeom>
          <a:noFill/>
          <a:ln w="9525">
            <a:noFill/>
            <a:miter lim="800000"/>
            <a:headEnd/>
            <a:tailEnd/>
          </a:ln>
        </p:spPr>
        <p:txBody>
          <a:bodyPr wrap="none" lIns="91420" tIns="45707" rIns="91420" bIns="45707">
            <a:spAutoFit/>
          </a:bodyPr>
          <a:lstStyle/>
          <a:p>
            <a:pPr>
              <a:buFont typeface="Arial" pitchFamily="34" charset="0"/>
              <a:buChar char="•"/>
            </a:pPr>
            <a:r>
              <a:rPr lang="en-US" sz="1700" dirty="0">
                <a:solidFill>
                  <a:srgbClr val="FFFFFF"/>
                </a:solidFill>
                <a:latin typeface="Comic Sans MS" pitchFamily="66" charset="0"/>
              </a:rPr>
              <a:t>  Echinoderms conspicuously absent, shell dissolution </a:t>
            </a:r>
          </a:p>
          <a:p>
            <a:pPr>
              <a:buFont typeface="Arial" pitchFamily="34" charset="0"/>
              <a:buChar char="•"/>
            </a:pPr>
            <a:r>
              <a:rPr lang="en-US" sz="1700" dirty="0">
                <a:solidFill>
                  <a:srgbClr val="FFFFFF"/>
                </a:solidFill>
                <a:latin typeface="Comic Sans MS" pitchFamily="66" charset="0"/>
              </a:rPr>
              <a:t>  </a:t>
            </a:r>
            <a:r>
              <a:rPr lang="en-US" sz="1700" dirty="0" err="1">
                <a:solidFill>
                  <a:srgbClr val="FFFFFF"/>
                </a:solidFill>
                <a:latin typeface="Comic Sans MS" pitchFamily="66" charset="0"/>
              </a:rPr>
              <a:t>Seagrasses</a:t>
            </a:r>
            <a:r>
              <a:rPr lang="en-US" sz="1700" dirty="0">
                <a:solidFill>
                  <a:srgbClr val="FFFFFF"/>
                </a:solidFill>
                <a:latin typeface="Comic Sans MS" pitchFamily="66" charset="0"/>
              </a:rPr>
              <a:t> thrive</a:t>
            </a:r>
          </a:p>
        </p:txBody>
      </p:sp>
      <p:sp>
        <p:nvSpPr>
          <p:cNvPr id="38918" name="TextBox 8"/>
          <p:cNvSpPr txBox="1">
            <a:spLocks noChangeArrowheads="1"/>
          </p:cNvSpPr>
          <p:nvPr/>
        </p:nvSpPr>
        <p:spPr bwMode="auto">
          <a:xfrm>
            <a:off x="0" y="7100355"/>
            <a:ext cx="2815116" cy="323139"/>
          </a:xfrm>
          <a:prstGeom prst="rect">
            <a:avLst/>
          </a:prstGeom>
          <a:noFill/>
          <a:ln w="9525">
            <a:noFill/>
            <a:miter lim="800000"/>
            <a:headEnd/>
            <a:tailEnd/>
          </a:ln>
        </p:spPr>
        <p:txBody>
          <a:bodyPr wrap="none" lIns="91420" tIns="45707" rIns="91420" bIns="45707">
            <a:spAutoFit/>
          </a:bodyPr>
          <a:lstStyle/>
          <a:p>
            <a:r>
              <a:rPr lang="en-US" sz="1500" dirty="0">
                <a:latin typeface="Maiandra GD" pitchFamily="34" charset="0"/>
              </a:rPr>
              <a:t>Jason Hall-Spencer et al. 2008</a:t>
            </a:r>
          </a:p>
        </p:txBody>
      </p:sp>
      <p:sp>
        <p:nvSpPr>
          <p:cNvPr id="38920" name="Line 4"/>
          <p:cNvSpPr>
            <a:spLocks noChangeShapeType="1"/>
          </p:cNvSpPr>
          <p:nvPr/>
        </p:nvSpPr>
        <p:spPr bwMode="auto">
          <a:xfrm>
            <a:off x="496050" y="411515"/>
            <a:ext cx="5392507" cy="0"/>
          </a:xfrm>
          <a:prstGeom prst="line">
            <a:avLst/>
          </a:prstGeom>
          <a:noFill/>
          <a:ln w="19050">
            <a:solidFill>
              <a:srgbClr val="FF0000"/>
            </a:solidFill>
            <a:round/>
            <a:headEnd/>
            <a:tailEnd/>
          </a:ln>
        </p:spPr>
        <p:txBody>
          <a:bodyPr lIns="91420" tIns="45707" rIns="91420" bIns="45707"/>
          <a:lstStyle/>
          <a:p>
            <a:endParaRPr lang="en-GB"/>
          </a:p>
        </p:txBody>
      </p:sp>
      <p:pic>
        <p:nvPicPr>
          <p:cNvPr id="3" name="Ischcia seagrass meadows and CO2.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5110316" y="3212206"/>
            <a:ext cx="5130647" cy="3847985"/>
          </a:xfrm>
          <a:prstGeom prst="rect">
            <a:avLst/>
          </a:prstGeom>
        </p:spPr>
      </p:pic>
    </p:spTree>
    <p:extLst>
      <p:ext uri="{BB962C8B-B14F-4D97-AF65-F5344CB8AC3E}">
        <p14:creationId xmlns:p14="http://schemas.microsoft.com/office/powerpoint/2010/main" val="22924674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80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9" name="Picture 34" descr="Caulerpa1"/>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106973" y="4159306"/>
            <a:ext cx="4679211" cy="3191324"/>
          </a:xfrm>
        </p:spPr>
      </p:pic>
      <p:sp>
        <p:nvSpPr>
          <p:cNvPr id="24580" name="Rectangle 7"/>
          <p:cNvSpPr>
            <a:spLocks noChangeArrowheads="1"/>
          </p:cNvSpPr>
          <p:nvPr/>
        </p:nvSpPr>
        <p:spPr bwMode="auto">
          <a:xfrm>
            <a:off x="392001" y="140103"/>
            <a:ext cx="9219807" cy="965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009" tIns="36005" rIns="72009" bIns="36005">
            <a:spAutoFit/>
          </a:bodyPr>
          <a:lstStyle/>
          <a:p>
            <a:pPr algn="r"/>
            <a:r>
              <a:rPr lang="en-GB" sz="2900" dirty="0">
                <a:solidFill>
                  <a:srgbClr val="FFFF99"/>
                </a:solidFill>
                <a:latin typeface="Comic Sans MS" pitchFamily="66" charset="0"/>
              </a:rPr>
              <a:t>High-CO</a:t>
            </a:r>
            <a:r>
              <a:rPr lang="en-GB" sz="2900" baseline="-25000" dirty="0">
                <a:solidFill>
                  <a:srgbClr val="FFFF99"/>
                </a:solidFill>
                <a:latin typeface="Comic Sans MS" pitchFamily="66" charset="0"/>
              </a:rPr>
              <a:t>2</a:t>
            </a:r>
            <a:r>
              <a:rPr lang="en-GB" sz="2900" dirty="0">
                <a:solidFill>
                  <a:srgbClr val="FFFF99"/>
                </a:solidFill>
                <a:latin typeface="Comic Sans MS" pitchFamily="66" charset="0"/>
              </a:rPr>
              <a:t> areas have fewer </a:t>
            </a:r>
            <a:r>
              <a:rPr lang="en-GB" sz="2900" dirty="0" err="1">
                <a:solidFill>
                  <a:srgbClr val="FFFF99"/>
                </a:solidFill>
                <a:latin typeface="Comic Sans MS" pitchFamily="66" charset="0"/>
              </a:rPr>
              <a:t>calcifiers</a:t>
            </a:r>
            <a:r>
              <a:rPr lang="en-GB" sz="2900" dirty="0">
                <a:solidFill>
                  <a:srgbClr val="FFFF99"/>
                </a:solidFill>
                <a:latin typeface="Comic Sans MS" pitchFamily="66" charset="0"/>
              </a:rPr>
              <a:t>, fleshy algae, and more invasive algae </a:t>
            </a:r>
          </a:p>
        </p:txBody>
      </p:sp>
      <p:grpSp>
        <p:nvGrpSpPr>
          <p:cNvPr id="10" name="Group 9"/>
          <p:cNvGrpSpPr/>
          <p:nvPr/>
        </p:nvGrpSpPr>
        <p:grpSpPr>
          <a:xfrm>
            <a:off x="5169468" y="1834273"/>
            <a:ext cx="4743122" cy="4702628"/>
            <a:chOff x="5293672" y="1105989"/>
            <a:chExt cx="4743122" cy="4702628"/>
          </a:xfrm>
        </p:grpSpPr>
        <p:sp>
          <p:nvSpPr>
            <p:cNvPr id="9" name="Rectangle 8"/>
            <p:cNvSpPr/>
            <p:nvPr/>
          </p:nvSpPr>
          <p:spPr bwMode="auto">
            <a:xfrm>
              <a:off x="5293672" y="1105989"/>
              <a:ext cx="4743122" cy="4702628"/>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1028546"/>
              <a:endParaRPr lang="en-US"/>
            </a:p>
          </p:txBody>
        </p:sp>
        <p:grpSp>
          <p:nvGrpSpPr>
            <p:cNvPr id="8" name="Group 7"/>
            <p:cNvGrpSpPr/>
            <p:nvPr/>
          </p:nvGrpSpPr>
          <p:grpSpPr>
            <a:xfrm>
              <a:off x="5328508" y="1165647"/>
              <a:ext cx="4708286" cy="4568947"/>
              <a:chOff x="5102085" y="1897167"/>
              <a:chExt cx="4708286" cy="4568947"/>
            </a:xfrm>
          </p:grpSpPr>
          <p:grpSp>
            <p:nvGrpSpPr>
              <p:cNvPr id="7" name="Group 6"/>
              <p:cNvGrpSpPr/>
              <p:nvPr/>
            </p:nvGrpSpPr>
            <p:grpSpPr>
              <a:xfrm>
                <a:off x="5102085" y="1897167"/>
                <a:ext cx="4708286" cy="4568947"/>
                <a:chOff x="5102085" y="1897167"/>
                <a:chExt cx="4708286" cy="4568947"/>
              </a:xfrm>
            </p:grpSpPr>
            <p:pic>
              <p:nvPicPr>
                <p:cNvPr id="6" name="Picture 5"/>
                <p:cNvPicPr/>
                <p:nvPr/>
              </p:nvPicPr>
              <p:blipFill>
                <a:blip r:embed="rId4" cstate="print">
                  <a:extLst>
                    <a:ext uri="{28A0092B-C50C-407E-A947-70E740481C1C}">
                      <a14:useLocalDpi xmlns:a14="http://schemas.microsoft.com/office/drawing/2010/main" val="0"/>
                    </a:ext>
                  </a:extLst>
                </a:blip>
                <a:stretch>
                  <a:fillRect/>
                </a:stretch>
              </p:blipFill>
              <p:spPr>
                <a:xfrm>
                  <a:off x="5102085" y="2490651"/>
                  <a:ext cx="4708286" cy="3975463"/>
                </a:xfrm>
                <a:prstGeom prst="rect">
                  <a:avLst/>
                </a:prstGeom>
              </p:spPr>
            </p:pic>
            <p:sp>
              <p:nvSpPr>
                <p:cNvPr id="4" name="TextBox 3"/>
                <p:cNvSpPr txBox="1"/>
                <p:nvPr/>
              </p:nvSpPr>
              <p:spPr>
                <a:xfrm>
                  <a:off x="5290745" y="1897167"/>
                  <a:ext cx="4330965" cy="553998"/>
                </a:xfrm>
                <a:prstGeom prst="rect">
                  <a:avLst/>
                </a:prstGeom>
                <a:noFill/>
              </p:spPr>
              <p:txBody>
                <a:bodyPr wrap="none" rtlCol="0">
                  <a:spAutoFit/>
                </a:bodyPr>
                <a:lstStyle/>
                <a:p>
                  <a:pPr algn="ctr"/>
                  <a:r>
                    <a:rPr lang="en-US" sz="1500" b="1" dirty="0">
                      <a:solidFill>
                        <a:srgbClr val="000000"/>
                      </a:solidFill>
                      <a:latin typeface="Comic Sans MS"/>
                      <a:cs typeface="Comic Sans MS"/>
                    </a:rPr>
                    <a:t>Biodiversity is reduced at natural CO</a:t>
                  </a:r>
                  <a:r>
                    <a:rPr lang="en-US" sz="1500" b="1" baseline="-25000" dirty="0">
                      <a:solidFill>
                        <a:srgbClr val="000000"/>
                      </a:solidFill>
                      <a:latin typeface="Comic Sans MS"/>
                      <a:cs typeface="Comic Sans MS"/>
                    </a:rPr>
                    <a:t>2</a:t>
                  </a:r>
                  <a:r>
                    <a:rPr lang="en-US" sz="1500" b="1" dirty="0">
                      <a:solidFill>
                        <a:srgbClr val="000000"/>
                      </a:solidFill>
                      <a:latin typeface="Comic Sans MS"/>
                      <a:cs typeface="Comic Sans MS"/>
                    </a:rPr>
                    <a:t> vents</a:t>
                  </a:r>
                </a:p>
                <a:p>
                  <a:pPr algn="ctr"/>
                  <a:r>
                    <a:rPr lang="en-US" sz="1500" dirty="0">
                      <a:solidFill>
                        <a:srgbClr val="0000FF"/>
                      </a:solidFill>
                      <a:latin typeface="Comic Sans MS"/>
                      <a:cs typeface="Comic Sans MS"/>
                    </a:rPr>
                    <a:t>51% loss of species per 1 pH unit</a:t>
                  </a:r>
                </a:p>
              </p:txBody>
            </p:sp>
            <p:sp>
              <p:nvSpPr>
                <p:cNvPr id="5" name="TextBox 4"/>
                <p:cNvSpPr txBox="1"/>
                <p:nvPr/>
              </p:nvSpPr>
              <p:spPr>
                <a:xfrm>
                  <a:off x="8743278" y="6127559"/>
                  <a:ext cx="929812" cy="338554"/>
                </a:xfrm>
                <a:prstGeom prst="rect">
                  <a:avLst/>
                </a:prstGeom>
                <a:noFill/>
              </p:spPr>
              <p:txBody>
                <a:bodyPr wrap="none" rtlCol="0">
                  <a:spAutoFit/>
                </a:bodyPr>
                <a:lstStyle/>
                <a:p>
                  <a:r>
                    <a:rPr lang="en-US" sz="800" dirty="0">
                      <a:solidFill>
                        <a:srgbClr val="000000"/>
                      </a:solidFill>
                    </a:rPr>
                    <a:t>Modified from</a:t>
                  </a:r>
                </a:p>
                <a:p>
                  <a:r>
                    <a:rPr lang="en-US" sz="800" dirty="0">
                      <a:solidFill>
                        <a:srgbClr val="000000"/>
                      </a:solidFill>
                    </a:rPr>
                    <a:t>Barry et al. 2011</a:t>
                  </a:r>
                </a:p>
              </p:txBody>
            </p:sp>
          </p:grpSp>
          <p:cxnSp>
            <p:nvCxnSpPr>
              <p:cNvPr id="3" name="Straight Arrow Connector 2"/>
              <p:cNvCxnSpPr/>
              <p:nvPr/>
            </p:nvCxnSpPr>
            <p:spPr bwMode="auto">
              <a:xfrm>
                <a:off x="5817326" y="3026228"/>
                <a:ext cx="2342606" cy="2325189"/>
              </a:xfrm>
              <a:prstGeom prst="straightConnector1">
                <a:avLst/>
              </a:prstGeom>
              <a:solidFill>
                <a:schemeClr val="accent1"/>
              </a:solidFill>
              <a:ln w="76200" cap="flat" cmpd="sng" algn="ctr">
                <a:solidFill>
                  <a:srgbClr val="0000FF"/>
                </a:solidFill>
                <a:prstDash val="sysDash"/>
                <a:round/>
                <a:headEnd type="none" w="med" len="med"/>
                <a:tailEnd type="arrow"/>
              </a:ln>
              <a:effectLst/>
            </p:spPr>
          </p:cxnSp>
        </p:grpSp>
      </p:grpSp>
      <p:pic>
        <p:nvPicPr>
          <p:cNvPr id="13"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1545" y="918774"/>
            <a:ext cx="4645989" cy="319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p:cNvSpPr txBox="1"/>
          <p:nvPr/>
        </p:nvSpPr>
        <p:spPr>
          <a:xfrm>
            <a:off x="774595" y="979273"/>
            <a:ext cx="3339347" cy="307762"/>
          </a:xfrm>
          <a:prstGeom prst="rect">
            <a:avLst/>
          </a:prstGeom>
          <a:solidFill>
            <a:schemeClr val="accent1">
              <a:lumMod val="20000"/>
              <a:lumOff val="80000"/>
            </a:schemeClr>
          </a:solidFill>
        </p:spPr>
        <p:txBody>
          <a:bodyPr wrap="none" lIns="91426" tIns="45713" rIns="91426" bIns="45713" rtlCol="0">
            <a:spAutoFit/>
          </a:bodyPr>
          <a:lstStyle/>
          <a:p>
            <a:r>
              <a:rPr lang="en-US" dirty="0" smtClean="0">
                <a:solidFill>
                  <a:srgbClr val="0000FF"/>
                </a:solidFill>
              </a:rPr>
              <a:t>Typical Ischia shallow-water community</a:t>
            </a:r>
            <a:endParaRPr lang="en-US" dirty="0">
              <a:solidFill>
                <a:srgbClr val="0000FF"/>
              </a:solidFill>
            </a:endParaRPr>
          </a:p>
        </p:txBody>
      </p:sp>
      <p:sp>
        <p:nvSpPr>
          <p:cNvPr id="16" name="TextBox 15"/>
          <p:cNvSpPr txBox="1"/>
          <p:nvPr/>
        </p:nvSpPr>
        <p:spPr>
          <a:xfrm>
            <a:off x="774595" y="4208793"/>
            <a:ext cx="3284561" cy="307762"/>
          </a:xfrm>
          <a:prstGeom prst="rect">
            <a:avLst/>
          </a:prstGeom>
          <a:solidFill>
            <a:schemeClr val="accent1">
              <a:lumMod val="20000"/>
              <a:lumOff val="80000"/>
            </a:schemeClr>
          </a:solidFill>
        </p:spPr>
        <p:txBody>
          <a:bodyPr wrap="none" lIns="91426" tIns="45713" rIns="91426" bIns="45713" rtlCol="0">
            <a:spAutoFit/>
          </a:bodyPr>
          <a:lstStyle/>
          <a:p>
            <a:r>
              <a:rPr lang="en-US" dirty="0" smtClean="0">
                <a:solidFill>
                  <a:srgbClr val="0000FF"/>
                </a:solidFill>
              </a:rPr>
              <a:t>Community in high-CO</a:t>
            </a:r>
            <a:r>
              <a:rPr lang="en-US" baseline="-25000" dirty="0" smtClean="0">
                <a:solidFill>
                  <a:srgbClr val="0000FF"/>
                </a:solidFill>
              </a:rPr>
              <a:t>2</a:t>
            </a:r>
            <a:r>
              <a:rPr lang="en-US" dirty="0" smtClean="0">
                <a:solidFill>
                  <a:srgbClr val="0000FF"/>
                </a:solidFill>
              </a:rPr>
              <a:t> areas at Ischia</a:t>
            </a:r>
            <a:endParaRPr lang="en-US" dirty="0">
              <a:solidFill>
                <a:srgbClr val="0000FF"/>
              </a:solidFill>
            </a:endParaRPr>
          </a:p>
        </p:txBody>
      </p:sp>
      <p:sp>
        <p:nvSpPr>
          <p:cNvPr id="17" name="TextBox 8"/>
          <p:cNvSpPr txBox="1">
            <a:spLocks noChangeArrowheads="1"/>
          </p:cNvSpPr>
          <p:nvPr/>
        </p:nvSpPr>
        <p:spPr bwMode="auto">
          <a:xfrm>
            <a:off x="2033725" y="7011344"/>
            <a:ext cx="2815116" cy="323139"/>
          </a:xfrm>
          <a:prstGeom prst="rect">
            <a:avLst/>
          </a:prstGeom>
          <a:noFill/>
          <a:ln w="9525">
            <a:noFill/>
            <a:miter lim="800000"/>
            <a:headEnd/>
            <a:tailEnd/>
          </a:ln>
        </p:spPr>
        <p:txBody>
          <a:bodyPr wrap="none" lIns="91420" tIns="45707" rIns="91420" bIns="45707">
            <a:spAutoFit/>
          </a:bodyPr>
          <a:lstStyle/>
          <a:p>
            <a:r>
              <a:rPr lang="en-US" sz="1500" dirty="0">
                <a:latin typeface="Maiandra GD" pitchFamily="34" charset="0"/>
              </a:rPr>
              <a:t>Jason Hall-Spencer et al. 2008</a:t>
            </a:r>
          </a:p>
        </p:txBody>
      </p:sp>
    </p:spTree>
    <p:extLst>
      <p:ext uri="{BB962C8B-B14F-4D97-AF65-F5344CB8AC3E}">
        <p14:creationId xmlns:p14="http://schemas.microsoft.com/office/powerpoint/2010/main" val="12235592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1" descr="http://lh3.google.com/agodert/RoxnGi_EjBI/AAAAAAAAAAA/4WnjvPT2y5s/IMG_2993.JPG?imgmax=720"/>
          <p:cNvPicPr>
            <a:picLocks noChangeAspect="1" noChangeArrowheads="1"/>
          </p:cNvPicPr>
          <p:nvPr/>
        </p:nvPicPr>
        <p:blipFill>
          <a:blip r:embed="rId3">
            <a:lum bright="-22000" contrast="22000"/>
            <a:extLst>
              <a:ext uri="{28A0092B-C50C-407E-A947-70E740481C1C}">
                <a14:useLocalDpi xmlns:a14="http://schemas.microsoft.com/office/drawing/2010/main" val="0"/>
              </a:ext>
            </a:extLst>
          </a:blip>
          <a:srcRect/>
          <a:stretch>
            <a:fillRect/>
          </a:stretch>
        </p:blipFill>
        <p:spPr bwMode="auto">
          <a:xfrm>
            <a:off x="0" y="11116"/>
            <a:ext cx="10240963" cy="1893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4" name="Picture 5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51150" y="6496052"/>
            <a:ext cx="946150"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5" name="Picture 25" descr="amblyraja_badia"/>
          <p:cNvPicPr>
            <a:picLocks noChangeAspect="1" noChangeArrowheads="1"/>
          </p:cNvPicPr>
          <p:nvPr/>
        </p:nvPicPr>
        <p:blipFill>
          <a:blip r:embed="rId5">
            <a:lum bright="2000" contrast="10000"/>
            <a:extLst>
              <a:ext uri="{28A0092B-C50C-407E-A947-70E740481C1C}">
                <a14:useLocalDpi xmlns:a14="http://schemas.microsoft.com/office/drawing/2010/main" val="0"/>
              </a:ext>
            </a:extLst>
          </a:blip>
          <a:srcRect/>
          <a:stretch>
            <a:fillRect/>
          </a:stretch>
        </p:blipFill>
        <p:spPr bwMode="auto">
          <a:xfrm>
            <a:off x="1931988" y="6489703"/>
            <a:ext cx="9779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TextBox 5"/>
          <p:cNvSpPr txBox="1">
            <a:spLocks noChangeArrowheads="1"/>
          </p:cNvSpPr>
          <p:nvPr/>
        </p:nvSpPr>
        <p:spPr bwMode="auto">
          <a:xfrm>
            <a:off x="1024660" y="-48231"/>
            <a:ext cx="8952778" cy="58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6" tIns="45713" rIns="91426" bIns="45713">
            <a:spAutoFit/>
          </a:bodyPr>
          <a:lstStyle>
            <a:lvl1pPr eaLnBrk="0" hangingPunct="0">
              <a:defRPr sz="1400">
                <a:solidFill>
                  <a:schemeClr val="tx1"/>
                </a:solidFill>
                <a:latin typeface="Arial" charset="0"/>
                <a:ea typeface="ＭＳ Ｐゴシック" charset="0"/>
                <a:cs typeface="ＭＳ Ｐゴシック" charset="0"/>
              </a:defRPr>
            </a:lvl1pPr>
            <a:lvl2pPr marL="742950" indent="-285750" eaLnBrk="0" hangingPunct="0">
              <a:defRPr sz="1400">
                <a:solidFill>
                  <a:schemeClr val="tx1"/>
                </a:solidFill>
                <a:latin typeface="Arial" charset="0"/>
                <a:ea typeface="ＭＳ Ｐゴシック" charset="0"/>
              </a:defRPr>
            </a:lvl2pPr>
            <a:lvl3pPr marL="1143000" indent="-228600" eaLnBrk="0" hangingPunct="0">
              <a:defRPr sz="1400">
                <a:solidFill>
                  <a:schemeClr val="tx1"/>
                </a:solidFill>
                <a:latin typeface="Arial" charset="0"/>
                <a:ea typeface="ＭＳ Ｐゴシック" charset="0"/>
              </a:defRPr>
            </a:lvl3pPr>
            <a:lvl4pPr marL="1600200" indent="-228600" eaLnBrk="0" hangingPunct="0">
              <a:defRPr sz="1400">
                <a:solidFill>
                  <a:schemeClr val="tx1"/>
                </a:solidFill>
                <a:latin typeface="Arial" charset="0"/>
                <a:ea typeface="ＭＳ Ｐゴシック" charset="0"/>
              </a:defRPr>
            </a:lvl4pPr>
            <a:lvl5pPr marL="2057400" indent="-228600" eaLnBrk="0" hangingPunct="0">
              <a:defRPr sz="1400">
                <a:solidFill>
                  <a:schemeClr val="tx1"/>
                </a:solidFill>
                <a:latin typeface="Arial" charset="0"/>
                <a:ea typeface="ＭＳ Ｐゴシック" charset="0"/>
              </a:defRPr>
            </a:lvl5pPr>
            <a:lvl6pPr marL="2514600" indent="-228600" eaLnBrk="0" fontAlgn="base" hangingPunct="0">
              <a:spcBef>
                <a:spcPct val="0"/>
              </a:spcBef>
              <a:spcAft>
                <a:spcPct val="0"/>
              </a:spcAft>
              <a:defRPr sz="1400">
                <a:solidFill>
                  <a:schemeClr val="tx1"/>
                </a:solidFill>
                <a:latin typeface="Arial" charset="0"/>
                <a:ea typeface="ＭＳ Ｐゴシック" charset="0"/>
              </a:defRPr>
            </a:lvl6pPr>
            <a:lvl7pPr marL="2971800" indent="-228600" eaLnBrk="0" fontAlgn="base" hangingPunct="0">
              <a:spcBef>
                <a:spcPct val="0"/>
              </a:spcBef>
              <a:spcAft>
                <a:spcPct val="0"/>
              </a:spcAft>
              <a:defRPr sz="1400">
                <a:solidFill>
                  <a:schemeClr val="tx1"/>
                </a:solidFill>
                <a:latin typeface="Arial" charset="0"/>
                <a:ea typeface="ＭＳ Ｐゴシック" charset="0"/>
              </a:defRPr>
            </a:lvl7pPr>
            <a:lvl8pPr marL="3429000" indent="-228600" eaLnBrk="0" fontAlgn="base" hangingPunct="0">
              <a:spcBef>
                <a:spcPct val="0"/>
              </a:spcBef>
              <a:spcAft>
                <a:spcPct val="0"/>
              </a:spcAft>
              <a:defRPr sz="1400">
                <a:solidFill>
                  <a:schemeClr val="tx1"/>
                </a:solidFill>
                <a:latin typeface="Arial" charset="0"/>
                <a:ea typeface="ＭＳ Ｐゴシック" charset="0"/>
              </a:defRPr>
            </a:lvl8pPr>
            <a:lvl9pPr marL="3886200" indent="-228600" eaLnBrk="0" fontAlgn="base" hangingPunct="0">
              <a:spcBef>
                <a:spcPct val="0"/>
              </a:spcBef>
              <a:spcAft>
                <a:spcPct val="0"/>
              </a:spcAft>
              <a:defRPr sz="1400">
                <a:solidFill>
                  <a:schemeClr val="tx1"/>
                </a:solidFill>
                <a:latin typeface="Arial" charset="0"/>
                <a:ea typeface="ＭＳ Ｐゴシック" charset="0"/>
              </a:defRPr>
            </a:lvl9pPr>
          </a:lstStyle>
          <a:p>
            <a:pPr algn="ctr"/>
            <a:r>
              <a:rPr lang="en-US" sz="3200" dirty="0">
                <a:solidFill>
                  <a:srgbClr val="FFFF00"/>
                </a:solidFill>
                <a:latin typeface="Comic Sans MS" pitchFamily="66" charset="0"/>
                <a:ea typeface="Calibri" charset="0"/>
                <a:cs typeface="Calibri"/>
              </a:rPr>
              <a:t>Marine Communities are Biological Networks</a:t>
            </a:r>
            <a:endParaRPr lang="en-US" sz="2900" dirty="0">
              <a:solidFill>
                <a:srgbClr val="FFFF00"/>
              </a:solidFill>
              <a:latin typeface="Comic Sans MS" pitchFamily="66" charset="0"/>
              <a:ea typeface="Calibri" charset="0"/>
              <a:cs typeface="Calibri"/>
            </a:endParaRPr>
          </a:p>
        </p:txBody>
      </p:sp>
      <p:sp>
        <p:nvSpPr>
          <p:cNvPr id="18437" name="TextBox 2"/>
          <p:cNvSpPr txBox="1">
            <a:spLocks noChangeArrowheads="1"/>
          </p:cNvSpPr>
          <p:nvPr/>
        </p:nvSpPr>
        <p:spPr bwMode="auto">
          <a:xfrm>
            <a:off x="7519990" y="6707189"/>
            <a:ext cx="2067039" cy="400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6" tIns="45713" rIns="91426" bIns="45713">
            <a:spAutoFit/>
          </a:bodyPr>
          <a:lstStyle>
            <a:lvl1pPr eaLnBrk="0" hangingPunct="0">
              <a:defRPr sz="1400">
                <a:solidFill>
                  <a:schemeClr val="tx1"/>
                </a:solidFill>
                <a:latin typeface="Arial" charset="0"/>
                <a:ea typeface="ＭＳ Ｐゴシック" charset="0"/>
                <a:cs typeface="ＭＳ Ｐゴシック" charset="0"/>
              </a:defRPr>
            </a:lvl1pPr>
            <a:lvl2pPr marL="742950" indent="-285750" eaLnBrk="0" hangingPunct="0">
              <a:defRPr sz="1400">
                <a:solidFill>
                  <a:schemeClr val="tx1"/>
                </a:solidFill>
                <a:latin typeface="Arial" charset="0"/>
                <a:ea typeface="ＭＳ Ｐゴシック" charset="0"/>
              </a:defRPr>
            </a:lvl2pPr>
            <a:lvl3pPr marL="1143000" indent="-228600" eaLnBrk="0" hangingPunct="0">
              <a:defRPr sz="1400">
                <a:solidFill>
                  <a:schemeClr val="tx1"/>
                </a:solidFill>
                <a:latin typeface="Arial" charset="0"/>
                <a:ea typeface="ＭＳ Ｐゴシック" charset="0"/>
              </a:defRPr>
            </a:lvl3pPr>
            <a:lvl4pPr marL="1600200" indent="-228600" eaLnBrk="0" hangingPunct="0">
              <a:defRPr sz="1400">
                <a:solidFill>
                  <a:schemeClr val="tx1"/>
                </a:solidFill>
                <a:latin typeface="Arial" charset="0"/>
                <a:ea typeface="ＭＳ Ｐゴシック" charset="0"/>
              </a:defRPr>
            </a:lvl4pPr>
            <a:lvl5pPr marL="2057400" indent="-228600" eaLnBrk="0" hangingPunct="0">
              <a:defRPr sz="1400">
                <a:solidFill>
                  <a:schemeClr val="tx1"/>
                </a:solidFill>
                <a:latin typeface="Arial" charset="0"/>
                <a:ea typeface="ＭＳ Ｐゴシック" charset="0"/>
              </a:defRPr>
            </a:lvl5pPr>
            <a:lvl6pPr marL="2514600" indent="-228600" eaLnBrk="0" fontAlgn="base" hangingPunct="0">
              <a:spcBef>
                <a:spcPct val="0"/>
              </a:spcBef>
              <a:spcAft>
                <a:spcPct val="0"/>
              </a:spcAft>
              <a:defRPr sz="1400">
                <a:solidFill>
                  <a:schemeClr val="tx1"/>
                </a:solidFill>
                <a:latin typeface="Arial" charset="0"/>
                <a:ea typeface="ＭＳ Ｐゴシック" charset="0"/>
              </a:defRPr>
            </a:lvl6pPr>
            <a:lvl7pPr marL="2971800" indent="-228600" eaLnBrk="0" fontAlgn="base" hangingPunct="0">
              <a:spcBef>
                <a:spcPct val="0"/>
              </a:spcBef>
              <a:spcAft>
                <a:spcPct val="0"/>
              </a:spcAft>
              <a:defRPr sz="1400">
                <a:solidFill>
                  <a:schemeClr val="tx1"/>
                </a:solidFill>
                <a:latin typeface="Arial" charset="0"/>
                <a:ea typeface="ＭＳ Ｐゴシック" charset="0"/>
              </a:defRPr>
            </a:lvl7pPr>
            <a:lvl8pPr marL="3429000" indent="-228600" eaLnBrk="0" fontAlgn="base" hangingPunct="0">
              <a:spcBef>
                <a:spcPct val="0"/>
              </a:spcBef>
              <a:spcAft>
                <a:spcPct val="0"/>
              </a:spcAft>
              <a:defRPr sz="1400">
                <a:solidFill>
                  <a:schemeClr val="tx1"/>
                </a:solidFill>
                <a:latin typeface="Arial" charset="0"/>
                <a:ea typeface="ＭＳ Ｐゴシック" charset="0"/>
              </a:defRPr>
            </a:lvl8pPr>
            <a:lvl9pPr marL="3886200" indent="-228600" eaLnBrk="0" fontAlgn="base" hangingPunct="0">
              <a:spcBef>
                <a:spcPct val="0"/>
              </a:spcBef>
              <a:spcAft>
                <a:spcPct val="0"/>
              </a:spcAft>
              <a:defRPr sz="1400">
                <a:solidFill>
                  <a:schemeClr val="tx1"/>
                </a:solidFill>
                <a:latin typeface="Arial" charset="0"/>
                <a:ea typeface="ＭＳ Ｐゴシック" charset="0"/>
              </a:defRPr>
            </a:lvl9pPr>
          </a:lstStyle>
          <a:p>
            <a:r>
              <a:rPr lang="en-US" sz="2000">
                <a:solidFill>
                  <a:srgbClr val="FFFFFF"/>
                </a:solidFill>
                <a:latin typeface="Calibri"/>
                <a:ea typeface="Calibri" charset="0"/>
                <a:cs typeface="Calibri"/>
              </a:rPr>
              <a:t>Marine Food Web</a:t>
            </a:r>
          </a:p>
        </p:txBody>
      </p:sp>
      <p:pic>
        <p:nvPicPr>
          <p:cNvPr id="18438" name="Picture 8"/>
          <p:cNvPicPr>
            <a:picLocks noChangeAspect="1"/>
          </p:cNvPicPr>
          <p:nvPr/>
        </p:nvPicPr>
        <p:blipFill>
          <a:blip r:embed="rId6">
            <a:lum bright="-2000" contrast="12000"/>
            <a:extLst>
              <a:ext uri="{28A0092B-C50C-407E-A947-70E740481C1C}">
                <a14:useLocalDpi xmlns:a14="http://schemas.microsoft.com/office/drawing/2010/main" val="0"/>
              </a:ext>
            </a:extLst>
          </a:blip>
          <a:srcRect/>
          <a:stretch>
            <a:fillRect/>
          </a:stretch>
        </p:blipFill>
        <p:spPr bwMode="auto">
          <a:xfrm>
            <a:off x="4283077" y="809625"/>
            <a:ext cx="1649413" cy="1111249"/>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pic>
      <p:pic>
        <p:nvPicPr>
          <p:cNvPr id="18439" name="Picture 25"/>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61938" y="1311274"/>
            <a:ext cx="1524000" cy="992189"/>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pic>
      <p:pic>
        <p:nvPicPr>
          <p:cNvPr id="18440" name="Picture 22" descr="DSCN6998"/>
          <p:cNvPicPr>
            <a:picLocks noChangeAspect="1" noChangeArrowheads="1"/>
          </p:cNvPicPr>
          <p:nvPr/>
        </p:nvPicPr>
        <p:blipFill>
          <a:blip r:embed="rId8">
            <a:lum bright="-8000" contrast="24000"/>
            <a:extLst>
              <a:ext uri="{28A0092B-C50C-407E-A947-70E740481C1C}">
                <a14:useLocalDpi xmlns:a14="http://schemas.microsoft.com/office/drawing/2010/main" val="0"/>
              </a:ext>
            </a:extLst>
          </a:blip>
          <a:srcRect/>
          <a:stretch>
            <a:fillRect/>
          </a:stretch>
        </p:blipFill>
        <p:spPr bwMode="auto">
          <a:xfrm>
            <a:off x="635000" y="6483351"/>
            <a:ext cx="1349375"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1" name="Picture 24" descr="Scotoplanes"/>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62477" y="6483351"/>
            <a:ext cx="1020763"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2" name="Picture 67" descr="Octopus"/>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684588" y="6497640"/>
            <a:ext cx="971550" cy="763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3" name="Text Box 58"/>
          <p:cNvSpPr txBox="1">
            <a:spLocks noChangeArrowheads="1"/>
          </p:cNvSpPr>
          <p:nvPr/>
        </p:nvSpPr>
        <p:spPr bwMode="auto">
          <a:xfrm>
            <a:off x="119065" y="520700"/>
            <a:ext cx="1633903" cy="30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6" tIns="45713" rIns="91426" bIns="45713">
            <a:spAutoFit/>
          </a:bodyPr>
          <a:lstStyle>
            <a:lvl1pPr defTabSz="1028700" eaLnBrk="0" hangingPunct="0">
              <a:defRPr sz="1400">
                <a:solidFill>
                  <a:schemeClr val="tx1"/>
                </a:solidFill>
                <a:latin typeface="Arial" charset="0"/>
                <a:ea typeface="ＭＳ Ｐゴシック" charset="0"/>
                <a:cs typeface="ＭＳ Ｐゴシック" charset="0"/>
              </a:defRPr>
            </a:lvl1pPr>
            <a:lvl2pPr marL="742950" indent="-285750" defTabSz="1028700" eaLnBrk="0" hangingPunct="0">
              <a:defRPr sz="1400">
                <a:solidFill>
                  <a:schemeClr val="tx1"/>
                </a:solidFill>
                <a:latin typeface="Arial" charset="0"/>
                <a:ea typeface="ＭＳ Ｐゴシック" charset="0"/>
              </a:defRPr>
            </a:lvl2pPr>
            <a:lvl3pPr marL="1143000" indent="-228600" defTabSz="1028700" eaLnBrk="0" hangingPunct="0">
              <a:defRPr sz="1400">
                <a:solidFill>
                  <a:schemeClr val="tx1"/>
                </a:solidFill>
                <a:latin typeface="Arial" charset="0"/>
                <a:ea typeface="ＭＳ Ｐゴシック" charset="0"/>
              </a:defRPr>
            </a:lvl3pPr>
            <a:lvl4pPr marL="1600200" indent="-228600" defTabSz="1028700" eaLnBrk="0" hangingPunct="0">
              <a:defRPr sz="1400">
                <a:solidFill>
                  <a:schemeClr val="tx1"/>
                </a:solidFill>
                <a:latin typeface="Arial" charset="0"/>
                <a:ea typeface="ＭＳ Ｐゴシック" charset="0"/>
              </a:defRPr>
            </a:lvl4pPr>
            <a:lvl5pPr marL="2057400" indent="-228600" defTabSz="1028700" eaLnBrk="0" hangingPunct="0">
              <a:defRPr sz="1400">
                <a:solidFill>
                  <a:schemeClr val="tx1"/>
                </a:solidFill>
                <a:latin typeface="Arial" charset="0"/>
                <a:ea typeface="ＭＳ Ｐゴシック" charset="0"/>
              </a:defRPr>
            </a:lvl5pPr>
            <a:lvl6pPr marL="2514600" indent="-228600" defTabSz="1028700"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1028700"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1028700"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1028700" eaLnBrk="0" fontAlgn="base" hangingPunct="0">
              <a:spcBef>
                <a:spcPct val="0"/>
              </a:spcBef>
              <a:spcAft>
                <a:spcPct val="0"/>
              </a:spcAft>
              <a:defRPr sz="1400">
                <a:solidFill>
                  <a:schemeClr val="tx1"/>
                </a:solidFill>
                <a:latin typeface="Arial" charset="0"/>
                <a:ea typeface="ＭＳ Ｐゴシック" charset="0"/>
              </a:defRPr>
            </a:lvl9pPr>
          </a:lstStyle>
          <a:p>
            <a:r>
              <a:rPr lang="en-US" b="1">
                <a:solidFill>
                  <a:srgbClr val="CCFFCC"/>
                </a:solidFill>
                <a:latin typeface="Calibri"/>
                <a:cs typeface="Calibri"/>
              </a:rPr>
              <a:t>Primary Production</a:t>
            </a:r>
          </a:p>
        </p:txBody>
      </p:sp>
      <p:pic>
        <p:nvPicPr>
          <p:cNvPr id="18444" name="Picture 11"/>
          <p:cNvPicPr>
            <a:picLocks noChangeAspect="1"/>
          </p:cNvPicPr>
          <p:nvPr/>
        </p:nvPicPr>
        <p:blipFill>
          <a:blip r:embed="rId11">
            <a:lum bright="4000" contrast="4000"/>
            <a:extLst>
              <a:ext uri="{28A0092B-C50C-407E-A947-70E740481C1C}">
                <a14:useLocalDpi xmlns:a14="http://schemas.microsoft.com/office/drawing/2010/main" val="0"/>
              </a:ext>
            </a:extLst>
          </a:blip>
          <a:srcRect/>
          <a:stretch>
            <a:fillRect/>
          </a:stretch>
        </p:blipFill>
        <p:spPr bwMode="auto">
          <a:xfrm>
            <a:off x="7142165" y="604838"/>
            <a:ext cx="2963862" cy="1295400"/>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pic>
      <p:pic>
        <p:nvPicPr>
          <p:cNvPr id="18445" name="Picture 23"/>
          <p:cNvPicPr>
            <a:picLocks noChangeAspect="1"/>
          </p:cNvPicPr>
          <p:nvPr/>
        </p:nvPicPr>
        <p:blipFill>
          <a:blip r:embed="rId12" cstate="print">
            <a:lum bright="4000" contrast="32000"/>
            <a:extLst>
              <a:ext uri="{28A0092B-C50C-407E-A947-70E740481C1C}">
                <a14:useLocalDpi xmlns:a14="http://schemas.microsoft.com/office/drawing/2010/main" val="0"/>
              </a:ext>
            </a:extLst>
          </a:blip>
          <a:srcRect/>
          <a:stretch>
            <a:fillRect/>
          </a:stretch>
        </p:blipFill>
        <p:spPr bwMode="auto">
          <a:xfrm>
            <a:off x="8113713" y="2779716"/>
            <a:ext cx="1903412" cy="1335086"/>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pic>
      <p:sp>
        <p:nvSpPr>
          <p:cNvPr id="18446" name="Text Box 58"/>
          <p:cNvSpPr txBox="1">
            <a:spLocks noChangeArrowheads="1"/>
          </p:cNvSpPr>
          <p:nvPr/>
        </p:nvSpPr>
        <p:spPr bwMode="auto">
          <a:xfrm>
            <a:off x="5200651" y="1631951"/>
            <a:ext cx="723247" cy="27698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6" tIns="45713" rIns="91426" bIns="45713">
            <a:spAutoFit/>
          </a:bodyPr>
          <a:lstStyle>
            <a:lvl1pPr defTabSz="1028700" eaLnBrk="0" hangingPunct="0">
              <a:defRPr sz="1400">
                <a:solidFill>
                  <a:schemeClr val="tx1"/>
                </a:solidFill>
                <a:latin typeface="Arial" charset="0"/>
                <a:ea typeface="ＭＳ Ｐゴシック" charset="0"/>
                <a:cs typeface="ＭＳ Ｐゴシック" charset="0"/>
              </a:defRPr>
            </a:lvl1pPr>
            <a:lvl2pPr marL="742950" indent="-285750" defTabSz="1028700" eaLnBrk="0" hangingPunct="0">
              <a:defRPr sz="1400">
                <a:solidFill>
                  <a:schemeClr val="tx1"/>
                </a:solidFill>
                <a:latin typeface="Arial" charset="0"/>
                <a:ea typeface="ＭＳ Ｐゴシック" charset="0"/>
              </a:defRPr>
            </a:lvl2pPr>
            <a:lvl3pPr marL="1143000" indent="-228600" defTabSz="1028700" eaLnBrk="0" hangingPunct="0">
              <a:defRPr sz="1400">
                <a:solidFill>
                  <a:schemeClr val="tx1"/>
                </a:solidFill>
                <a:latin typeface="Arial" charset="0"/>
                <a:ea typeface="ＭＳ Ｐゴシック" charset="0"/>
              </a:defRPr>
            </a:lvl3pPr>
            <a:lvl4pPr marL="1600200" indent="-228600" defTabSz="1028700" eaLnBrk="0" hangingPunct="0">
              <a:defRPr sz="1400">
                <a:solidFill>
                  <a:schemeClr val="tx1"/>
                </a:solidFill>
                <a:latin typeface="Arial" charset="0"/>
                <a:ea typeface="ＭＳ Ｐゴシック" charset="0"/>
              </a:defRPr>
            </a:lvl4pPr>
            <a:lvl5pPr marL="2057400" indent="-228600" defTabSz="1028700" eaLnBrk="0" hangingPunct="0">
              <a:defRPr sz="1400">
                <a:solidFill>
                  <a:schemeClr val="tx1"/>
                </a:solidFill>
                <a:latin typeface="Arial" charset="0"/>
                <a:ea typeface="ＭＳ Ｐゴシック" charset="0"/>
              </a:defRPr>
            </a:lvl5pPr>
            <a:lvl6pPr marL="2514600" indent="-228600" defTabSz="1028700"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1028700"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1028700"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1028700" eaLnBrk="0" fontAlgn="base" hangingPunct="0">
              <a:spcBef>
                <a:spcPct val="0"/>
              </a:spcBef>
              <a:spcAft>
                <a:spcPct val="0"/>
              </a:spcAft>
              <a:defRPr sz="1400">
                <a:solidFill>
                  <a:schemeClr val="tx1"/>
                </a:solidFill>
                <a:latin typeface="Arial" charset="0"/>
                <a:ea typeface="ＭＳ Ｐゴシック" charset="0"/>
              </a:defRPr>
            </a:lvl9pPr>
          </a:lstStyle>
          <a:p>
            <a:r>
              <a:rPr lang="en-US" sz="1200">
                <a:solidFill>
                  <a:srgbClr val="FFFFFF"/>
                </a:solidFill>
                <a:latin typeface="Calibri"/>
                <a:cs typeface="Calibri"/>
              </a:rPr>
              <a:t>Seabirds</a:t>
            </a:r>
          </a:p>
        </p:txBody>
      </p:sp>
      <p:grpSp>
        <p:nvGrpSpPr>
          <p:cNvPr id="18447" name="Group 108"/>
          <p:cNvGrpSpPr>
            <a:grpSpLocks/>
          </p:cNvGrpSpPr>
          <p:nvPr/>
        </p:nvGrpSpPr>
        <p:grpSpPr bwMode="auto">
          <a:xfrm>
            <a:off x="7889875" y="4975219"/>
            <a:ext cx="1822450" cy="1365249"/>
            <a:chOff x="7824392" y="4829034"/>
            <a:chExt cx="1821867" cy="1365449"/>
          </a:xfrm>
        </p:grpSpPr>
        <p:pic>
          <p:nvPicPr>
            <p:cNvPr id="18502" name="Picture 24"/>
            <p:cNvPicPr>
              <a:picLocks noChangeAspect="1"/>
            </p:cNvPicPr>
            <p:nvPr/>
          </p:nvPicPr>
          <p:blipFill>
            <a:blip r:embed="rId13">
              <a:lum bright="6000" contrast="40000"/>
              <a:extLst>
                <a:ext uri="{28A0092B-C50C-407E-A947-70E740481C1C}">
                  <a14:useLocalDpi xmlns:a14="http://schemas.microsoft.com/office/drawing/2010/main" val="0"/>
                </a:ext>
              </a:extLst>
            </a:blip>
            <a:srcRect/>
            <a:stretch>
              <a:fillRect/>
            </a:stretch>
          </p:blipFill>
          <p:spPr bwMode="auto">
            <a:xfrm>
              <a:off x="7824392" y="4829034"/>
              <a:ext cx="1821867" cy="1365449"/>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pic>
        <p:sp>
          <p:nvSpPr>
            <p:cNvPr id="18503" name="Text Box 58"/>
            <p:cNvSpPr txBox="1">
              <a:spLocks noChangeArrowheads="1"/>
            </p:cNvSpPr>
            <p:nvPr/>
          </p:nvSpPr>
          <p:spPr bwMode="auto">
            <a:xfrm>
              <a:off x="7830209" y="5904661"/>
              <a:ext cx="812783" cy="27704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1028700" eaLnBrk="0" hangingPunct="0">
                <a:defRPr sz="1400">
                  <a:solidFill>
                    <a:schemeClr val="tx1"/>
                  </a:solidFill>
                  <a:latin typeface="Arial" charset="0"/>
                  <a:ea typeface="ＭＳ Ｐゴシック" charset="0"/>
                  <a:cs typeface="ＭＳ Ｐゴシック" charset="0"/>
                </a:defRPr>
              </a:lvl1pPr>
              <a:lvl2pPr marL="742950" indent="-285750" defTabSz="1028700" eaLnBrk="0" hangingPunct="0">
                <a:defRPr sz="1400">
                  <a:solidFill>
                    <a:schemeClr val="tx1"/>
                  </a:solidFill>
                  <a:latin typeface="Arial" charset="0"/>
                  <a:ea typeface="ＭＳ Ｐゴシック" charset="0"/>
                </a:defRPr>
              </a:lvl2pPr>
              <a:lvl3pPr marL="1143000" indent="-228600" defTabSz="1028700" eaLnBrk="0" hangingPunct="0">
                <a:defRPr sz="1400">
                  <a:solidFill>
                    <a:schemeClr val="tx1"/>
                  </a:solidFill>
                  <a:latin typeface="Arial" charset="0"/>
                  <a:ea typeface="ＭＳ Ｐゴシック" charset="0"/>
                </a:defRPr>
              </a:lvl3pPr>
              <a:lvl4pPr marL="1600200" indent="-228600" defTabSz="1028700" eaLnBrk="0" hangingPunct="0">
                <a:defRPr sz="1400">
                  <a:solidFill>
                    <a:schemeClr val="tx1"/>
                  </a:solidFill>
                  <a:latin typeface="Arial" charset="0"/>
                  <a:ea typeface="ＭＳ Ｐゴシック" charset="0"/>
                </a:defRPr>
              </a:lvl4pPr>
              <a:lvl5pPr marL="2057400" indent="-228600" defTabSz="1028700" eaLnBrk="0" hangingPunct="0">
                <a:defRPr sz="1400">
                  <a:solidFill>
                    <a:schemeClr val="tx1"/>
                  </a:solidFill>
                  <a:latin typeface="Arial" charset="0"/>
                  <a:ea typeface="ＭＳ Ｐゴシック" charset="0"/>
                </a:defRPr>
              </a:lvl5pPr>
              <a:lvl6pPr marL="2514600" indent="-228600" defTabSz="1028700"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1028700"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1028700"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1028700" eaLnBrk="0" fontAlgn="base" hangingPunct="0">
                <a:spcBef>
                  <a:spcPct val="0"/>
                </a:spcBef>
                <a:spcAft>
                  <a:spcPct val="0"/>
                </a:spcAft>
                <a:defRPr sz="1400">
                  <a:solidFill>
                    <a:schemeClr val="tx1"/>
                  </a:solidFill>
                  <a:latin typeface="Arial" charset="0"/>
                  <a:ea typeface="ＭＳ Ｐゴシック" charset="0"/>
                </a:defRPr>
              </a:lvl9pPr>
            </a:lstStyle>
            <a:p>
              <a:r>
                <a:rPr lang="en-US" sz="1200">
                  <a:solidFill>
                    <a:srgbClr val="FFFFFF"/>
                  </a:solidFill>
                  <a:latin typeface="Calibri"/>
                  <a:cs typeface="Calibri"/>
                </a:rPr>
                <a:t>Mammals</a:t>
              </a:r>
            </a:p>
          </p:txBody>
        </p:sp>
      </p:grpSp>
      <p:sp>
        <p:nvSpPr>
          <p:cNvPr id="18448" name="Text Box 58"/>
          <p:cNvSpPr txBox="1">
            <a:spLocks noChangeArrowheads="1"/>
          </p:cNvSpPr>
          <p:nvPr/>
        </p:nvSpPr>
        <p:spPr bwMode="auto">
          <a:xfrm>
            <a:off x="9545640" y="3810000"/>
            <a:ext cx="431700" cy="27698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6" tIns="45713" rIns="91426" bIns="45713">
            <a:spAutoFit/>
          </a:bodyPr>
          <a:lstStyle>
            <a:lvl1pPr defTabSz="1028700" eaLnBrk="0" hangingPunct="0">
              <a:defRPr sz="1400">
                <a:solidFill>
                  <a:schemeClr val="tx1"/>
                </a:solidFill>
                <a:latin typeface="Arial" charset="0"/>
                <a:ea typeface="ＭＳ Ｐゴシック" charset="0"/>
                <a:cs typeface="ＭＳ Ｐゴシック" charset="0"/>
              </a:defRPr>
            </a:lvl1pPr>
            <a:lvl2pPr marL="742950" indent="-285750" defTabSz="1028700" eaLnBrk="0" hangingPunct="0">
              <a:defRPr sz="1400">
                <a:solidFill>
                  <a:schemeClr val="tx1"/>
                </a:solidFill>
                <a:latin typeface="Arial" charset="0"/>
                <a:ea typeface="ＭＳ Ｐゴシック" charset="0"/>
              </a:defRPr>
            </a:lvl2pPr>
            <a:lvl3pPr marL="1143000" indent="-228600" defTabSz="1028700" eaLnBrk="0" hangingPunct="0">
              <a:defRPr sz="1400">
                <a:solidFill>
                  <a:schemeClr val="tx1"/>
                </a:solidFill>
                <a:latin typeface="Arial" charset="0"/>
                <a:ea typeface="ＭＳ Ｐゴシック" charset="0"/>
              </a:defRPr>
            </a:lvl3pPr>
            <a:lvl4pPr marL="1600200" indent="-228600" defTabSz="1028700" eaLnBrk="0" hangingPunct="0">
              <a:defRPr sz="1400">
                <a:solidFill>
                  <a:schemeClr val="tx1"/>
                </a:solidFill>
                <a:latin typeface="Arial" charset="0"/>
                <a:ea typeface="ＭＳ Ｐゴシック" charset="0"/>
              </a:defRPr>
            </a:lvl4pPr>
            <a:lvl5pPr marL="2057400" indent="-228600" defTabSz="1028700" eaLnBrk="0" hangingPunct="0">
              <a:defRPr sz="1400">
                <a:solidFill>
                  <a:schemeClr val="tx1"/>
                </a:solidFill>
                <a:latin typeface="Arial" charset="0"/>
                <a:ea typeface="ＭＳ Ｐゴシック" charset="0"/>
              </a:defRPr>
            </a:lvl5pPr>
            <a:lvl6pPr marL="2514600" indent="-228600" defTabSz="1028700"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1028700"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1028700"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1028700" eaLnBrk="0" fontAlgn="base" hangingPunct="0">
              <a:spcBef>
                <a:spcPct val="0"/>
              </a:spcBef>
              <a:spcAft>
                <a:spcPct val="0"/>
              </a:spcAft>
              <a:defRPr sz="1400">
                <a:solidFill>
                  <a:schemeClr val="tx1"/>
                </a:solidFill>
                <a:latin typeface="Arial" charset="0"/>
                <a:ea typeface="ＭＳ Ｐゴシック" charset="0"/>
              </a:defRPr>
            </a:lvl9pPr>
          </a:lstStyle>
          <a:p>
            <a:r>
              <a:rPr lang="en-US" sz="1200">
                <a:solidFill>
                  <a:srgbClr val="FFFFFF"/>
                </a:solidFill>
                <a:latin typeface="Calibri"/>
                <a:cs typeface="Calibri"/>
              </a:rPr>
              <a:t>Fish</a:t>
            </a:r>
          </a:p>
        </p:txBody>
      </p:sp>
      <p:sp>
        <p:nvSpPr>
          <p:cNvPr id="18449" name="Text Box 58"/>
          <p:cNvSpPr txBox="1">
            <a:spLocks noChangeArrowheads="1"/>
          </p:cNvSpPr>
          <p:nvPr/>
        </p:nvSpPr>
        <p:spPr bwMode="auto">
          <a:xfrm>
            <a:off x="9385300" y="644525"/>
            <a:ext cx="699051" cy="27698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6" tIns="45713" rIns="91426" bIns="45713">
            <a:spAutoFit/>
          </a:bodyPr>
          <a:lstStyle>
            <a:lvl1pPr defTabSz="1028700" eaLnBrk="0" hangingPunct="0">
              <a:defRPr sz="1400">
                <a:solidFill>
                  <a:schemeClr val="tx1"/>
                </a:solidFill>
                <a:latin typeface="Arial" charset="0"/>
                <a:ea typeface="ＭＳ Ｐゴシック" charset="0"/>
                <a:cs typeface="ＭＳ Ｐゴシック" charset="0"/>
              </a:defRPr>
            </a:lvl1pPr>
            <a:lvl2pPr marL="742950" indent="-285750" defTabSz="1028700" eaLnBrk="0" hangingPunct="0">
              <a:defRPr sz="1400">
                <a:solidFill>
                  <a:schemeClr val="tx1"/>
                </a:solidFill>
                <a:latin typeface="Arial" charset="0"/>
                <a:ea typeface="ＭＳ Ｐゴシック" charset="0"/>
              </a:defRPr>
            </a:lvl2pPr>
            <a:lvl3pPr marL="1143000" indent="-228600" defTabSz="1028700" eaLnBrk="0" hangingPunct="0">
              <a:defRPr sz="1400">
                <a:solidFill>
                  <a:schemeClr val="tx1"/>
                </a:solidFill>
                <a:latin typeface="Arial" charset="0"/>
                <a:ea typeface="ＭＳ Ｐゴシック" charset="0"/>
              </a:defRPr>
            </a:lvl3pPr>
            <a:lvl4pPr marL="1600200" indent="-228600" defTabSz="1028700" eaLnBrk="0" hangingPunct="0">
              <a:defRPr sz="1400">
                <a:solidFill>
                  <a:schemeClr val="tx1"/>
                </a:solidFill>
                <a:latin typeface="Arial" charset="0"/>
                <a:ea typeface="ＭＳ Ｐゴシック" charset="0"/>
              </a:defRPr>
            </a:lvl4pPr>
            <a:lvl5pPr marL="2057400" indent="-228600" defTabSz="1028700" eaLnBrk="0" hangingPunct="0">
              <a:defRPr sz="1400">
                <a:solidFill>
                  <a:schemeClr val="tx1"/>
                </a:solidFill>
                <a:latin typeface="Arial" charset="0"/>
                <a:ea typeface="ＭＳ Ｐゴシック" charset="0"/>
              </a:defRPr>
            </a:lvl5pPr>
            <a:lvl6pPr marL="2514600" indent="-228600" defTabSz="1028700"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1028700"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1028700"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1028700" eaLnBrk="0" fontAlgn="base" hangingPunct="0">
              <a:spcBef>
                <a:spcPct val="0"/>
              </a:spcBef>
              <a:spcAft>
                <a:spcPct val="0"/>
              </a:spcAft>
              <a:defRPr sz="1400">
                <a:solidFill>
                  <a:schemeClr val="tx1"/>
                </a:solidFill>
                <a:latin typeface="Arial" charset="0"/>
                <a:ea typeface="ＭＳ Ｐゴシック" charset="0"/>
              </a:defRPr>
            </a:lvl9pPr>
          </a:lstStyle>
          <a:p>
            <a:r>
              <a:rPr lang="en-US" sz="1200">
                <a:solidFill>
                  <a:srgbClr val="FFFFFF"/>
                </a:solidFill>
                <a:latin typeface="Calibri"/>
                <a:cs typeface="Calibri"/>
              </a:rPr>
              <a:t>Humans</a:t>
            </a:r>
          </a:p>
        </p:txBody>
      </p:sp>
      <p:grpSp>
        <p:nvGrpSpPr>
          <p:cNvPr id="18450" name="Group 106"/>
          <p:cNvGrpSpPr>
            <a:grpSpLocks/>
          </p:cNvGrpSpPr>
          <p:nvPr/>
        </p:nvGrpSpPr>
        <p:grpSpPr bwMode="auto">
          <a:xfrm>
            <a:off x="298449" y="4533908"/>
            <a:ext cx="1358199" cy="966788"/>
            <a:chOff x="1964994" y="5459714"/>
            <a:chExt cx="1357979" cy="967135"/>
          </a:xfrm>
        </p:grpSpPr>
        <p:pic>
          <p:nvPicPr>
            <p:cNvPr id="18500" name="Picture 4" descr="Bacteria-772833"/>
            <p:cNvPicPr>
              <a:picLocks noChangeAspect="1" noChangeArrowheads="1"/>
            </p:cNvPicPr>
            <p:nvPr/>
          </p:nvPicPr>
          <p:blipFill>
            <a:blip r:embed="rId14" cstate="print">
              <a:lum bright="-26000" contrast="40000"/>
              <a:extLst>
                <a:ext uri="{28A0092B-C50C-407E-A947-70E740481C1C}">
                  <a14:useLocalDpi xmlns:a14="http://schemas.microsoft.com/office/drawing/2010/main" val="0"/>
                </a:ext>
              </a:extLst>
            </a:blip>
            <a:srcRect/>
            <a:stretch>
              <a:fillRect/>
            </a:stretch>
          </p:blipFill>
          <p:spPr bwMode="auto">
            <a:xfrm rot="10800000">
              <a:off x="1964994" y="5459714"/>
              <a:ext cx="1355505" cy="967135"/>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pic>
        <p:sp>
          <p:nvSpPr>
            <p:cNvPr id="18501" name="Text Box 58"/>
            <p:cNvSpPr txBox="1">
              <a:spLocks noChangeArrowheads="1"/>
            </p:cNvSpPr>
            <p:nvPr/>
          </p:nvSpPr>
          <p:spPr bwMode="auto">
            <a:xfrm>
              <a:off x="1984362" y="6135192"/>
              <a:ext cx="1338611" cy="27709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1028700" eaLnBrk="0" hangingPunct="0">
                <a:defRPr sz="1400">
                  <a:solidFill>
                    <a:schemeClr val="tx1"/>
                  </a:solidFill>
                  <a:latin typeface="Arial" charset="0"/>
                  <a:ea typeface="ＭＳ Ｐゴシック" charset="0"/>
                  <a:cs typeface="ＭＳ Ｐゴシック" charset="0"/>
                </a:defRPr>
              </a:lvl1pPr>
              <a:lvl2pPr marL="742950" indent="-285750" defTabSz="1028700" eaLnBrk="0" hangingPunct="0">
                <a:defRPr sz="1400">
                  <a:solidFill>
                    <a:schemeClr val="tx1"/>
                  </a:solidFill>
                  <a:latin typeface="Arial" charset="0"/>
                  <a:ea typeface="ＭＳ Ｐゴシック" charset="0"/>
                </a:defRPr>
              </a:lvl2pPr>
              <a:lvl3pPr marL="1143000" indent="-228600" defTabSz="1028700" eaLnBrk="0" hangingPunct="0">
                <a:defRPr sz="1400">
                  <a:solidFill>
                    <a:schemeClr val="tx1"/>
                  </a:solidFill>
                  <a:latin typeface="Arial" charset="0"/>
                  <a:ea typeface="ＭＳ Ｐゴシック" charset="0"/>
                </a:defRPr>
              </a:lvl3pPr>
              <a:lvl4pPr marL="1600200" indent="-228600" defTabSz="1028700" eaLnBrk="0" hangingPunct="0">
                <a:defRPr sz="1400">
                  <a:solidFill>
                    <a:schemeClr val="tx1"/>
                  </a:solidFill>
                  <a:latin typeface="Arial" charset="0"/>
                  <a:ea typeface="ＭＳ Ｐゴシック" charset="0"/>
                </a:defRPr>
              </a:lvl4pPr>
              <a:lvl5pPr marL="2057400" indent="-228600" defTabSz="1028700" eaLnBrk="0" hangingPunct="0">
                <a:defRPr sz="1400">
                  <a:solidFill>
                    <a:schemeClr val="tx1"/>
                  </a:solidFill>
                  <a:latin typeface="Arial" charset="0"/>
                  <a:ea typeface="ＭＳ Ｐゴシック" charset="0"/>
                </a:defRPr>
              </a:lvl5pPr>
              <a:lvl6pPr marL="2514600" indent="-228600" defTabSz="1028700"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1028700"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1028700"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1028700" eaLnBrk="0" fontAlgn="base" hangingPunct="0">
                <a:spcBef>
                  <a:spcPct val="0"/>
                </a:spcBef>
                <a:spcAft>
                  <a:spcPct val="0"/>
                </a:spcAft>
                <a:defRPr sz="1400">
                  <a:solidFill>
                    <a:schemeClr val="tx1"/>
                  </a:solidFill>
                  <a:latin typeface="Arial" charset="0"/>
                  <a:ea typeface="ＭＳ Ｐゴシック" charset="0"/>
                </a:defRPr>
              </a:lvl9pPr>
            </a:lstStyle>
            <a:p>
              <a:r>
                <a:rPr lang="en-US" sz="1200">
                  <a:solidFill>
                    <a:srgbClr val="FFFFFF"/>
                  </a:solidFill>
                  <a:latin typeface="Calibri"/>
                  <a:cs typeface="Calibri"/>
                </a:rPr>
                <a:t>Detritus / Bacteria</a:t>
              </a:r>
            </a:p>
          </p:txBody>
        </p:sp>
      </p:grpSp>
      <p:pic>
        <p:nvPicPr>
          <p:cNvPr id="18451" name="Picture 2" descr="echinocrepis"/>
          <p:cNvPicPr>
            <a:picLocks noChangeAspect="1" noChangeArrowheads="1"/>
          </p:cNvPicPr>
          <p:nvPr/>
        </p:nvPicPr>
        <p:blipFill>
          <a:blip r:embed="rId15">
            <a:lum bright="-12000" contrast="8000"/>
            <a:extLst>
              <a:ext uri="{28A0092B-C50C-407E-A947-70E740481C1C}">
                <a14:useLocalDpi xmlns:a14="http://schemas.microsoft.com/office/drawing/2010/main" val="0"/>
              </a:ext>
            </a:extLst>
          </a:blip>
          <a:srcRect/>
          <a:stretch>
            <a:fillRect/>
          </a:stretch>
        </p:blipFill>
        <p:spPr bwMode="auto">
          <a:xfrm>
            <a:off x="5353050" y="6489703"/>
            <a:ext cx="1076325" cy="75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52" name="Picture 26" descr="seastar"/>
          <p:cNvPicPr>
            <a:picLocks noChangeAspect="1" noChangeArrowheads="1"/>
          </p:cNvPicPr>
          <p:nvPr/>
        </p:nvPicPr>
        <p:blipFill>
          <a:blip r:embed="rId16">
            <a:lum bright="20000" contrast="16000"/>
            <a:extLst>
              <a:ext uri="{28A0092B-C50C-407E-A947-70E740481C1C}">
                <a14:useLocalDpi xmlns:a14="http://schemas.microsoft.com/office/drawing/2010/main" val="0"/>
              </a:ext>
            </a:extLst>
          </a:blip>
          <a:srcRect/>
          <a:stretch>
            <a:fillRect/>
          </a:stretch>
        </p:blipFill>
        <p:spPr bwMode="auto">
          <a:xfrm>
            <a:off x="6291263" y="6462715"/>
            <a:ext cx="1023937" cy="785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53" name="Text Box 58"/>
          <p:cNvSpPr txBox="1">
            <a:spLocks noChangeArrowheads="1"/>
          </p:cNvSpPr>
          <p:nvPr/>
        </p:nvSpPr>
        <p:spPr bwMode="auto">
          <a:xfrm>
            <a:off x="2251076" y="6189663"/>
            <a:ext cx="1236208" cy="27698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6" tIns="45713" rIns="91426" bIns="45713">
            <a:spAutoFit/>
          </a:bodyPr>
          <a:lstStyle>
            <a:lvl1pPr defTabSz="1028700" eaLnBrk="0" hangingPunct="0">
              <a:defRPr sz="1400">
                <a:solidFill>
                  <a:schemeClr val="tx1"/>
                </a:solidFill>
                <a:latin typeface="Arial" charset="0"/>
                <a:ea typeface="ＭＳ Ｐゴシック" charset="0"/>
                <a:cs typeface="ＭＳ Ｐゴシック" charset="0"/>
              </a:defRPr>
            </a:lvl1pPr>
            <a:lvl2pPr marL="742950" indent="-285750" defTabSz="1028700" eaLnBrk="0" hangingPunct="0">
              <a:defRPr sz="1400">
                <a:solidFill>
                  <a:schemeClr val="tx1"/>
                </a:solidFill>
                <a:latin typeface="Arial" charset="0"/>
                <a:ea typeface="ＭＳ Ｐゴシック" charset="0"/>
              </a:defRPr>
            </a:lvl2pPr>
            <a:lvl3pPr marL="1143000" indent="-228600" defTabSz="1028700" eaLnBrk="0" hangingPunct="0">
              <a:defRPr sz="1400">
                <a:solidFill>
                  <a:schemeClr val="tx1"/>
                </a:solidFill>
                <a:latin typeface="Arial" charset="0"/>
                <a:ea typeface="ＭＳ Ｐゴシック" charset="0"/>
              </a:defRPr>
            </a:lvl3pPr>
            <a:lvl4pPr marL="1600200" indent="-228600" defTabSz="1028700" eaLnBrk="0" hangingPunct="0">
              <a:defRPr sz="1400">
                <a:solidFill>
                  <a:schemeClr val="tx1"/>
                </a:solidFill>
                <a:latin typeface="Arial" charset="0"/>
                <a:ea typeface="ＭＳ Ｐゴシック" charset="0"/>
              </a:defRPr>
            </a:lvl4pPr>
            <a:lvl5pPr marL="2057400" indent="-228600" defTabSz="1028700" eaLnBrk="0" hangingPunct="0">
              <a:defRPr sz="1400">
                <a:solidFill>
                  <a:schemeClr val="tx1"/>
                </a:solidFill>
                <a:latin typeface="Arial" charset="0"/>
                <a:ea typeface="ＭＳ Ｐゴシック" charset="0"/>
              </a:defRPr>
            </a:lvl5pPr>
            <a:lvl6pPr marL="2514600" indent="-228600" defTabSz="1028700"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1028700"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1028700"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1028700" eaLnBrk="0" fontAlgn="base" hangingPunct="0">
              <a:spcBef>
                <a:spcPct val="0"/>
              </a:spcBef>
              <a:spcAft>
                <a:spcPct val="0"/>
              </a:spcAft>
              <a:defRPr sz="1400">
                <a:solidFill>
                  <a:schemeClr val="tx1"/>
                </a:solidFill>
                <a:latin typeface="Arial" charset="0"/>
                <a:ea typeface="ＭＳ Ｐゴシック" charset="0"/>
              </a:defRPr>
            </a:lvl9pPr>
          </a:lstStyle>
          <a:p>
            <a:r>
              <a:rPr lang="en-US" sz="1200">
                <a:solidFill>
                  <a:srgbClr val="FFFFFF"/>
                </a:solidFill>
                <a:latin typeface="Calibri"/>
                <a:cs typeface="Calibri"/>
              </a:rPr>
              <a:t>Seafloor Animals</a:t>
            </a:r>
          </a:p>
        </p:txBody>
      </p:sp>
      <p:sp>
        <p:nvSpPr>
          <p:cNvPr id="18454" name="Rectangle 101"/>
          <p:cNvSpPr>
            <a:spLocks noChangeArrowheads="1"/>
          </p:cNvSpPr>
          <p:nvPr/>
        </p:nvSpPr>
        <p:spPr bwMode="auto">
          <a:xfrm>
            <a:off x="635000" y="6483351"/>
            <a:ext cx="6694487" cy="765175"/>
          </a:xfrm>
          <a:prstGeom prst="rect">
            <a:avLst/>
          </a:prstGeom>
          <a:noFill/>
          <a:ln w="9525">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91426" tIns="45713" rIns="91426" bIns="45713"/>
          <a:lstStyle/>
          <a:p>
            <a:pPr defTabSz="1028546"/>
            <a:endParaRPr lang="en-US">
              <a:latin typeface="Calibri"/>
              <a:cs typeface="Calibri"/>
            </a:endParaRPr>
          </a:p>
        </p:txBody>
      </p:sp>
      <p:sp>
        <p:nvSpPr>
          <p:cNvPr id="18455" name="Rectangle 86"/>
          <p:cNvSpPr>
            <a:spLocks noChangeArrowheads="1"/>
          </p:cNvSpPr>
          <p:nvPr/>
        </p:nvSpPr>
        <p:spPr bwMode="auto">
          <a:xfrm>
            <a:off x="1798638" y="2590801"/>
            <a:ext cx="1565275" cy="1017588"/>
          </a:xfrm>
          <a:prstGeom prst="rect">
            <a:avLst/>
          </a:prstGeom>
          <a:solidFill>
            <a:srgbClr val="000000"/>
          </a:solidFill>
          <a:ln w="9525">
            <a:solidFill>
              <a:srgbClr val="FFFFFF"/>
            </a:solidFill>
            <a:round/>
            <a:headEnd/>
            <a:tailEnd/>
          </a:ln>
        </p:spPr>
        <p:txBody>
          <a:bodyPr lIns="91426" tIns="45713" rIns="91426" bIns="45713"/>
          <a:lstStyle/>
          <a:p>
            <a:pPr defTabSz="1028546"/>
            <a:endParaRPr lang="en-US" sz="1200">
              <a:latin typeface="Calibri"/>
              <a:cs typeface="Calibri"/>
            </a:endParaRPr>
          </a:p>
        </p:txBody>
      </p:sp>
      <p:grpSp>
        <p:nvGrpSpPr>
          <p:cNvPr id="18456" name="Group 68"/>
          <p:cNvGrpSpPr>
            <a:grpSpLocks/>
          </p:cNvGrpSpPr>
          <p:nvPr/>
        </p:nvGrpSpPr>
        <p:grpSpPr bwMode="auto">
          <a:xfrm>
            <a:off x="1865313" y="2778125"/>
            <a:ext cx="1270000" cy="744538"/>
            <a:chOff x="1865184" y="2777553"/>
            <a:chExt cx="1270266" cy="744753"/>
          </a:xfrm>
        </p:grpSpPr>
        <p:pic>
          <p:nvPicPr>
            <p:cNvPr id="18497" name="Picture 11" descr="midwater_11"/>
            <p:cNvPicPr>
              <a:picLocks noChangeAspect="1" noChangeArrowheads="1"/>
            </p:cNvPicPr>
            <p:nvPr/>
          </p:nvPicPr>
          <p:blipFill>
            <a:blip r:embed="rId17">
              <a:lum bright="24000" contrast="44000"/>
              <a:extLst>
                <a:ext uri="{28A0092B-C50C-407E-A947-70E740481C1C}">
                  <a14:useLocalDpi xmlns:a14="http://schemas.microsoft.com/office/drawing/2010/main" val="0"/>
                </a:ext>
              </a:extLst>
            </a:blip>
            <a:srcRect/>
            <a:stretch>
              <a:fillRect/>
            </a:stretch>
          </p:blipFill>
          <p:spPr bwMode="auto">
            <a:xfrm>
              <a:off x="2377061" y="2826106"/>
              <a:ext cx="758389" cy="523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98" name="Picture 84"/>
            <p:cNvPicPr>
              <a:picLocks noChangeAspect="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1865184" y="2777553"/>
              <a:ext cx="423177" cy="414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99" name="Picture 18"/>
            <p:cNvPicPr>
              <a:picLocks noChangeAspect="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2026769" y="3129235"/>
              <a:ext cx="486599" cy="393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8457" name="Text Box 58"/>
          <p:cNvSpPr txBox="1">
            <a:spLocks noChangeArrowheads="1"/>
          </p:cNvSpPr>
          <p:nvPr/>
        </p:nvSpPr>
        <p:spPr bwMode="auto">
          <a:xfrm>
            <a:off x="2286000" y="2630488"/>
            <a:ext cx="973240" cy="27698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6" tIns="45713" rIns="91426" bIns="45713">
            <a:spAutoFit/>
          </a:bodyPr>
          <a:lstStyle>
            <a:lvl1pPr defTabSz="1028700" eaLnBrk="0" hangingPunct="0">
              <a:defRPr sz="1400">
                <a:solidFill>
                  <a:schemeClr val="tx1"/>
                </a:solidFill>
                <a:latin typeface="Arial" charset="0"/>
                <a:ea typeface="ＭＳ Ｐゴシック" charset="0"/>
                <a:cs typeface="ＭＳ Ｐゴシック" charset="0"/>
              </a:defRPr>
            </a:lvl1pPr>
            <a:lvl2pPr marL="742950" indent="-285750" defTabSz="1028700" eaLnBrk="0" hangingPunct="0">
              <a:defRPr sz="1400">
                <a:solidFill>
                  <a:schemeClr val="tx1"/>
                </a:solidFill>
                <a:latin typeface="Arial" charset="0"/>
                <a:ea typeface="ＭＳ Ｐゴシック" charset="0"/>
              </a:defRPr>
            </a:lvl2pPr>
            <a:lvl3pPr marL="1143000" indent="-228600" defTabSz="1028700" eaLnBrk="0" hangingPunct="0">
              <a:defRPr sz="1400">
                <a:solidFill>
                  <a:schemeClr val="tx1"/>
                </a:solidFill>
                <a:latin typeface="Arial" charset="0"/>
                <a:ea typeface="ＭＳ Ｐゴシック" charset="0"/>
              </a:defRPr>
            </a:lvl3pPr>
            <a:lvl4pPr marL="1600200" indent="-228600" defTabSz="1028700" eaLnBrk="0" hangingPunct="0">
              <a:defRPr sz="1400">
                <a:solidFill>
                  <a:schemeClr val="tx1"/>
                </a:solidFill>
                <a:latin typeface="Arial" charset="0"/>
                <a:ea typeface="ＭＳ Ｐゴシック" charset="0"/>
              </a:defRPr>
            </a:lvl4pPr>
            <a:lvl5pPr marL="2057400" indent="-228600" defTabSz="1028700" eaLnBrk="0" hangingPunct="0">
              <a:defRPr sz="1400">
                <a:solidFill>
                  <a:schemeClr val="tx1"/>
                </a:solidFill>
                <a:latin typeface="Arial" charset="0"/>
                <a:ea typeface="ＭＳ Ｐゴシック" charset="0"/>
              </a:defRPr>
            </a:lvl5pPr>
            <a:lvl6pPr marL="2514600" indent="-228600" defTabSz="1028700"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1028700"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1028700"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1028700" eaLnBrk="0" fontAlgn="base" hangingPunct="0">
              <a:spcBef>
                <a:spcPct val="0"/>
              </a:spcBef>
              <a:spcAft>
                <a:spcPct val="0"/>
              </a:spcAft>
              <a:defRPr sz="1400">
                <a:solidFill>
                  <a:schemeClr val="tx1"/>
                </a:solidFill>
                <a:latin typeface="Arial" charset="0"/>
                <a:ea typeface="ＭＳ Ｐゴシック" charset="0"/>
              </a:defRPr>
            </a:lvl9pPr>
          </a:lstStyle>
          <a:p>
            <a:r>
              <a:rPr lang="en-US" sz="1200">
                <a:solidFill>
                  <a:srgbClr val="FFFFFF"/>
                </a:solidFill>
                <a:latin typeface="Calibri"/>
                <a:cs typeface="Calibri"/>
              </a:rPr>
              <a:t>Zooplankton</a:t>
            </a:r>
          </a:p>
        </p:txBody>
      </p:sp>
      <p:pic>
        <p:nvPicPr>
          <p:cNvPr id="18458" name="Picture 100"/>
          <p:cNvPicPr>
            <a:picLocks noChangeAspect="1"/>
          </p:cNvPicPr>
          <p:nvPr/>
        </p:nvPicPr>
        <p:blipFill>
          <a:blip r:embed="rId20">
            <a:extLst>
              <a:ext uri="{28A0092B-C50C-407E-A947-70E740481C1C}">
                <a14:useLocalDpi xmlns:a14="http://schemas.microsoft.com/office/drawing/2010/main" val="0"/>
              </a:ext>
            </a:extLst>
          </a:blip>
          <a:srcRect/>
          <a:stretch>
            <a:fillRect/>
          </a:stretch>
        </p:blipFill>
        <p:spPr bwMode="auto">
          <a:xfrm>
            <a:off x="5173663" y="2806700"/>
            <a:ext cx="1674812" cy="974725"/>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pic>
      <p:sp>
        <p:nvSpPr>
          <p:cNvPr id="18459" name="Text Box 58"/>
          <p:cNvSpPr txBox="1">
            <a:spLocks noChangeArrowheads="1"/>
          </p:cNvSpPr>
          <p:nvPr/>
        </p:nvSpPr>
        <p:spPr bwMode="auto">
          <a:xfrm>
            <a:off x="6180138" y="2868614"/>
            <a:ext cx="533216" cy="27698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6" tIns="45713" rIns="91426" bIns="45713">
            <a:spAutoFit/>
          </a:bodyPr>
          <a:lstStyle>
            <a:lvl1pPr defTabSz="1028700" eaLnBrk="0" hangingPunct="0">
              <a:defRPr sz="1400">
                <a:solidFill>
                  <a:schemeClr val="tx1"/>
                </a:solidFill>
                <a:latin typeface="Arial" charset="0"/>
                <a:ea typeface="ＭＳ Ｐゴシック" charset="0"/>
                <a:cs typeface="ＭＳ Ｐゴシック" charset="0"/>
              </a:defRPr>
            </a:lvl1pPr>
            <a:lvl2pPr marL="742950" indent="-285750" defTabSz="1028700" eaLnBrk="0" hangingPunct="0">
              <a:defRPr sz="1400">
                <a:solidFill>
                  <a:schemeClr val="tx1"/>
                </a:solidFill>
                <a:latin typeface="Arial" charset="0"/>
                <a:ea typeface="ＭＳ Ｐゴシック" charset="0"/>
              </a:defRPr>
            </a:lvl2pPr>
            <a:lvl3pPr marL="1143000" indent="-228600" defTabSz="1028700" eaLnBrk="0" hangingPunct="0">
              <a:defRPr sz="1400">
                <a:solidFill>
                  <a:schemeClr val="tx1"/>
                </a:solidFill>
                <a:latin typeface="Arial" charset="0"/>
                <a:ea typeface="ＭＳ Ｐゴシック" charset="0"/>
              </a:defRPr>
            </a:lvl3pPr>
            <a:lvl4pPr marL="1600200" indent="-228600" defTabSz="1028700" eaLnBrk="0" hangingPunct="0">
              <a:defRPr sz="1400">
                <a:solidFill>
                  <a:schemeClr val="tx1"/>
                </a:solidFill>
                <a:latin typeface="Arial" charset="0"/>
                <a:ea typeface="ＭＳ Ｐゴシック" charset="0"/>
              </a:defRPr>
            </a:lvl4pPr>
            <a:lvl5pPr marL="2057400" indent="-228600" defTabSz="1028700" eaLnBrk="0" hangingPunct="0">
              <a:defRPr sz="1400">
                <a:solidFill>
                  <a:schemeClr val="tx1"/>
                </a:solidFill>
                <a:latin typeface="Arial" charset="0"/>
                <a:ea typeface="ＭＳ Ｐゴシック" charset="0"/>
              </a:defRPr>
            </a:lvl5pPr>
            <a:lvl6pPr marL="2514600" indent="-228600" defTabSz="1028700"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1028700"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1028700"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1028700" eaLnBrk="0" fontAlgn="base" hangingPunct="0">
              <a:spcBef>
                <a:spcPct val="0"/>
              </a:spcBef>
              <a:spcAft>
                <a:spcPct val="0"/>
              </a:spcAft>
              <a:defRPr sz="1400">
                <a:solidFill>
                  <a:schemeClr val="tx1"/>
                </a:solidFill>
                <a:latin typeface="Arial" charset="0"/>
                <a:ea typeface="ＭＳ Ｐゴシック" charset="0"/>
              </a:defRPr>
            </a:lvl9pPr>
          </a:lstStyle>
          <a:p>
            <a:r>
              <a:rPr lang="en-US" sz="1200">
                <a:solidFill>
                  <a:srgbClr val="FFFFFF"/>
                </a:solidFill>
                <a:latin typeface="Calibri"/>
                <a:cs typeface="Calibri"/>
              </a:rPr>
              <a:t>Squid</a:t>
            </a:r>
          </a:p>
        </p:txBody>
      </p:sp>
      <p:sp>
        <p:nvSpPr>
          <p:cNvPr id="111" name="Down Arrow 110"/>
          <p:cNvSpPr/>
          <p:nvPr/>
        </p:nvSpPr>
        <p:spPr bwMode="auto">
          <a:xfrm>
            <a:off x="820738" y="885825"/>
            <a:ext cx="238125" cy="344488"/>
          </a:xfrm>
          <a:prstGeom prst="downArrow">
            <a:avLst/>
          </a:prstGeom>
          <a:solidFill>
            <a:srgbClr val="00FF00"/>
          </a:solidFill>
          <a:ln w="9525" cap="flat" cmpd="sng" algn="ctr">
            <a:solidFill>
              <a:srgbClr val="00FF00"/>
            </a:solidFill>
            <a:prstDash val="solid"/>
            <a:round/>
            <a:headEnd type="none" w="med" len="med"/>
            <a:tailEnd type="none" w="med" len="med"/>
          </a:ln>
          <a:effectLst/>
        </p:spPr>
        <p:txBody>
          <a:bodyPr lIns="91426" tIns="45713" rIns="91426" bIns="45713"/>
          <a:lstStyle/>
          <a:p>
            <a:pPr defTabSz="1028546">
              <a:defRPr/>
            </a:pPr>
            <a:endParaRPr lang="en-US" dirty="0">
              <a:ln>
                <a:solidFill>
                  <a:srgbClr val="00FF00"/>
                </a:solidFill>
              </a:ln>
              <a:solidFill>
                <a:srgbClr val="00FF00"/>
              </a:solidFill>
              <a:latin typeface="Calibri"/>
              <a:ea typeface="+mn-ea"/>
              <a:cs typeface="Calibri"/>
            </a:endParaRPr>
          </a:p>
        </p:txBody>
      </p:sp>
      <p:sp>
        <p:nvSpPr>
          <p:cNvPr id="18461" name="Text Box 58"/>
          <p:cNvSpPr txBox="1">
            <a:spLocks noChangeArrowheads="1"/>
          </p:cNvSpPr>
          <p:nvPr/>
        </p:nvSpPr>
        <p:spPr bwMode="auto">
          <a:xfrm>
            <a:off x="285751" y="2011362"/>
            <a:ext cx="1101580" cy="27698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26" tIns="45713" rIns="91426" bIns="45713">
            <a:spAutoFit/>
          </a:bodyPr>
          <a:lstStyle>
            <a:lvl1pPr defTabSz="1028700" eaLnBrk="0" hangingPunct="0">
              <a:defRPr sz="1400">
                <a:solidFill>
                  <a:schemeClr val="tx1"/>
                </a:solidFill>
                <a:latin typeface="Arial" charset="0"/>
                <a:ea typeface="ＭＳ Ｐゴシック" charset="0"/>
                <a:cs typeface="ＭＳ Ｐゴシック" charset="0"/>
              </a:defRPr>
            </a:lvl1pPr>
            <a:lvl2pPr marL="742950" indent="-285750" defTabSz="1028700" eaLnBrk="0" hangingPunct="0">
              <a:defRPr sz="1400">
                <a:solidFill>
                  <a:schemeClr val="tx1"/>
                </a:solidFill>
                <a:latin typeface="Arial" charset="0"/>
                <a:ea typeface="ＭＳ Ｐゴシック" charset="0"/>
              </a:defRPr>
            </a:lvl2pPr>
            <a:lvl3pPr marL="1143000" indent="-228600" defTabSz="1028700" eaLnBrk="0" hangingPunct="0">
              <a:defRPr sz="1400">
                <a:solidFill>
                  <a:schemeClr val="tx1"/>
                </a:solidFill>
                <a:latin typeface="Arial" charset="0"/>
                <a:ea typeface="ＭＳ Ｐゴシック" charset="0"/>
              </a:defRPr>
            </a:lvl3pPr>
            <a:lvl4pPr marL="1600200" indent="-228600" defTabSz="1028700" eaLnBrk="0" hangingPunct="0">
              <a:defRPr sz="1400">
                <a:solidFill>
                  <a:schemeClr val="tx1"/>
                </a:solidFill>
                <a:latin typeface="Arial" charset="0"/>
                <a:ea typeface="ＭＳ Ｐゴシック" charset="0"/>
              </a:defRPr>
            </a:lvl4pPr>
            <a:lvl5pPr marL="2057400" indent="-228600" defTabSz="1028700" eaLnBrk="0" hangingPunct="0">
              <a:defRPr sz="1400">
                <a:solidFill>
                  <a:schemeClr val="tx1"/>
                </a:solidFill>
                <a:latin typeface="Arial" charset="0"/>
                <a:ea typeface="ＭＳ Ｐゴシック" charset="0"/>
              </a:defRPr>
            </a:lvl5pPr>
            <a:lvl6pPr marL="2514600" indent="-228600" defTabSz="1028700"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1028700"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1028700"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1028700" eaLnBrk="0" fontAlgn="base" hangingPunct="0">
              <a:spcBef>
                <a:spcPct val="0"/>
              </a:spcBef>
              <a:spcAft>
                <a:spcPct val="0"/>
              </a:spcAft>
              <a:defRPr sz="1400">
                <a:solidFill>
                  <a:schemeClr val="tx1"/>
                </a:solidFill>
                <a:latin typeface="Arial" charset="0"/>
                <a:ea typeface="ＭＳ Ｐゴシック" charset="0"/>
              </a:defRPr>
            </a:lvl9pPr>
          </a:lstStyle>
          <a:p>
            <a:r>
              <a:rPr lang="en-US" sz="1200">
                <a:solidFill>
                  <a:srgbClr val="FFFFFF"/>
                </a:solidFill>
                <a:latin typeface="Calibri"/>
                <a:cs typeface="Calibri"/>
              </a:rPr>
              <a:t>Phytoplankton</a:t>
            </a:r>
          </a:p>
        </p:txBody>
      </p:sp>
      <p:cxnSp>
        <p:nvCxnSpPr>
          <p:cNvPr id="18462" name="Straight Arrow Connector 116"/>
          <p:cNvCxnSpPr>
            <a:cxnSpLocks noChangeShapeType="1"/>
          </p:cNvCxnSpPr>
          <p:nvPr/>
        </p:nvCxnSpPr>
        <p:spPr bwMode="auto">
          <a:xfrm rot="5400000">
            <a:off x="-16665" y="3312319"/>
            <a:ext cx="2049461" cy="31750"/>
          </a:xfrm>
          <a:prstGeom prst="straightConnector1">
            <a:avLst/>
          </a:prstGeom>
          <a:noFill/>
          <a:ln w="19050">
            <a:solidFill>
              <a:srgbClr val="FFFFFF"/>
            </a:solidFill>
            <a:round/>
            <a:headEnd/>
            <a:tailEnd type="triangle" w="lg" len="med"/>
          </a:ln>
          <a:extLst>
            <a:ext uri="{909E8E84-426E-40DD-AFC4-6F175D3DCCD1}">
              <a14:hiddenFill xmlns:a14="http://schemas.microsoft.com/office/drawing/2010/main">
                <a:noFill/>
              </a14:hiddenFill>
            </a:ext>
          </a:extLst>
        </p:spPr>
      </p:cxnSp>
      <p:cxnSp>
        <p:nvCxnSpPr>
          <p:cNvPr id="18463" name="Straight Arrow Connector 119"/>
          <p:cNvCxnSpPr>
            <a:cxnSpLocks noChangeShapeType="1"/>
          </p:cNvCxnSpPr>
          <p:nvPr/>
        </p:nvCxnSpPr>
        <p:spPr bwMode="auto">
          <a:xfrm rot="16200000" flipH="1">
            <a:off x="919958" y="5722145"/>
            <a:ext cx="827087" cy="469900"/>
          </a:xfrm>
          <a:prstGeom prst="straightConnector1">
            <a:avLst/>
          </a:prstGeom>
          <a:noFill/>
          <a:ln w="19050">
            <a:solidFill>
              <a:srgbClr val="FFFFFF"/>
            </a:solidFill>
            <a:round/>
            <a:headEnd/>
            <a:tailEnd type="triangle" w="lg" len="med"/>
          </a:ln>
          <a:extLst>
            <a:ext uri="{909E8E84-426E-40DD-AFC4-6F175D3DCCD1}">
              <a14:hiddenFill xmlns:a14="http://schemas.microsoft.com/office/drawing/2010/main">
                <a:noFill/>
              </a14:hiddenFill>
            </a:ext>
          </a:extLst>
        </p:spPr>
      </p:cxnSp>
      <p:cxnSp>
        <p:nvCxnSpPr>
          <p:cNvPr id="18464" name="Straight Arrow Connector 132"/>
          <p:cNvCxnSpPr>
            <a:cxnSpLocks noChangeShapeType="1"/>
          </p:cNvCxnSpPr>
          <p:nvPr/>
        </p:nvCxnSpPr>
        <p:spPr bwMode="auto">
          <a:xfrm rot="16200000" flipH="1">
            <a:off x="8559800" y="4484688"/>
            <a:ext cx="687387" cy="26988"/>
          </a:xfrm>
          <a:prstGeom prst="straightConnector1">
            <a:avLst/>
          </a:prstGeom>
          <a:noFill/>
          <a:ln w="19050">
            <a:solidFill>
              <a:srgbClr val="FFFFFF"/>
            </a:solidFill>
            <a:round/>
            <a:headEnd/>
            <a:tailEnd type="triangle" w="lg" len="med"/>
          </a:ln>
          <a:extLst>
            <a:ext uri="{909E8E84-426E-40DD-AFC4-6F175D3DCCD1}">
              <a14:hiddenFill xmlns:a14="http://schemas.microsoft.com/office/drawing/2010/main">
                <a:noFill/>
              </a14:hiddenFill>
            </a:ext>
          </a:extLst>
        </p:spPr>
      </p:cxnSp>
      <p:cxnSp>
        <p:nvCxnSpPr>
          <p:cNvPr id="18465" name="Straight Arrow Connector 139"/>
          <p:cNvCxnSpPr>
            <a:cxnSpLocks noChangeShapeType="1"/>
          </p:cNvCxnSpPr>
          <p:nvPr/>
        </p:nvCxnSpPr>
        <p:spPr bwMode="auto">
          <a:xfrm rot="5400000" flipH="1" flipV="1">
            <a:off x="8493128" y="2447925"/>
            <a:ext cx="463550" cy="92075"/>
          </a:xfrm>
          <a:prstGeom prst="straightConnector1">
            <a:avLst/>
          </a:prstGeom>
          <a:noFill/>
          <a:ln w="19050">
            <a:solidFill>
              <a:srgbClr val="FFFFFF"/>
            </a:solidFill>
            <a:round/>
            <a:headEnd/>
            <a:tailEnd type="triangle" w="lg" len="med"/>
          </a:ln>
          <a:extLst>
            <a:ext uri="{909E8E84-426E-40DD-AFC4-6F175D3DCCD1}">
              <a14:hiddenFill xmlns:a14="http://schemas.microsoft.com/office/drawing/2010/main">
                <a:noFill/>
              </a14:hiddenFill>
            </a:ext>
          </a:extLst>
        </p:spPr>
      </p:cxnSp>
      <p:cxnSp>
        <p:nvCxnSpPr>
          <p:cNvPr id="18466" name="Straight Arrow Connector 141"/>
          <p:cNvCxnSpPr>
            <a:cxnSpLocks noChangeShapeType="1"/>
          </p:cNvCxnSpPr>
          <p:nvPr/>
        </p:nvCxnSpPr>
        <p:spPr bwMode="auto">
          <a:xfrm flipV="1">
            <a:off x="3881438" y="3916366"/>
            <a:ext cx="4068762" cy="2433637"/>
          </a:xfrm>
          <a:prstGeom prst="straightConnector1">
            <a:avLst/>
          </a:prstGeom>
          <a:noFill/>
          <a:ln w="19050">
            <a:solidFill>
              <a:srgbClr val="FFFFFF"/>
            </a:solidFill>
            <a:round/>
            <a:headEnd/>
            <a:tailEnd type="triangle" w="lg" len="med"/>
          </a:ln>
          <a:extLst>
            <a:ext uri="{909E8E84-426E-40DD-AFC4-6F175D3DCCD1}">
              <a14:hiddenFill xmlns:a14="http://schemas.microsoft.com/office/drawing/2010/main">
                <a:noFill/>
              </a14:hiddenFill>
            </a:ext>
          </a:extLst>
        </p:spPr>
      </p:cxnSp>
      <p:cxnSp>
        <p:nvCxnSpPr>
          <p:cNvPr id="18467" name="Straight Arrow Connector 120"/>
          <p:cNvCxnSpPr>
            <a:cxnSpLocks noChangeShapeType="1"/>
          </p:cNvCxnSpPr>
          <p:nvPr/>
        </p:nvCxnSpPr>
        <p:spPr bwMode="auto">
          <a:xfrm flipV="1">
            <a:off x="3400427" y="1905001"/>
            <a:ext cx="754063" cy="687389"/>
          </a:xfrm>
          <a:prstGeom prst="straightConnector1">
            <a:avLst/>
          </a:prstGeom>
          <a:noFill/>
          <a:ln w="19050">
            <a:solidFill>
              <a:srgbClr val="FFFFFF"/>
            </a:solidFill>
            <a:round/>
            <a:headEnd/>
            <a:tailEnd type="triangle" w="lg" len="med"/>
          </a:ln>
          <a:extLst>
            <a:ext uri="{909E8E84-426E-40DD-AFC4-6F175D3DCCD1}">
              <a14:hiddenFill xmlns:a14="http://schemas.microsoft.com/office/drawing/2010/main">
                <a:noFill/>
              </a14:hiddenFill>
            </a:ext>
          </a:extLst>
        </p:spPr>
      </p:cxnSp>
      <p:cxnSp>
        <p:nvCxnSpPr>
          <p:cNvPr id="18468" name="Straight Arrow Connector 122"/>
          <p:cNvCxnSpPr>
            <a:cxnSpLocks noChangeShapeType="1"/>
            <a:stCxn id="18455" idx="3"/>
          </p:cNvCxnSpPr>
          <p:nvPr/>
        </p:nvCxnSpPr>
        <p:spPr bwMode="auto">
          <a:xfrm>
            <a:off x="3363913" y="3098800"/>
            <a:ext cx="1757362" cy="63500"/>
          </a:xfrm>
          <a:prstGeom prst="straightConnector1">
            <a:avLst/>
          </a:prstGeom>
          <a:noFill/>
          <a:ln w="19050">
            <a:solidFill>
              <a:srgbClr val="FFFFFF"/>
            </a:solidFill>
            <a:round/>
            <a:headEnd/>
            <a:tailEnd type="triangle" w="lg" len="med"/>
          </a:ln>
          <a:extLst>
            <a:ext uri="{909E8E84-426E-40DD-AFC4-6F175D3DCCD1}">
              <a14:hiddenFill xmlns:a14="http://schemas.microsoft.com/office/drawing/2010/main">
                <a:noFill/>
              </a14:hiddenFill>
            </a:ext>
          </a:extLst>
        </p:spPr>
      </p:cxnSp>
      <p:cxnSp>
        <p:nvCxnSpPr>
          <p:cNvPr id="18469" name="Straight Arrow Connector 134"/>
          <p:cNvCxnSpPr>
            <a:cxnSpLocks noChangeShapeType="1"/>
            <a:stCxn id="18494" idx="3"/>
          </p:cNvCxnSpPr>
          <p:nvPr/>
        </p:nvCxnSpPr>
        <p:spPr bwMode="auto">
          <a:xfrm flipV="1">
            <a:off x="4619627" y="3719516"/>
            <a:ext cx="3095624" cy="833437"/>
          </a:xfrm>
          <a:prstGeom prst="straightConnector1">
            <a:avLst/>
          </a:prstGeom>
          <a:noFill/>
          <a:ln w="19050">
            <a:solidFill>
              <a:srgbClr val="FFFFFF"/>
            </a:solidFill>
            <a:round/>
            <a:headEnd/>
            <a:tailEnd type="triangle" w="lg" len="med"/>
          </a:ln>
          <a:extLst>
            <a:ext uri="{909E8E84-426E-40DD-AFC4-6F175D3DCCD1}">
              <a14:hiddenFill xmlns:a14="http://schemas.microsoft.com/office/drawing/2010/main">
                <a:noFill/>
              </a14:hiddenFill>
            </a:ext>
          </a:extLst>
        </p:spPr>
      </p:cxnSp>
      <p:cxnSp>
        <p:nvCxnSpPr>
          <p:cNvPr id="18470" name="Straight Arrow Connector 143"/>
          <p:cNvCxnSpPr>
            <a:cxnSpLocks noChangeShapeType="1"/>
          </p:cNvCxnSpPr>
          <p:nvPr/>
        </p:nvCxnSpPr>
        <p:spPr bwMode="auto">
          <a:xfrm rot="5400000">
            <a:off x="1298577" y="3713163"/>
            <a:ext cx="809625" cy="628650"/>
          </a:xfrm>
          <a:prstGeom prst="straightConnector1">
            <a:avLst/>
          </a:prstGeom>
          <a:noFill/>
          <a:ln w="19050">
            <a:solidFill>
              <a:srgbClr val="FFFFFF"/>
            </a:solidFill>
            <a:round/>
            <a:headEnd/>
            <a:tailEnd type="triangle" w="lg" len="med"/>
          </a:ln>
          <a:extLst>
            <a:ext uri="{909E8E84-426E-40DD-AFC4-6F175D3DCCD1}">
              <a14:hiddenFill xmlns:a14="http://schemas.microsoft.com/office/drawing/2010/main">
                <a:noFill/>
              </a14:hiddenFill>
            </a:ext>
          </a:extLst>
        </p:spPr>
      </p:cxnSp>
      <p:cxnSp>
        <p:nvCxnSpPr>
          <p:cNvPr id="18471" name="Straight Arrow Connector 145"/>
          <p:cNvCxnSpPr>
            <a:cxnSpLocks noChangeShapeType="1"/>
          </p:cNvCxnSpPr>
          <p:nvPr/>
        </p:nvCxnSpPr>
        <p:spPr bwMode="auto">
          <a:xfrm flipH="1">
            <a:off x="1719263" y="4754563"/>
            <a:ext cx="1174750" cy="260350"/>
          </a:xfrm>
          <a:prstGeom prst="straightConnector1">
            <a:avLst/>
          </a:prstGeom>
          <a:noFill/>
          <a:ln w="19050">
            <a:solidFill>
              <a:srgbClr val="FFFFFF"/>
            </a:solidFill>
            <a:round/>
            <a:headEnd/>
            <a:tailEnd type="triangle" w="lg" len="med"/>
          </a:ln>
          <a:extLst>
            <a:ext uri="{909E8E84-426E-40DD-AFC4-6F175D3DCCD1}">
              <a14:hiddenFill xmlns:a14="http://schemas.microsoft.com/office/drawing/2010/main">
                <a:noFill/>
              </a14:hiddenFill>
            </a:ext>
          </a:extLst>
        </p:spPr>
      </p:cxnSp>
      <p:cxnSp>
        <p:nvCxnSpPr>
          <p:cNvPr id="18472" name="Straight Arrow Connector 150"/>
          <p:cNvCxnSpPr>
            <a:cxnSpLocks noChangeShapeType="1"/>
          </p:cNvCxnSpPr>
          <p:nvPr/>
        </p:nvCxnSpPr>
        <p:spPr bwMode="auto">
          <a:xfrm rot="10800000">
            <a:off x="6045203" y="1693865"/>
            <a:ext cx="2024063" cy="1441451"/>
          </a:xfrm>
          <a:prstGeom prst="straightConnector1">
            <a:avLst/>
          </a:prstGeom>
          <a:noFill/>
          <a:ln w="19050">
            <a:solidFill>
              <a:srgbClr val="FFFFFF"/>
            </a:solidFill>
            <a:round/>
            <a:headEnd/>
            <a:tailEnd type="triangle" w="lg" len="med"/>
          </a:ln>
          <a:extLst>
            <a:ext uri="{909E8E84-426E-40DD-AFC4-6F175D3DCCD1}">
              <a14:hiddenFill xmlns:a14="http://schemas.microsoft.com/office/drawing/2010/main">
                <a:noFill/>
              </a14:hiddenFill>
            </a:ext>
          </a:extLst>
        </p:spPr>
      </p:cxnSp>
      <p:cxnSp>
        <p:nvCxnSpPr>
          <p:cNvPr id="18473" name="Straight Arrow Connector 126"/>
          <p:cNvCxnSpPr>
            <a:cxnSpLocks noChangeShapeType="1"/>
          </p:cNvCxnSpPr>
          <p:nvPr/>
        </p:nvCxnSpPr>
        <p:spPr bwMode="auto">
          <a:xfrm rot="16200000" flipV="1">
            <a:off x="5350669" y="2309020"/>
            <a:ext cx="741363" cy="250825"/>
          </a:xfrm>
          <a:prstGeom prst="straightConnector1">
            <a:avLst/>
          </a:prstGeom>
          <a:noFill/>
          <a:ln w="19050">
            <a:solidFill>
              <a:srgbClr val="FFFFFF"/>
            </a:solidFill>
            <a:round/>
            <a:headEnd/>
            <a:tailEnd type="triangle" w="lg" len="med"/>
          </a:ln>
          <a:extLst>
            <a:ext uri="{909E8E84-426E-40DD-AFC4-6F175D3DCCD1}">
              <a14:hiddenFill xmlns:a14="http://schemas.microsoft.com/office/drawing/2010/main">
                <a:noFill/>
              </a14:hiddenFill>
            </a:ext>
          </a:extLst>
        </p:spPr>
      </p:cxnSp>
      <p:cxnSp>
        <p:nvCxnSpPr>
          <p:cNvPr id="18474" name="Straight Arrow Connector 113"/>
          <p:cNvCxnSpPr>
            <a:cxnSpLocks noChangeShapeType="1"/>
          </p:cNvCxnSpPr>
          <p:nvPr/>
        </p:nvCxnSpPr>
        <p:spPr bwMode="auto">
          <a:xfrm rot="16200000" flipH="1">
            <a:off x="1290638" y="2387601"/>
            <a:ext cx="488950" cy="396875"/>
          </a:xfrm>
          <a:prstGeom prst="straightConnector1">
            <a:avLst/>
          </a:prstGeom>
          <a:noFill/>
          <a:ln w="57150">
            <a:solidFill>
              <a:srgbClr val="00FF00"/>
            </a:solidFill>
            <a:round/>
            <a:headEnd/>
            <a:tailEnd type="triangle" w="lg" len="med"/>
          </a:ln>
          <a:extLst>
            <a:ext uri="{909E8E84-426E-40DD-AFC4-6F175D3DCCD1}">
              <a14:hiddenFill xmlns:a14="http://schemas.microsoft.com/office/drawing/2010/main">
                <a:noFill/>
              </a14:hiddenFill>
            </a:ext>
          </a:extLst>
        </p:spPr>
      </p:cxnSp>
      <p:pic>
        <p:nvPicPr>
          <p:cNvPr id="18475" name="Picture 85"/>
          <p:cNvPicPr>
            <a:picLocks noChangeAspect="1"/>
          </p:cNvPicPr>
          <p:nvPr/>
        </p:nvPicPr>
        <p:blipFill>
          <a:blip r:embed="rId21">
            <a:extLst>
              <a:ext uri="{28A0092B-C50C-407E-A947-70E740481C1C}">
                <a14:useLocalDpi xmlns:a14="http://schemas.microsoft.com/office/drawing/2010/main" val="0"/>
              </a:ext>
            </a:extLst>
          </a:blip>
          <a:srcRect/>
          <a:stretch>
            <a:fillRect/>
          </a:stretch>
        </p:blipFill>
        <p:spPr bwMode="auto">
          <a:xfrm>
            <a:off x="2667002" y="3286125"/>
            <a:ext cx="644525"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
          <p:cNvGrpSpPr/>
          <p:nvPr/>
        </p:nvGrpSpPr>
        <p:grpSpPr>
          <a:xfrm>
            <a:off x="3140075" y="4024311"/>
            <a:ext cx="1479550" cy="1057275"/>
            <a:chOff x="3140075" y="4024313"/>
            <a:chExt cx="1479550" cy="1057275"/>
          </a:xfrm>
        </p:grpSpPr>
        <p:grpSp>
          <p:nvGrpSpPr>
            <p:cNvPr id="18489" name="Group 97"/>
            <p:cNvGrpSpPr>
              <a:grpSpLocks/>
            </p:cNvGrpSpPr>
            <p:nvPr/>
          </p:nvGrpSpPr>
          <p:grpSpPr bwMode="auto">
            <a:xfrm>
              <a:off x="3140075" y="4024313"/>
              <a:ext cx="1479550" cy="1057275"/>
              <a:chOff x="3362325" y="3979863"/>
              <a:chExt cx="1479550" cy="1057275"/>
            </a:xfrm>
          </p:grpSpPr>
          <p:sp>
            <p:nvSpPr>
              <p:cNvPr id="18494" name="Rectangle 87"/>
              <p:cNvSpPr>
                <a:spLocks noChangeArrowheads="1"/>
              </p:cNvSpPr>
              <p:nvPr/>
            </p:nvSpPr>
            <p:spPr bwMode="auto">
              <a:xfrm>
                <a:off x="3362325" y="3979863"/>
                <a:ext cx="1479550" cy="1057275"/>
              </a:xfrm>
              <a:prstGeom prst="rect">
                <a:avLst/>
              </a:prstGeom>
              <a:solidFill>
                <a:srgbClr val="000000"/>
              </a:solidFill>
              <a:ln w="9525">
                <a:solidFill>
                  <a:srgbClr val="FFFFFF"/>
                </a:solidFill>
                <a:round/>
                <a:headEnd/>
                <a:tailEnd/>
              </a:ln>
            </p:spPr>
            <p:txBody>
              <a:bodyPr/>
              <a:lstStyle/>
              <a:p>
                <a:pPr defTabSz="1028546"/>
                <a:endParaRPr lang="en-US" sz="1200">
                  <a:latin typeface="Calibri"/>
                  <a:cs typeface="Calibri"/>
                </a:endParaRPr>
              </a:p>
            </p:txBody>
          </p:sp>
          <p:pic>
            <p:nvPicPr>
              <p:cNvPr id="18496" name="Picture 10" descr="midwater_12"/>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3428091" y="4413630"/>
                <a:ext cx="605435" cy="453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95" name="Text Box 58"/>
              <p:cNvSpPr txBox="1">
                <a:spLocks noChangeArrowheads="1"/>
              </p:cNvSpPr>
              <p:nvPr/>
            </p:nvSpPr>
            <p:spPr bwMode="auto">
              <a:xfrm>
                <a:off x="3383841" y="4728280"/>
                <a:ext cx="1337851" cy="276999"/>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1028700" eaLnBrk="0" hangingPunct="0">
                  <a:defRPr sz="1400">
                    <a:solidFill>
                      <a:schemeClr val="tx1"/>
                    </a:solidFill>
                    <a:latin typeface="Arial" charset="0"/>
                    <a:ea typeface="ＭＳ Ｐゴシック" charset="0"/>
                    <a:cs typeface="ＭＳ Ｐゴシック" charset="0"/>
                  </a:defRPr>
                </a:lvl1pPr>
                <a:lvl2pPr marL="742950" indent="-285750" defTabSz="1028700" eaLnBrk="0" hangingPunct="0">
                  <a:defRPr sz="1400">
                    <a:solidFill>
                      <a:schemeClr val="tx1"/>
                    </a:solidFill>
                    <a:latin typeface="Arial" charset="0"/>
                    <a:ea typeface="ＭＳ Ｐゴシック" charset="0"/>
                  </a:defRPr>
                </a:lvl2pPr>
                <a:lvl3pPr marL="1143000" indent="-228600" defTabSz="1028700" eaLnBrk="0" hangingPunct="0">
                  <a:defRPr sz="1400">
                    <a:solidFill>
                      <a:schemeClr val="tx1"/>
                    </a:solidFill>
                    <a:latin typeface="Arial" charset="0"/>
                    <a:ea typeface="ＭＳ Ｐゴシック" charset="0"/>
                  </a:defRPr>
                </a:lvl3pPr>
                <a:lvl4pPr marL="1600200" indent="-228600" defTabSz="1028700" eaLnBrk="0" hangingPunct="0">
                  <a:defRPr sz="1400">
                    <a:solidFill>
                      <a:schemeClr val="tx1"/>
                    </a:solidFill>
                    <a:latin typeface="Arial" charset="0"/>
                    <a:ea typeface="ＭＳ Ｐゴシック" charset="0"/>
                  </a:defRPr>
                </a:lvl4pPr>
                <a:lvl5pPr marL="2057400" indent="-228600" defTabSz="1028700" eaLnBrk="0" hangingPunct="0">
                  <a:defRPr sz="1400">
                    <a:solidFill>
                      <a:schemeClr val="tx1"/>
                    </a:solidFill>
                    <a:latin typeface="Arial" charset="0"/>
                    <a:ea typeface="ＭＳ Ｐゴシック" charset="0"/>
                  </a:defRPr>
                </a:lvl5pPr>
                <a:lvl6pPr marL="2514600" indent="-228600" defTabSz="1028700"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1028700"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1028700"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1028700" eaLnBrk="0" fontAlgn="base" hangingPunct="0">
                  <a:spcBef>
                    <a:spcPct val="0"/>
                  </a:spcBef>
                  <a:spcAft>
                    <a:spcPct val="0"/>
                  </a:spcAft>
                  <a:defRPr sz="1400">
                    <a:solidFill>
                      <a:schemeClr val="tx1"/>
                    </a:solidFill>
                    <a:latin typeface="Arial" charset="0"/>
                    <a:ea typeface="ＭＳ Ｐゴシック" charset="0"/>
                  </a:defRPr>
                </a:lvl9pPr>
              </a:lstStyle>
              <a:p>
                <a:r>
                  <a:rPr lang="en-US" sz="1200" dirty="0">
                    <a:solidFill>
                      <a:srgbClr val="FFFFFF"/>
                    </a:solidFill>
                    <a:latin typeface="Calibri"/>
                    <a:cs typeface="Calibri"/>
                  </a:rPr>
                  <a:t>Large zooplankton</a:t>
                </a:r>
              </a:p>
            </p:txBody>
          </p:sp>
        </p:grpSp>
        <p:pic>
          <p:nvPicPr>
            <p:cNvPr id="78" name="Picture 2"/>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4044762" y="4117521"/>
              <a:ext cx="517713" cy="3468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92" name="Picture 5" descr="cliona_limacina"/>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3665016" y="4352925"/>
              <a:ext cx="558320" cy="418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93" name="Picture 20"/>
            <p:cNvPicPr>
              <a:picLocks noChangeAspect="1"/>
            </p:cNvPicPr>
            <p:nvPr/>
          </p:nvPicPr>
          <p:blipFill>
            <a:blip r:embed="rId25">
              <a:lum contrast="26000"/>
              <a:extLst>
                <a:ext uri="{28A0092B-C50C-407E-A947-70E740481C1C}">
                  <a14:useLocalDpi xmlns:a14="http://schemas.microsoft.com/office/drawing/2010/main" val="0"/>
                </a:ext>
              </a:extLst>
            </a:blip>
            <a:srcRect/>
            <a:stretch>
              <a:fillRect/>
            </a:stretch>
          </p:blipFill>
          <p:spPr bwMode="auto">
            <a:xfrm>
              <a:off x="3349390" y="4102423"/>
              <a:ext cx="387699" cy="369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8478" name="Straight Arrow Connector 113"/>
          <p:cNvCxnSpPr>
            <a:cxnSpLocks noChangeShapeType="1"/>
            <a:stCxn id="18455" idx="2"/>
          </p:cNvCxnSpPr>
          <p:nvPr/>
        </p:nvCxnSpPr>
        <p:spPr bwMode="auto">
          <a:xfrm>
            <a:off x="2581277" y="3608389"/>
            <a:ext cx="504825" cy="836613"/>
          </a:xfrm>
          <a:prstGeom prst="straightConnector1">
            <a:avLst/>
          </a:prstGeom>
          <a:noFill/>
          <a:ln w="57150">
            <a:solidFill>
              <a:srgbClr val="00FF00"/>
            </a:solidFill>
            <a:round/>
            <a:headEnd/>
            <a:tailEnd type="triangle" w="lg" len="med"/>
          </a:ln>
          <a:extLst>
            <a:ext uri="{909E8E84-426E-40DD-AFC4-6F175D3DCCD1}">
              <a14:hiddenFill xmlns:a14="http://schemas.microsoft.com/office/drawing/2010/main">
                <a:noFill/>
              </a14:hiddenFill>
            </a:ext>
          </a:extLst>
        </p:spPr>
      </p:cxnSp>
      <p:cxnSp>
        <p:nvCxnSpPr>
          <p:cNvPr id="18479" name="Straight Arrow Connector 113"/>
          <p:cNvCxnSpPr>
            <a:cxnSpLocks noChangeShapeType="1"/>
          </p:cNvCxnSpPr>
          <p:nvPr/>
        </p:nvCxnSpPr>
        <p:spPr bwMode="auto">
          <a:xfrm flipV="1">
            <a:off x="4606925" y="3854452"/>
            <a:ext cx="915988" cy="546100"/>
          </a:xfrm>
          <a:prstGeom prst="straightConnector1">
            <a:avLst/>
          </a:prstGeom>
          <a:noFill/>
          <a:ln w="57150">
            <a:solidFill>
              <a:srgbClr val="00FF00"/>
            </a:solidFill>
            <a:round/>
            <a:headEnd/>
            <a:tailEnd type="triangle" w="lg" len="med"/>
          </a:ln>
          <a:extLst>
            <a:ext uri="{909E8E84-426E-40DD-AFC4-6F175D3DCCD1}">
              <a14:hiddenFill xmlns:a14="http://schemas.microsoft.com/office/drawing/2010/main">
                <a:noFill/>
              </a14:hiddenFill>
            </a:ext>
          </a:extLst>
        </p:spPr>
      </p:cxnSp>
      <p:cxnSp>
        <p:nvCxnSpPr>
          <p:cNvPr id="18480" name="Straight Arrow Connector 113"/>
          <p:cNvCxnSpPr>
            <a:cxnSpLocks noChangeShapeType="1"/>
            <a:endCxn id="18445" idx="1"/>
          </p:cNvCxnSpPr>
          <p:nvPr/>
        </p:nvCxnSpPr>
        <p:spPr bwMode="auto">
          <a:xfrm>
            <a:off x="6954838" y="3411538"/>
            <a:ext cx="1158875" cy="36511"/>
          </a:xfrm>
          <a:prstGeom prst="straightConnector1">
            <a:avLst/>
          </a:prstGeom>
          <a:noFill/>
          <a:ln w="57150">
            <a:solidFill>
              <a:srgbClr val="00FF00"/>
            </a:solidFill>
            <a:round/>
            <a:headEnd/>
            <a:tailEnd type="triangle" w="lg" len="med"/>
          </a:ln>
          <a:extLst>
            <a:ext uri="{909E8E84-426E-40DD-AFC4-6F175D3DCCD1}">
              <a14:hiddenFill xmlns:a14="http://schemas.microsoft.com/office/drawing/2010/main">
                <a:noFill/>
              </a14:hiddenFill>
            </a:ext>
          </a:extLst>
        </p:spPr>
      </p:cxnSp>
      <p:cxnSp>
        <p:nvCxnSpPr>
          <p:cNvPr id="18482" name="Straight Arrow Connector 113"/>
          <p:cNvCxnSpPr>
            <a:cxnSpLocks noChangeShapeType="1"/>
          </p:cNvCxnSpPr>
          <p:nvPr/>
        </p:nvCxnSpPr>
        <p:spPr bwMode="auto">
          <a:xfrm flipV="1">
            <a:off x="6870702" y="2022477"/>
            <a:ext cx="969963" cy="684213"/>
          </a:xfrm>
          <a:prstGeom prst="straightConnector1">
            <a:avLst/>
          </a:prstGeom>
          <a:noFill/>
          <a:ln w="57150">
            <a:solidFill>
              <a:srgbClr val="00FF00"/>
            </a:solidFill>
            <a:round/>
            <a:headEnd/>
            <a:tailEnd type="triangle" w="lg" len="med"/>
          </a:ln>
          <a:extLst>
            <a:ext uri="{909E8E84-426E-40DD-AFC4-6F175D3DCCD1}">
              <a14:hiddenFill xmlns:a14="http://schemas.microsoft.com/office/drawing/2010/main">
                <a:noFill/>
              </a14:hiddenFill>
            </a:ext>
          </a:extLst>
        </p:spPr>
      </p:cxnSp>
      <p:cxnSp>
        <p:nvCxnSpPr>
          <p:cNvPr id="18483" name="Straight Arrow Connector 113"/>
          <p:cNvCxnSpPr>
            <a:cxnSpLocks noChangeShapeType="1"/>
          </p:cNvCxnSpPr>
          <p:nvPr/>
        </p:nvCxnSpPr>
        <p:spPr bwMode="auto">
          <a:xfrm>
            <a:off x="6570666" y="3854452"/>
            <a:ext cx="1182687" cy="1150938"/>
          </a:xfrm>
          <a:prstGeom prst="straightConnector1">
            <a:avLst/>
          </a:prstGeom>
          <a:noFill/>
          <a:ln w="57150">
            <a:solidFill>
              <a:srgbClr val="00FF00"/>
            </a:solidFill>
            <a:round/>
            <a:headEnd/>
            <a:tailEnd type="triangle" w="lg" len="med"/>
          </a:ln>
          <a:extLst>
            <a:ext uri="{909E8E84-426E-40DD-AFC4-6F175D3DCCD1}">
              <a14:hiddenFill xmlns:a14="http://schemas.microsoft.com/office/drawing/2010/main">
                <a:noFill/>
              </a14:hiddenFill>
            </a:ext>
          </a:extLst>
        </p:spPr>
      </p:cxnSp>
      <p:grpSp>
        <p:nvGrpSpPr>
          <p:cNvPr id="28" name="Group 27"/>
          <p:cNvGrpSpPr>
            <a:grpSpLocks/>
          </p:cNvGrpSpPr>
          <p:nvPr/>
        </p:nvGrpSpPr>
        <p:grpSpPr bwMode="auto">
          <a:xfrm>
            <a:off x="3737089" y="4048128"/>
            <a:ext cx="862013" cy="763587"/>
            <a:chOff x="3706534" y="4093913"/>
            <a:chExt cx="861219" cy="763157"/>
          </a:xfrm>
        </p:grpSpPr>
        <p:sp>
          <p:nvSpPr>
            <p:cNvPr id="9" name="Multiply 8"/>
            <p:cNvSpPr/>
            <p:nvPr/>
          </p:nvSpPr>
          <p:spPr bwMode="auto">
            <a:xfrm>
              <a:off x="3706534" y="4384261"/>
              <a:ext cx="472639" cy="472809"/>
            </a:xfrm>
            <a:prstGeom prst="mathMultiply">
              <a:avLst/>
            </a:prstGeom>
            <a:solidFill>
              <a:srgbClr val="FF0000"/>
            </a:solidFill>
            <a:ln w="9525" cap="flat" cmpd="sng" algn="ctr">
              <a:solidFill>
                <a:srgbClr val="FFFFFF"/>
              </a:solidFill>
              <a:prstDash val="solid"/>
              <a:round/>
              <a:headEnd type="none" w="med" len="med"/>
              <a:tailEnd type="none" w="med" len="med"/>
            </a:ln>
            <a:effectLst/>
          </p:spPr>
          <p:txBody>
            <a:bodyPr/>
            <a:lstStyle/>
            <a:p>
              <a:pPr defTabSz="1028546">
                <a:defRPr/>
              </a:pPr>
              <a:endParaRPr lang="en-US">
                <a:solidFill>
                  <a:srgbClr val="FF0000"/>
                </a:solidFill>
                <a:latin typeface="Calibri"/>
                <a:ea typeface="+mn-ea"/>
                <a:cs typeface="Calibri"/>
              </a:endParaRPr>
            </a:p>
          </p:txBody>
        </p:sp>
        <p:sp>
          <p:nvSpPr>
            <p:cNvPr id="68" name="Multiply 67"/>
            <p:cNvSpPr/>
            <p:nvPr/>
          </p:nvSpPr>
          <p:spPr bwMode="auto">
            <a:xfrm>
              <a:off x="4095114" y="4093913"/>
              <a:ext cx="472639" cy="472809"/>
            </a:xfrm>
            <a:prstGeom prst="mathMultiply">
              <a:avLst/>
            </a:prstGeom>
            <a:solidFill>
              <a:srgbClr val="FF0000"/>
            </a:solidFill>
            <a:ln w="9525" cap="flat" cmpd="sng" algn="ctr">
              <a:solidFill>
                <a:srgbClr val="FFFFFF"/>
              </a:solidFill>
              <a:prstDash val="solid"/>
              <a:round/>
              <a:headEnd type="none" w="med" len="med"/>
              <a:tailEnd type="none" w="med" len="med"/>
            </a:ln>
            <a:effectLst/>
          </p:spPr>
          <p:txBody>
            <a:bodyPr/>
            <a:lstStyle/>
            <a:p>
              <a:pPr defTabSz="1028546">
                <a:defRPr/>
              </a:pPr>
              <a:endParaRPr lang="en-US">
                <a:solidFill>
                  <a:srgbClr val="FF0000"/>
                </a:solidFill>
                <a:latin typeface="Calibri"/>
                <a:ea typeface="+mn-ea"/>
                <a:cs typeface="Calibri"/>
              </a:endParaRPr>
            </a:p>
          </p:txBody>
        </p:sp>
      </p:grpSp>
      <p:grpSp>
        <p:nvGrpSpPr>
          <p:cNvPr id="30" name="Group 29"/>
          <p:cNvGrpSpPr>
            <a:grpSpLocks/>
          </p:cNvGrpSpPr>
          <p:nvPr/>
        </p:nvGrpSpPr>
        <p:grpSpPr bwMode="auto">
          <a:xfrm>
            <a:off x="2581277" y="3719513"/>
            <a:ext cx="2678113" cy="1658937"/>
            <a:chOff x="2559431" y="3699950"/>
            <a:chExt cx="2677570" cy="1659222"/>
          </a:xfrm>
        </p:grpSpPr>
        <p:sp>
          <p:nvSpPr>
            <p:cNvPr id="92" name="Multiply 91"/>
            <p:cNvSpPr/>
            <p:nvPr/>
          </p:nvSpPr>
          <p:spPr bwMode="auto">
            <a:xfrm>
              <a:off x="2559431" y="3739644"/>
              <a:ext cx="472979" cy="473156"/>
            </a:xfrm>
            <a:prstGeom prst="mathMultiply">
              <a:avLst/>
            </a:prstGeom>
            <a:solidFill>
              <a:srgbClr val="FF0000"/>
            </a:solidFill>
            <a:ln w="9525" cap="flat" cmpd="sng" algn="ctr">
              <a:solidFill>
                <a:srgbClr val="FFFFFF"/>
              </a:solidFill>
              <a:prstDash val="solid"/>
              <a:round/>
              <a:headEnd type="none" w="med" len="med"/>
              <a:tailEnd type="none" w="med" len="med"/>
            </a:ln>
            <a:effectLst/>
          </p:spPr>
          <p:txBody>
            <a:bodyPr/>
            <a:lstStyle/>
            <a:p>
              <a:pPr defTabSz="1028546">
                <a:defRPr/>
              </a:pPr>
              <a:endParaRPr lang="en-US">
                <a:solidFill>
                  <a:srgbClr val="FF0000"/>
                </a:solidFill>
                <a:latin typeface="Calibri"/>
                <a:ea typeface="+mn-ea"/>
                <a:cs typeface="Calibri"/>
              </a:endParaRPr>
            </a:p>
          </p:txBody>
        </p:sp>
        <p:sp>
          <p:nvSpPr>
            <p:cNvPr id="93" name="Multiply 92"/>
            <p:cNvSpPr/>
            <p:nvPr/>
          </p:nvSpPr>
          <p:spPr bwMode="auto">
            <a:xfrm>
              <a:off x="3051456" y="3699950"/>
              <a:ext cx="1658602" cy="1659222"/>
            </a:xfrm>
            <a:prstGeom prst="mathMultiply">
              <a:avLst/>
            </a:prstGeom>
            <a:solidFill>
              <a:srgbClr val="FF0000"/>
            </a:solidFill>
            <a:ln w="9525" cap="flat" cmpd="sng" algn="ctr">
              <a:solidFill>
                <a:srgbClr val="FFFFFF"/>
              </a:solidFill>
              <a:prstDash val="solid"/>
              <a:round/>
              <a:headEnd type="none" w="med" len="med"/>
              <a:tailEnd type="none" w="med" len="med"/>
            </a:ln>
            <a:effectLst/>
          </p:spPr>
          <p:txBody>
            <a:bodyPr/>
            <a:lstStyle/>
            <a:p>
              <a:pPr defTabSz="1028546">
                <a:defRPr/>
              </a:pPr>
              <a:endParaRPr lang="en-US">
                <a:solidFill>
                  <a:srgbClr val="FF0000"/>
                </a:solidFill>
                <a:latin typeface="Calibri"/>
                <a:ea typeface="+mn-ea"/>
                <a:cs typeface="Calibri"/>
              </a:endParaRPr>
            </a:p>
          </p:txBody>
        </p:sp>
        <p:sp>
          <p:nvSpPr>
            <p:cNvPr id="95" name="Multiply 94"/>
            <p:cNvSpPr/>
            <p:nvPr/>
          </p:nvSpPr>
          <p:spPr bwMode="auto">
            <a:xfrm>
              <a:off x="4764022" y="3922238"/>
              <a:ext cx="472979" cy="471568"/>
            </a:xfrm>
            <a:prstGeom prst="mathMultiply">
              <a:avLst/>
            </a:prstGeom>
            <a:solidFill>
              <a:srgbClr val="FF0000"/>
            </a:solidFill>
            <a:ln w="9525" cap="flat" cmpd="sng" algn="ctr">
              <a:solidFill>
                <a:srgbClr val="FFFFFF"/>
              </a:solidFill>
              <a:prstDash val="solid"/>
              <a:round/>
              <a:headEnd type="none" w="med" len="med"/>
              <a:tailEnd type="none" w="med" len="med"/>
            </a:ln>
            <a:effectLst/>
          </p:spPr>
          <p:txBody>
            <a:bodyPr/>
            <a:lstStyle/>
            <a:p>
              <a:pPr defTabSz="1028546">
                <a:defRPr/>
              </a:pPr>
              <a:endParaRPr lang="en-US">
                <a:solidFill>
                  <a:srgbClr val="FF0000"/>
                </a:solidFill>
                <a:latin typeface="Calibri"/>
                <a:ea typeface="+mn-ea"/>
                <a:cs typeface="Calibri"/>
              </a:endParaRPr>
            </a:p>
          </p:txBody>
        </p:sp>
      </p:grpSp>
      <p:grpSp>
        <p:nvGrpSpPr>
          <p:cNvPr id="18" name="Group 17"/>
          <p:cNvGrpSpPr/>
          <p:nvPr/>
        </p:nvGrpSpPr>
        <p:grpSpPr>
          <a:xfrm>
            <a:off x="1553456" y="2592388"/>
            <a:ext cx="5165208" cy="3181655"/>
            <a:chOff x="4619625" y="1103007"/>
            <a:chExt cx="5165208" cy="3181655"/>
          </a:xfrm>
        </p:grpSpPr>
        <p:grpSp>
          <p:nvGrpSpPr>
            <p:cNvPr id="10" name="Group 9"/>
            <p:cNvGrpSpPr/>
            <p:nvPr/>
          </p:nvGrpSpPr>
          <p:grpSpPr>
            <a:xfrm>
              <a:off x="5036094" y="1103007"/>
              <a:ext cx="4748739" cy="3181655"/>
              <a:chOff x="1821924" y="2693834"/>
              <a:chExt cx="4748739" cy="3181655"/>
            </a:xfrm>
          </p:grpSpPr>
          <p:pic>
            <p:nvPicPr>
              <p:cNvPr id="1026" name="Picture 2"/>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1821924" y="2693834"/>
                <a:ext cx="4748739" cy="318165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5080954" y="5178098"/>
                <a:ext cx="1218748" cy="523220"/>
              </a:xfrm>
              <a:prstGeom prst="rect">
                <a:avLst/>
              </a:prstGeom>
              <a:noFill/>
            </p:spPr>
            <p:txBody>
              <a:bodyPr wrap="none" rtlCol="0">
                <a:spAutoFit/>
              </a:bodyPr>
              <a:lstStyle/>
              <a:p>
                <a:r>
                  <a:rPr lang="en-US" dirty="0" smtClean="0">
                    <a:solidFill>
                      <a:srgbClr val="FFFFFF"/>
                    </a:solidFill>
                  </a:rPr>
                  <a:t>Sea butterfly</a:t>
                </a:r>
              </a:p>
              <a:p>
                <a:r>
                  <a:rPr lang="en-US" i="1" dirty="0" err="1" smtClean="0">
                    <a:solidFill>
                      <a:srgbClr val="FFFFFF"/>
                    </a:solidFill>
                  </a:rPr>
                  <a:t>Limacina</a:t>
                </a:r>
                <a:endParaRPr lang="en-US" i="1" dirty="0">
                  <a:solidFill>
                    <a:srgbClr val="FFFFFF"/>
                  </a:solidFill>
                </a:endParaRPr>
              </a:p>
            </p:txBody>
          </p:sp>
        </p:grpSp>
        <p:cxnSp>
          <p:nvCxnSpPr>
            <p:cNvPr id="4" name="Straight Arrow Connector 3"/>
            <p:cNvCxnSpPr/>
            <p:nvPr/>
          </p:nvCxnSpPr>
          <p:spPr bwMode="auto">
            <a:xfrm flipV="1">
              <a:off x="4619625" y="3581400"/>
              <a:ext cx="1951038" cy="536121"/>
            </a:xfrm>
            <a:prstGeom prst="straightConnector1">
              <a:avLst/>
            </a:prstGeom>
            <a:solidFill>
              <a:schemeClr val="accent1"/>
            </a:solidFill>
            <a:ln w="38100" cap="flat" cmpd="sng" algn="ctr">
              <a:solidFill>
                <a:schemeClr val="tx1"/>
              </a:solidFill>
              <a:prstDash val="solid"/>
              <a:round/>
              <a:headEnd type="none" w="med" len="med"/>
              <a:tailEnd type="none"/>
            </a:ln>
            <a:effectLst/>
          </p:spPr>
        </p:cxnSp>
      </p:grpSp>
    </p:spTree>
    <p:extLst>
      <p:ext uri="{BB962C8B-B14F-4D97-AF65-F5344CB8AC3E}">
        <p14:creationId xmlns:p14="http://schemas.microsoft.com/office/powerpoint/2010/main" val="388876670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42" presetClass="path" presetSubtype="0" accel="50000" decel="50000" fill="hold" nodeType="withEffect">
                                  <p:stCondLst>
                                    <p:cond delay="0"/>
                                  </p:stCondLst>
                                  <p:childTnLst>
                                    <p:animMotion origin="layout" path="M 0.05441 -0.01264 L 0.28415 -0.18809 " pathEditMode="relative" rAng="0" ptsTypes="AA">
                                      <p:cBhvr>
                                        <p:cTn id="11" dur="500" fill="hold"/>
                                        <p:tgtEl>
                                          <p:spTgt spid="18"/>
                                        </p:tgtEl>
                                        <p:attrNameLst>
                                          <p:attrName>ppt_x</p:attrName>
                                          <p:attrName>ppt_y</p:attrName>
                                        </p:attrNameLst>
                                      </p:cBhvr>
                                      <p:rCtr x="11487" y="-8783"/>
                                    </p:animMotion>
                                  </p:childTnLst>
                                </p:cTn>
                              </p:par>
                            </p:childTnLst>
                          </p:cTn>
                        </p:par>
                      </p:childTnLst>
                    </p:cTn>
                  </p:par>
                  <p:par>
                    <p:cTn id="12" fill="hold">
                      <p:stCondLst>
                        <p:cond delay="indefinite"/>
                      </p:stCondLst>
                      <p:childTnLst>
                        <p:par>
                          <p:cTn id="13" fill="hold">
                            <p:stCondLst>
                              <p:cond delay="0"/>
                            </p:stCondLst>
                            <p:childTnLst>
                              <p:par>
                                <p:cTn id="14" presetID="10" presetClass="exit" presetSubtype="0" fill="hold" nodeType="clickEffect">
                                  <p:stCondLst>
                                    <p:cond delay="0"/>
                                  </p:stCondLst>
                                  <p:childTnLst>
                                    <p:animEffect transition="out" filter="fade">
                                      <p:cBhvr>
                                        <p:cTn id="15" dur="500"/>
                                        <p:tgtEl>
                                          <p:spTgt spid="18"/>
                                        </p:tgtEl>
                                      </p:cBhvr>
                                    </p:animEffect>
                                    <p:set>
                                      <p:cBhvr>
                                        <p:cTn id="16" dur="1" fill="hold">
                                          <p:stCondLst>
                                            <p:cond delay="499"/>
                                          </p:stCondLst>
                                        </p:cTn>
                                        <p:tgtEl>
                                          <p:spTgt spid="18"/>
                                        </p:tgtEl>
                                        <p:attrNameLst>
                                          <p:attrName>style.visibility</p:attrName>
                                        </p:attrNameLst>
                                      </p:cBhvr>
                                      <p:to>
                                        <p:strVal val="hidden"/>
                                      </p:to>
                                    </p:set>
                                  </p:childTnLst>
                                </p:cTn>
                              </p:par>
                            </p:childTnLst>
                          </p:cTn>
                        </p:par>
                        <p:par>
                          <p:cTn id="17" fill="hold">
                            <p:stCondLst>
                              <p:cond delay="500"/>
                            </p:stCondLst>
                            <p:childTnLst>
                              <p:par>
                                <p:cTn id="18" presetID="1" presetClass="entr" presetSubtype="0" fill="hold" nodeType="afterEffect">
                                  <p:stCondLst>
                                    <p:cond delay="0"/>
                                  </p:stCondLst>
                                  <p:childTnLst>
                                    <p:set>
                                      <p:cBhvr>
                                        <p:cTn id="19" dur="1" fill="hold">
                                          <p:stCondLst>
                                            <p:cond delay="0"/>
                                          </p:stCondLst>
                                        </p:cTn>
                                        <p:tgtEl>
                                          <p:spTgt spid="28"/>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xit" presetSubtype="0" fill="hold" nodeType="clickEffect">
                                  <p:stCondLst>
                                    <p:cond delay="0"/>
                                  </p:stCondLst>
                                  <p:childTnLst>
                                    <p:set>
                                      <p:cBhvr>
                                        <p:cTn id="23" dur="1" fill="hold">
                                          <p:stCondLst>
                                            <p:cond delay="0"/>
                                          </p:stCondLst>
                                        </p:cTn>
                                        <p:tgtEl>
                                          <p:spTgt spid="28"/>
                                        </p:tgtEl>
                                        <p:attrNameLst>
                                          <p:attrName>style.visibility</p:attrName>
                                        </p:attrNameLst>
                                      </p:cBhvr>
                                      <p:to>
                                        <p:strVal val="hidden"/>
                                      </p:to>
                                    </p:set>
                                  </p:childTnLst>
                                </p:cTn>
                              </p:par>
                            </p:childTnLst>
                          </p:cTn>
                        </p:par>
                        <p:par>
                          <p:cTn id="24" fill="hold">
                            <p:stCondLst>
                              <p:cond delay="0"/>
                            </p:stCondLst>
                            <p:childTnLst>
                              <p:par>
                                <p:cTn id="25" presetID="1" presetClass="entr" presetSubtype="0" fill="hold" nodeType="after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0482" name="Picture 39" descr="lobster.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rot="-497373">
            <a:off x="3600340" y="3664202"/>
            <a:ext cx="920975" cy="922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3" name="Picture 37" descr="u1856568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rot="534754">
            <a:off x="7369582" y="3688206"/>
            <a:ext cx="1465027" cy="1706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4" name="TextBox 25"/>
          <p:cNvSpPr txBox="1">
            <a:spLocks noChangeArrowheads="1"/>
          </p:cNvSpPr>
          <p:nvPr/>
        </p:nvSpPr>
        <p:spPr bwMode="auto">
          <a:xfrm>
            <a:off x="512048" y="2057577"/>
            <a:ext cx="2396670"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840" tIns="50420" rIns="100840" bIns="50420">
            <a:spAutoFit/>
          </a:bodyPr>
          <a:lstStyle>
            <a:lvl1pPr defTabSz="457200" eaLnBrk="0" hangingPunct="0">
              <a:defRPr>
                <a:solidFill>
                  <a:schemeClr val="tx1"/>
                </a:solidFill>
                <a:latin typeface="Arial" charset="0"/>
                <a:ea typeface="ＭＳ Ｐゴシック" charset="0"/>
              </a:defRPr>
            </a:lvl1pPr>
            <a:lvl2pPr marL="742950" indent="-285750" defTabSz="457200" eaLnBrk="0" hangingPunct="0">
              <a:defRPr>
                <a:solidFill>
                  <a:schemeClr val="tx1"/>
                </a:solidFill>
                <a:latin typeface="Arial" charset="0"/>
                <a:ea typeface="ＭＳ Ｐゴシック" charset="0"/>
              </a:defRPr>
            </a:lvl2pPr>
            <a:lvl3pPr marL="1143000" indent="-228600" defTabSz="457200" eaLnBrk="0" hangingPunct="0">
              <a:defRPr>
                <a:solidFill>
                  <a:schemeClr val="tx1"/>
                </a:solidFill>
                <a:latin typeface="Arial" charset="0"/>
                <a:ea typeface="ＭＳ Ｐゴシック" charset="0"/>
              </a:defRPr>
            </a:lvl3pPr>
            <a:lvl4pPr marL="1600200" indent="-228600" defTabSz="457200" eaLnBrk="0" hangingPunct="0">
              <a:defRPr>
                <a:solidFill>
                  <a:schemeClr val="tx1"/>
                </a:solidFill>
                <a:latin typeface="Arial" charset="0"/>
                <a:ea typeface="ＭＳ Ｐゴシック" charset="0"/>
              </a:defRPr>
            </a:lvl4pPr>
            <a:lvl5pPr marL="2057400" indent="-228600" defTabSz="4572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200">
                <a:solidFill>
                  <a:srgbClr val="000000"/>
                </a:solidFill>
                <a:latin typeface="Calibri" charset="0"/>
                <a:cs typeface="ＭＳ Ｐゴシック" charset="0"/>
              </a:rPr>
              <a:t>Rising </a:t>
            </a:r>
            <a:br>
              <a:rPr lang="en-US" sz="2200">
                <a:solidFill>
                  <a:srgbClr val="000000"/>
                </a:solidFill>
                <a:latin typeface="Calibri" charset="0"/>
                <a:cs typeface="ＭＳ Ｐゴシック" charset="0"/>
              </a:rPr>
            </a:br>
            <a:r>
              <a:rPr lang="en-US" sz="2200">
                <a:solidFill>
                  <a:srgbClr val="000000"/>
                </a:solidFill>
                <a:latin typeface="Calibri" charset="0"/>
                <a:cs typeface="ＭＳ Ｐゴシック" charset="0"/>
              </a:rPr>
              <a:t>atmospheric CO</a:t>
            </a:r>
            <a:r>
              <a:rPr lang="en-US" sz="2200" baseline="-25000">
                <a:solidFill>
                  <a:srgbClr val="000000"/>
                </a:solidFill>
                <a:latin typeface="Calibri" charset="0"/>
                <a:cs typeface="ＭＳ Ｐゴシック" charset="0"/>
              </a:rPr>
              <a:t>2</a:t>
            </a:r>
          </a:p>
        </p:txBody>
      </p:sp>
      <p:sp>
        <p:nvSpPr>
          <p:cNvPr id="7" name="Freeform 6"/>
          <p:cNvSpPr/>
          <p:nvPr/>
        </p:nvSpPr>
        <p:spPr bwMode="auto">
          <a:xfrm>
            <a:off x="1136108" y="4218032"/>
            <a:ext cx="7293130" cy="318924"/>
          </a:xfrm>
          <a:custGeom>
            <a:avLst/>
            <a:gdLst>
              <a:gd name="connsiteX0" fmla="*/ 0 w 7947330"/>
              <a:gd name="connsiteY0" fmla="*/ 259768 h 343150"/>
              <a:gd name="connsiteX1" fmla="*/ 423344 w 7947330"/>
              <a:gd name="connsiteY1" fmla="*/ 202042 h 343150"/>
              <a:gd name="connsiteX2" fmla="*/ 962146 w 7947330"/>
              <a:gd name="connsiteY2" fmla="*/ 336736 h 343150"/>
              <a:gd name="connsiteX3" fmla="*/ 1654892 w 7947330"/>
              <a:gd name="connsiteY3" fmla="*/ 182800 h 343150"/>
              <a:gd name="connsiteX4" fmla="*/ 2135965 w 7947330"/>
              <a:gd name="connsiteY4" fmla="*/ 298252 h 343150"/>
              <a:gd name="connsiteX5" fmla="*/ 2905682 w 7947330"/>
              <a:gd name="connsiteY5" fmla="*/ 105831 h 343150"/>
              <a:gd name="connsiteX6" fmla="*/ 3521456 w 7947330"/>
              <a:gd name="connsiteY6" fmla="*/ 317494 h 343150"/>
              <a:gd name="connsiteX7" fmla="*/ 4348902 w 7947330"/>
              <a:gd name="connsiteY7" fmla="*/ 105831 h 343150"/>
              <a:gd name="connsiteX8" fmla="*/ 5234077 w 7947330"/>
              <a:gd name="connsiteY8" fmla="*/ 336736 h 343150"/>
              <a:gd name="connsiteX9" fmla="*/ 6061523 w 7947330"/>
              <a:gd name="connsiteY9" fmla="*/ 67347 h 343150"/>
              <a:gd name="connsiteX10" fmla="*/ 6754269 w 7947330"/>
              <a:gd name="connsiteY10" fmla="*/ 298252 h 343150"/>
              <a:gd name="connsiteX11" fmla="*/ 7312313 w 7947330"/>
              <a:gd name="connsiteY11" fmla="*/ 9621 h 343150"/>
              <a:gd name="connsiteX12" fmla="*/ 7947330 w 7947330"/>
              <a:gd name="connsiteY12" fmla="*/ 240526 h 34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947330" h="343150">
                <a:moveTo>
                  <a:pt x="0" y="259768"/>
                </a:moveTo>
                <a:cubicBezTo>
                  <a:pt x="131493" y="224491"/>
                  <a:pt x="262986" y="189214"/>
                  <a:pt x="423344" y="202042"/>
                </a:cubicBezTo>
                <a:cubicBezTo>
                  <a:pt x="583702" y="214870"/>
                  <a:pt x="756888" y="339943"/>
                  <a:pt x="962146" y="336736"/>
                </a:cubicBezTo>
                <a:cubicBezTo>
                  <a:pt x="1167404" y="333529"/>
                  <a:pt x="1459256" y="189214"/>
                  <a:pt x="1654892" y="182800"/>
                </a:cubicBezTo>
                <a:cubicBezTo>
                  <a:pt x="1850528" y="176386"/>
                  <a:pt x="1927500" y="311080"/>
                  <a:pt x="2135965" y="298252"/>
                </a:cubicBezTo>
                <a:cubicBezTo>
                  <a:pt x="2344430" y="285424"/>
                  <a:pt x="2674767" y="102624"/>
                  <a:pt x="2905682" y="105831"/>
                </a:cubicBezTo>
                <a:cubicBezTo>
                  <a:pt x="3136597" y="109038"/>
                  <a:pt x="3280919" y="317494"/>
                  <a:pt x="3521456" y="317494"/>
                </a:cubicBezTo>
                <a:cubicBezTo>
                  <a:pt x="3761993" y="317494"/>
                  <a:pt x="4063465" y="102624"/>
                  <a:pt x="4348902" y="105831"/>
                </a:cubicBezTo>
                <a:cubicBezTo>
                  <a:pt x="4634339" y="109038"/>
                  <a:pt x="4948640" y="343150"/>
                  <a:pt x="5234077" y="336736"/>
                </a:cubicBezTo>
                <a:cubicBezTo>
                  <a:pt x="5519514" y="330322"/>
                  <a:pt x="5808158" y="73761"/>
                  <a:pt x="6061523" y="67347"/>
                </a:cubicBezTo>
                <a:cubicBezTo>
                  <a:pt x="6314888" y="60933"/>
                  <a:pt x="6545804" y="307873"/>
                  <a:pt x="6754269" y="298252"/>
                </a:cubicBezTo>
                <a:cubicBezTo>
                  <a:pt x="6962734" y="288631"/>
                  <a:pt x="7113470" y="19242"/>
                  <a:pt x="7312313" y="9621"/>
                </a:cubicBezTo>
                <a:cubicBezTo>
                  <a:pt x="7511156" y="0"/>
                  <a:pt x="7947330" y="240526"/>
                  <a:pt x="7947330" y="240526"/>
                </a:cubicBezTo>
              </a:path>
            </a:pathLst>
          </a:custGeom>
          <a:ln>
            <a:noFill/>
          </a:ln>
        </p:spPr>
        <p:style>
          <a:lnRef idx="2">
            <a:schemeClr val="accent1"/>
          </a:lnRef>
          <a:fillRef idx="0">
            <a:schemeClr val="accent1"/>
          </a:fillRef>
          <a:effectRef idx="1">
            <a:schemeClr val="accent1"/>
          </a:effectRef>
          <a:fontRef idx="minor">
            <a:schemeClr val="tx1"/>
          </a:fontRef>
        </p:style>
        <p:txBody>
          <a:bodyPr lIns="100840" tIns="50420" rIns="100840" bIns="50420" anchor="ctr"/>
          <a:lstStyle/>
          <a:p>
            <a:pPr algn="ctr" defTabSz="504200" fontAlgn="auto">
              <a:spcBef>
                <a:spcPts val="0"/>
              </a:spcBef>
              <a:spcAft>
                <a:spcPts val="0"/>
              </a:spcAft>
              <a:defRPr/>
            </a:pPr>
            <a:endParaRPr lang="en-US" dirty="0">
              <a:solidFill>
                <a:prstClr val="black"/>
              </a:solidFill>
              <a:latin typeface="Arial"/>
              <a:ea typeface="ＭＳ Ｐゴシック" charset="-128"/>
              <a:cs typeface="ＭＳ Ｐゴシック" charset="-128"/>
            </a:endParaRPr>
          </a:p>
        </p:txBody>
      </p:sp>
      <p:sp>
        <p:nvSpPr>
          <p:cNvPr id="8" name="Down Arrow 7"/>
          <p:cNvSpPr/>
          <p:nvPr/>
        </p:nvSpPr>
        <p:spPr bwMode="auto">
          <a:xfrm>
            <a:off x="1370796" y="2822310"/>
            <a:ext cx="529828" cy="1237975"/>
          </a:xfrm>
          <a:prstGeom prst="downArrow">
            <a:avLst/>
          </a:prstGeom>
          <a:solidFill>
            <a:srgbClr val="00B000"/>
          </a:solidFill>
          <a:ln>
            <a:noFill/>
          </a:ln>
        </p:spPr>
        <p:style>
          <a:lnRef idx="1">
            <a:schemeClr val="accent1"/>
          </a:lnRef>
          <a:fillRef idx="2">
            <a:schemeClr val="accent1"/>
          </a:fillRef>
          <a:effectRef idx="1">
            <a:schemeClr val="accent1"/>
          </a:effectRef>
          <a:fontRef idx="minor">
            <a:schemeClr val="dk1"/>
          </a:fontRef>
        </p:style>
        <p:txBody>
          <a:bodyPr lIns="100840" tIns="50420" rIns="100840" bIns="50420" anchor="ctr"/>
          <a:lstStyle/>
          <a:p>
            <a:pPr algn="ctr" defTabSz="504200" fontAlgn="auto">
              <a:spcBef>
                <a:spcPts val="0"/>
              </a:spcBef>
              <a:spcAft>
                <a:spcPts val="0"/>
              </a:spcAft>
              <a:defRPr/>
            </a:pPr>
            <a:endParaRPr lang="en-US" dirty="0">
              <a:solidFill>
                <a:srgbClr val="FFFFFF"/>
              </a:solidFill>
              <a:latin typeface="Arial"/>
              <a:ea typeface="ＭＳ Ｐゴシック" charset="-128"/>
              <a:cs typeface="ＭＳ Ｐゴシック" charset="-128"/>
            </a:endParaRPr>
          </a:p>
        </p:txBody>
      </p:sp>
      <p:sp>
        <p:nvSpPr>
          <p:cNvPr id="20487" name="TextBox 28"/>
          <p:cNvSpPr txBox="1">
            <a:spLocks noChangeArrowheads="1"/>
          </p:cNvSpPr>
          <p:nvPr/>
        </p:nvSpPr>
        <p:spPr bwMode="auto">
          <a:xfrm>
            <a:off x="632948" y="4159734"/>
            <a:ext cx="1884622" cy="11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840" tIns="50420" rIns="100840" bIns="50420">
            <a:spAutoFit/>
          </a:bodyPr>
          <a:lstStyle>
            <a:lvl1pPr defTabSz="457200" eaLnBrk="0" hangingPunct="0">
              <a:defRPr>
                <a:solidFill>
                  <a:schemeClr val="tx1"/>
                </a:solidFill>
                <a:latin typeface="Arial" charset="0"/>
                <a:ea typeface="ＭＳ Ｐゴシック" charset="0"/>
              </a:defRPr>
            </a:lvl1pPr>
            <a:lvl2pPr marL="742950" indent="-285750" defTabSz="457200" eaLnBrk="0" hangingPunct="0">
              <a:defRPr>
                <a:solidFill>
                  <a:schemeClr val="tx1"/>
                </a:solidFill>
                <a:latin typeface="Arial" charset="0"/>
                <a:ea typeface="ＭＳ Ｐゴシック" charset="0"/>
              </a:defRPr>
            </a:lvl2pPr>
            <a:lvl3pPr marL="1143000" indent="-228600" defTabSz="457200" eaLnBrk="0" hangingPunct="0">
              <a:defRPr>
                <a:solidFill>
                  <a:schemeClr val="tx1"/>
                </a:solidFill>
                <a:latin typeface="Arial" charset="0"/>
                <a:ea typeface="ＭＳ Ｐゴシック" charset="0"/>
              </a:defRPr>
            </a:lvl3pPr>
            <a:lvl4pPr marL="1600200" indent="-228600" defTabSz="457200" eaLnBrk="0" hangingPunct="0">
              <a:defRPr>
                <a:solidFill>
                  <a:schemeClr val="tx1"/>
                </a:solidFill>
                <a:latin typeface="Arial" charset="0"/>
                <a:ea typeface="ＭＳ Ｐゴシック" charset="0"/>
              </a:defRPr>
            </a:lvl4pPr>
            <a:lvl5pPr marL="2057400" indent="-228600" defTabSz="4572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200">
                <a:solidFill>
                  <a:srgbClr val="000000"/>
                </a:solidFill>
                <a:latin typeface="Calibri" charset="0"/>
                <a:cs typeface="ＭＳ Ｐゴシック" charset="0"/>
              </a:rPr>
              <a:t>Decreasing ocean pH, Ω, [CO</a:t>
            </a:r>
            <a:r>
              <a:rPr lang="en-US" sz="2200" baseline="-25000">
                <a:solidFill>
                  <a:srgbClr val="000000"/>
                </a:solidFill>
                <a:latin typeface="Calibri" charset="0"/>
                <a:cs typeface="ＭＳ Ｐゴシック" charset="0"/>
              </a:rPr>
              <a:t>3</a:t>
            </a:r>
            <a:r>
              <a:rPr lang="en-US" sz="2200" baseline="30000">
                <a:solidFill>
                  <a:srgbClr val="000000"/>
                </a:solidFill>
                <a:latin typeface="Calibri" charset="0"/>
                <a:cs typeface="ＭＳ Ｐゴシック" charset="0"/>
              </a:rPr>
              <a:t>2-</a:t>
            </a:r>
            <a:r>
              <a:rPr lang="en-US" sz="2200">
                <a:solidFill>
                  <a:srgbClr val="000000"/>
                </a:solidFill>
                <a:latin typeface="Calibri" charset="0"/>
                <a:cs typeface="ＭＳ Ｐゴシック" charset="0"/>
              </a:rPr>
              <a:t>]</a:t>
            </a:r>
          </a:p>
        </p:txBody>
      </p:sp>
      <p:sp>
        <p:nvSpPr>
          <p:cNvPr id="10" name="Down Arrow 9"/>
          <p:cNvSpPr/>
          <p:nvPr/>
        </p:nvSpPr>
        <p:spPr bwMode="auto">
          <a:xfrm rot="16200000">
            <a:off x="2436419" y="4515994"/>
            <a:ext cx="564119" cy="455154"/>
          </a:xfrm>
          <a:prstGeom prst="downArrow">
            <a:avLst/>
          </a:prstGeom>
          <a:solidFill>
            <a:srgbClr val="00B000"/>
          </a:solidFill>
          <a:ln>
            <a:noFill/>
          </a:ln>
        </p:spPr>
        <p:style>
          <a:lnRef idx="1">
            <a:schemeClr val="accent1"/>
          </a:lnRef>
          <a:fillRef idx="2">
            <a:schemeClr val="accent1"/>
          </a:fillRef>
          <a:effectRef idx="1">
            <a:schemeClr val="accent1"/>
          </a:effectRef>
          <a:fontRef idx="minor">
            <a:schemeClr val="dk1"/>
          </a:fontRef>
        </p:style>
        <p:txBody>
          <a:bodyPr lIns="100840" tIns="50420" rIns="100840" bIns="50420" anchor="ctr"/>
          <a:lstStyle/>
          <a:p>
            <a:pPr algn="ctr" defTabSz="504200" fontAlgn="auto">
              <a:spcBef>
                <a:spcPts val="0"/>
              </a:spcBef>
              <a:spcAft>
                <a:spcPts val="0"/>
              </a:spcAft>
              <a:defRPr/>
            </a:pPr>
            <a:endParaRPr lang="en-US" dirty="0">
              <a:solidFill>
                <a:srgbClr val="FFFFFF"/>
              </a:solidFill>
              <a:latin typeface="Arial"/>
              <a:ea typeface="ＭＳ Ｐゴシック" charset="-128"/>
              <a:cs typeface="ＭＳ Ｐゴシック" charset="-128"/>
            </a:endParaRPr>
          </a:p>
        </p:txBody>
      </p:sp>
      <p:sp>
        <p:nvSpPr>
          <p:cNvPr id="20489" name="TextBox 31"/>
          <p:cNvSpPr txBox="1">
            <a:spLocks noChangeArrowheads="1"/>
          </p:cNvSpPr>
          <p:nvPr/>
        </p:nvSpPr>
        <p:spPr bwMode="auto">
          <a:xfrm>
            <a:off x="2739814" y="4600399"/>
            <a:ext cx="1884622" cy="1456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840" tIns="50420" rIns="100840" bIns="50420">
            <a:spAutoFit/>
          </a:bodyPr>
          <a:lstStyle>
            <a:lvl1pPr defTabSz="457200" eaLnBrk="0" hangingPunct="0">
              <a:defRPr>
                <a:solidFill>
                  <a:schemeClr val="tx1"/>
                </a:solidFill>
                <a:latin typeface="Arial" charset="0"/>
                <a:ea typeface="ＭＳ Ｐゴシック" charset="0"/>
              </a:defRPr>
            </a:lvl1pPr>
            <a:lvl2pPr marL="742950" indent="-285750" defTabSz="457200" eaLnBrk="0" hangingPunct="0">
              <a:defRPr>
                <a:solidFill>
                  <a:schemeClr val="tx1"/>
                </a:solidFill>
                <a:latin typeface="Arial" charset="0"/>
                <a:ea typeface="ＭＳ Ｐゴシック" charset="0"/>
              </a:defRPr>
            </a:lvl2pPr>
            <a:lvl3pPr marL="1143000" indent="-228600" defTabSz="457200" eaLnBrk="0" hangingPunct="0">
              <a:defRPr>
                <a:solidFill>
                  <a:schemeClr val="tx1"/>
                </a:solidFill>
                <a:latin typeface="Arial" charset="0"/>
                <a:ea typeface="ＭＳ Ｐゴシック" charset="0"/>
              </a:defRPr>
            </a:lvl3pPr>
            <a:lvl4pPr marL="1600200" indent="-228600" defTabSz="457200" eaLnBrk="0" hangingPunct="0">
              <a:defRPr>
                <a:solidFill>
                  <a:schemeClr val="tx1"/>
                </a:solidFill>
                <a:latin typeface="Arial" charset="0"/>
                <a:ea typeface="ＭＳ Ｐゴシック" charset="0"/>
              </a:defRPr>
            </a:lvl4pPr>
            <a:lvl5pPr marL="2057400" indent="-228600" defTabSz="4572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200">
                <a:solidFill>
                  <a:srgbClr val="000000"/>
                </a:solidFill>
                <a:latin typeface="Calibri" charset="0"/>
                <a:cs typeface="ＭＳ Ｐゴシック" charset="0"/>
              </a:rPr>
              <a:t>Altered physiology, population changes</a:t>
            </a:r>
          </a:p>
        </p:txBody>
      </p:sp>
      <p:sp>
        <p:nvSpPr>
          <p:cNvPr id="20490" name="TextBox 34"/>
          <p:cNvSpPr txBox="1">
            <a:spLocks noChangeArrowheads="1"/>
          </p:cNvSpPr>
          <p:nvPr/>
        </p:nvSpPr>
        <p:spPr bwMode="auto">
          <a:xfrm>
            <a:off x="5202267" y="4600399"/>
            <a:ext cx="1884622" cy="1456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840" tIns="50420" rIns="100840" bIns="50420">
            <a:spAutoFit/>
          </a:bodyPr>
          <a:lstStyle>
            <a:lvl1pPr defTabSz="457200" eaLnBrk="0" hangingPunct="0">
              <a:defRPr>
                <a:solidFill>
                  <a:schemeClr val="tx1"/>
                </a:solidFill>
                <a:latin typeface="Arial" charset="0"/>
                <a:ea typeface="ＭＳ Ｐゴシック" charset="0"/>
              </a:defRPr>
            </a:lvl1pPr>
            <a:lvl2pPr marL="742950" indent="-285750" defTabSz="457200" eaLnBrk="0" hangingPunct="0">
              <a:defRPr>
                <a:solidFill>
                  <a:schemeClr val="tx1"/>
                </a:solidFill>
                <a:latin typeface="Arial" charset="0"/>
                <a:ea typeface="ＭＳ Ｐゴシック" charset="0"/>
              </a:defRPr>
            </a:lvl2pPr>
            <a:lvl3pPr marL="1143000" indent="-228600" defTabSz="457200" eaLnBrk="0" hangingPunct="0">
              <a:defRPr>
                <a:solidFill>
                  <a:schemeClr val="tx1"/>
                </a:solidFill>
                <a:latin typeface="Arial" charset="0"/>
                <a:ea typeface="ＭＳ Ｐゴシック" charset="0"/>
              </a:defRPr>
            </a:lvl3pPr>
            <a:lvl4pPr marL="1600200" indent="-228600" defTabSz="457200" eaLnBrk="0" hangingPunct="0">
              <a:defRPr>
                <a:solidFill>
                  <a:schemeClr val="tx1"/>
                </a:solidFill>
                <a:latin typeface="Arial" charset="0"/>
                <a:ea typeface="ＭＳ Ｐゴシック" charset="0"/>
              </a:defRPr>
            </a:lvl4pPr>
            <a:lvl5pPr marL="2057400" indent="-228600" defTabSz="4572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200">
                <a:solidFill>
                  <a:srgbClr val="000000"/>
                </a:solidFill>
                <a:latin typeface="Calibri" charset="0"/>
                <a:cs typeface="ＭＳ Ｐゴシック" charset="0"/>
              </a:rPr>
              <a:t>Food web changes,</a:t>
            </a:r>
            <a:br>
              <a:rPr lang="en-US" sz="2200">
                <a:solidFill>
                  <a:srgbClr val="000000"/>
                </a:solidFill>
                <a:latin typeface="Calibri" charset="0"/>
                <a:cs typeface="ＭＳ Ｐゴシック" charset="0"/>
              </a:rPr>
            </a:br>
            <a:r>
              <a:rPr lang="en-US" sz="2200">
                <a:solidFill>
                  <a:srgbClr val="000000"/>
                </a:solidFill>
                <a:latin typeface="Calibri" charset="0"/>
                <a:cs typeface="ＭＳ Ｐゴシック" charset="0"/>
              </a:rPr>
              <a:t>ecosystem shifts</a:t>
            </a:r>
          </a:p>
        </p:txBody>
      </p:sp>
      <p:sp>
        <p:nvSpPr>
          <p:cNvPr id="20491" name="TextBox 36"/>
          <p:cNvSpPr txBox="1">
            <a:spLocks noChangeArrowheads="1"/>
          </p:cNvSpPr>
          <p:nvPr/>
        </p:nvSpPr>
        <p:spPr bwMode="auto">
          <a:xfrm>
            <a:off x="4958689" y="2439944"/>
            <a:ext cx="1882843"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840" tIns="50420" rIns="100840" bIns="50420">
            <a:spAutoFit/>
          </a:bodyPr>
          <a:lstStyle>
            <a:lvl1pPr defTabSz="457200" eaLnBrk="0" hangingPunct="0">
              <a:defRPr>
                <a:solidFill>
                  <a:schemeClr val="tx1"/>
                </a:solidFill>
                <a:latin typeface="Arial" charset="0"/>
                <a:ea typeface="ＭＳ Ｐゴシック" charset="0"/>
              </a:defRPr>
            </a:lvl1pPr>
            <a:lvl2pPr marL="742950" indent="-285750" defTabSz="457200" eaLnBrk="0" hangingPunct="0">
              <a:defRPr>
                <a:solidFill>
                  <a:schemeClr val="tx1"/>
                </a:solidFill>
                <a:latin typeface="Arial" charset="0"/>
                <a:ea typeface="ＭＳ Ｐゴシック" charset="0"/>
              </a:defRPr>
            </a:lvl2pPr>
            <a:lvl3pPr marL="1143000" indent="-228600" defTabSz="457200" eaLnBrk="0" hangingPunct="0">
              <a:defRPr>
                <a:solidFill>
                  <a:schemeClr val="tx1"/>
                </a:solidFill>
                <a:latin typeface="Arial" charset="0"/>
                <a:ea typeface="ＭＳ Ｐゴシック" charset="0"/>
              </a:defRPr>
            </a:lvl3pPr>
            <a:lvl4pPr marL="1600200" indent="-228600" defTabSz="457200" eaLnBrk="0" hangingPunct="0">
              <a:defRPr>
                <a:solidFill>
                  <a:schemeClr val="tx1"/>
                </a:solidFill>
                <a:latin typeface="Arial" charset="0"/>
                <a:ea typeface="ＭＳ Ｐゴシック" charset="0"/>
              </a:defRPr>
            </a:lvl4pPr>
            <a:lvl5pPr marL="2057400" indent="-228600" defTabSz="4572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200">
                <a:solidFill>
                  <a:srgbClr val="000000"/>
                </a:solidFill>
                <a:latin typeface="Calibri" charset="0"/>
                <a:cs typeface="ＭＳ Ｐゴシック" charset="0"/>
              </a:rPr>
              <a:t>Changing benefits</a:t>
            </a:r>
          </a:p>
        </p:txBody>
      </p:sp>
      <p:pic>
        <p:nvPicPr>
          <p:cNvPr id="20492" name="Picture 38" descr="grouper.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rot="598825" flipH="1">
            <a:off x="5451180" y="4043138"/>
            <a:ext cx="849858" cy="493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3" name="Picture 40" descr="seashell.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08718" y="3797943"/>
            <a:ext cx="627615" cy="555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4" name="Picture 41" descr="5688.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9151084" y="2162171"/>
            <a:ext cx="1056099" cy="1370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95" name="TextBox 43"/>
          <p:cNvSpPr txBox="1">
            <a:spLocks noChangeArrowheads="1"/>
          </p:cNvSpPr>
          <p:nvPr/>
        </p:nvSpPr>
        <p:spPr bwMode="auto">
          <a:xfrm>
            <a:off x="7140228" y="2439944"/>
            <a:ext cx="2117533" cy="77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840" tIns="50420" rIns="100840" bIns="50420">
            <a:spAutoFit/>
          </a:bodyPr>
          <a:lstStyle>
            <a:lvl1pPr defTabSz="457200" eaLnBrk="0" hangingPunct="0">
              <a:defRPr>
                <a:solidFill>
                  <a:schemeClr val="tx1"/>
                </a:solidFill>
                <a:latin typeface="Arial" charset="0"/>
                <a:ea typeface="ＭＳ Ｐゴシック" charset="0"/>
              </a:defRPr>
            </a:lvl1pPr>
            <a:lvl2pPr marL="742950" indent="-285750" defTabSz="457200" eaLnBrk="0" hangingPunct="0">
              <a:defRPr>
                <a:solidFill>
                  <a:schemeClr val="tx1"/>
                </a:solidFill>
                <a:latin typeface="Arial" charset="0"/>
                <a:ea typeface="ＭＳ Ｐゴシック" charset="0"/>
              </a:defRPr>
            </a:lvl2pPr>
            <a:lvl3pPr marL="1143000" indent="-228600" defTabSz="457200" eaLnBrk="0" hangingPunct="0">
              <a:defRPr>
                <a:solidFill>
                  <a:schemeClr val="tx1"/>
                </a:solidFill>
                <a:latin typeface="Arial" charset="0"/>
                <a:ea typeface="ＭＳ Ｐゴシック" charset="0"/>
              </a:defRPr>
            </a:lvl3pPr>
            <a:lvl4pPr marL="1600200" indent="-228600" defTabSz="457200" eaLnBrk="0" hangingPunct="0">
              <a:defRPr>
                <a:solidFill>
                  <a:schemeClr val="tx1"/>
                </a:solidFill>
                <a:latin typeface="Arial" charset="0"/>
                <a:ea typeface="ＭＳ Ｐゴシック" charset="0"/>
              </a:defRPr>
            </a:lvl4pPr>
            <a:lvl5pPr marL="2057400" indent="-228600" defTabSz="4572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2200">
                <a:solidFill>
                  <a:srgbClr val="000000"/>
                </a:solidFill>
                <a:latin typeface="Calibri" charset="0"/>
                <a:cs typeface="ＭＳ Ｐゴシック" charset="0"/>
              </a:rPr>
              <a:t>Socioeconomic consequences</a:t>
            </a:r>
          </a:p>
        </p:txBody>
      </p:sp>
      <p:sp>
        <p:nvSpPr>
          <p:cNvPr id="21" name="Freeform 20"/>
          <p:cNvSpPr/>
          <p:nvPr/>
        </p:nvSpPr>
        <p:spPr bwMode="auto">
          <a:xfrm>
            <a:off x="961869" y="4389497"/>
            <a:ext cx="7478037" cy="210902"/>
          </a:xfrm>
          <a:custGeom>
            <a:avLst/>
            <a:gdLst>
              <a:gd name="connsiteX0" fmla="*/ 0 w 8774776"/>
              <a:gd name="connsiteY0" fmla="*/ 166765 h 311080"/>
              <a:gd name="connsiteX1" fmla="*/ 692745 w 8774776"/>
              <a:gd name="connsiteY1" fmla="*/ 12828 h 311080"/>
              <a:gd name="connsiteX2" fmla="*/ 1443219 w 8774776"/>
              <a:gd name="connsiteY2" fmla="*/ 243733 h 311080"/>
              <a:gd name="connsiteX3" fmla="*/ 2309151 w 8774776"/>
              <a:gd name="connsiteY3" fmla="*/ 12828 h 311080"/>
              <a:gd name="connsiteX4" fmla="*/ 3021140 w 8774776"/>
              <a:gd name="connsiteY4" fmla="*/ 243733 h 311080"/>
              <a:gd name="connsiteX5" fmla="*/ 3848586 w 8774776"/>
              <a:gd name="connsiteY5" fmla="*/ 12828 h 311080"/>
              <a:gd name="connsiteX6" fmla="*/ 4560574 w 8774776"/>
              <a:gd name="connsiteY6" fmla="*/ 224491 h 311080"/>
              <a:gd name="connsiteX7" fmla="*/ 5253320 w 8774776"/>
              <a:gd name="connsiteY7" fmla="*/ 32070 h 311080"/>
              <a:gd name="connsiteX8" fmla="*/ 6061523 w 8774776"/>
              <a:gd name="connsiteY8" fmla="*/ 262975 h 311080"/>
              <a:gd name="connsiteX9" fmla="*/ 6985183 w 8774776"/>
              <a:gd name="connsiteY9" fmla="*/ 51312 h 311080"/>
              <a:gd name="connsiteX10" fmla="*/ 7697172 w 8774776"/>
              <a:gd name="connsiteY10" fmla="*/ 301459 h 311080"/>
              <a:gd name="connsiteX11" fmla="*/ 8351431 w 8774776"/>
              <a:gd name="connsiteY11" fmla="*/ 109038 h 311080"/>
              <a:gd name="connsiteX12" fmla="*/ 8774776 w 8774776"/>
              <a:gd name="connsiteY12" fmla="*/ 243733 h 311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774776" h="311080">
                <a:moveTo>
                  <a:pt x="0" y="166765"/>
                </a:moveTo>
                <a:cubicBezTo>
                  <a:pt x="226104" y="83382"/>
                  <a:pt x="452209" y="0"/>
                  <a:pt x="692745" y="12828"/>
                </a:cubicBezTo>
                <a:cubicBezTo>
                  <a:pt x="933281" y="25656"/>
                  <a:pt x="1173818" y="243733"/>
                  <a:pt x="1443219" y="243733"/>
                </a:cubicBezTo>
                <a:cubicBezTo>
                  <a:pt x="1712620" y="243733"/>
                  <a:pt x="2046164" y="12828"/>
                  <a:pt x="2309151" y="12828"/>
                </a:cubicBezTo>
                <a:cubicBezTo>
                  <a:pt x="2572138" y="12828"/>
                  <a:pt x="2764568" y="243733"/>
                  <a:pt x="3021140" y="243733"/>
                </a:cubicBezTo>
                <a:cubicBezTo>
                  <a:pt x="3277712" y="243733"/>
                  <a:pt x="3592014" y="16035"/>
                  <a:pt x="3848586" y="12828"/>
                </a:cubicBezTo>
                <a:cubicBezTo>
                  <a:pt x="4105158" y="9621"/>
                  <a:pt x="4326452" y="221284"/>
                  <a:pt x="4560574" y="224491"/>
                </a:cubicBezTo>
                <a:cubicBezTo>
                  <a:pt x="4794696" y="227698"/>
                  <a:pt x="5003162" y="25656"/>
                  <a:pt x="5253320" y="32070"/>
                </a:cubicBezTo>
                <a:cubicBezTo>
                  <a:pt x="5503478" y="38484"/>
                  <a:pt x="5772879" y="259768"/>
                  <a:pt x="6061523" y="262975"/>
                </a:cubicBezTo>
                <a:cubicBezTo>
                  <a:pt x="6350167" y="266182"/>
                  <a:pt x="6712575" y="44898"/>
                  <a:pt x="6985183" y="51312"/>
                </a:cubicBezTo>
                <a:cubicBezTo>
                  <a:pt x="7257791" y="57726"/>
                  <a:pt x="7469464" y="291838"/>
                  <a:pt x="7697172" y="301459"/>
                </a:cubicBezTo>
                <a:cubicBezTo>
                  <a:pt x="7924880" y="311080"/>
                  <a:pt x="8171830" y="118659"/>
                  <a:pt x="8351431" y="109038"/>
                </a:cubicBezTo>
                <a:cubicBezTo>
                  <a:pt x="8531032" y="99417"/>
                  <a:pt x="8774776" y="243733"/>
                  <a:pt x="8774776" y="243733"/>
                </a:cubicBezTo>
              </a:path>
            </a:pathLst>
          </a:custGeom>
          <a:ln>
            <a:noFill/>
          </a:ln>
        </p:spPr>
        <p:style>
          <a:lnRef idx="2">
            <a:schemeClr val="accent1"/>
          </a:lnRef>
          <a:fillRef idx="0">
            <a:schemeClr val="accent1"/>
          </a:fillRef>
          <a:effectRef idx="1">
            <a:schemeClr val="accent1"/>
          </a:effectRef>
          <a:fontRef idx="minor">
            <a:schemeClr val="tx1"/>
          </a:fontRef>
        </p:style>
        <p:txBody>
          <a:bodyPr lIns="100840" tIns="50420" rIns="100840" bIns="50420" anchor="ctr"/>
          <a:lstStyle/>
          <a:p>
            <a:pPr algn="ctr" defTabSz="504200" fontAlgn="auto">
              <a:spcBef>
                <a:spcPts val="0"/>
              </a:spcBef>
              <a:spcAft>
                <a:spcPts val="0"/>
              </a:spcAft>
              <a:defRPr/>
            </a:pPr>
            <a:endParaRPr lang="en-US" dirty="0">
              <a:solidFill>
                <a:prstClr val="black"/>
              </a:solidFill>
              <a:latin typeface="Arial"/>
              <a:ea typeface="ＭＳ Ｐゴシック" charset="-128"/>
              <a:cs typeface="ＭＳ Ｐゴシック" charset="-128"/>
            </a:endParaRPr>
          </a:p>
        </p:txBody>
      </p:sp>
      <p:sp>
        <p:nvSpPr>
          <p:cNvPr id="22" name="Freeform 21"/>
          <p:cNvSpPr/>
          <p:nvPr/>
        </p:nvSpPr>
        <p:spPr>
          <a:xfrm>
            <a:off x="620504" y="3334989"/>
            <a:ext cx="8914616" cy="368649"/>
          </a:xfrm>
          <a:custGeom>
            <a:avLst/>
            <a:gdLst>
              <a:gd name="connsiteX0" fmla="*/ 0 w 8551334"/>
              <a:gd name="connsiteY0" fmla="*/ 290688 h 383821"/>
              <a:gd name="connsiteX1" fmla="*/ 728134 w 8551334"/>
              <a:gd name="connsiteY1" fmla="*/ 138288 h 383821"/>
              <a:gd name="connsiteX2" fmla="*/ 1354667 w 8551334"/>
              <a:gd name="connsiteY2" fmla="*/ 307621 h 383821"/>
              <a:gd name="connsiteX3" fmla="*/ 2218267 w 8551334"/>
              <a:gd name="connsiteY3" fmla="*/ 87488 h 383821"/>
              <a:gd name="connsiteX4" fmla="*/ 2963334 w 8551334"/>
              <a:gd name="connsiteY4" fmla="*/ 239888 h 383821"/>
              <a:gd name="connsiteX5" fmla="*/ 3996267 w 8551334"/>
              <a:gd name="connsiteY5" fmla="*/ 19755 h 383821"/>
              <a:gd name="connsiteX6" fmla="*/ 5080000 w 8551334"/>
              <a:gd name="connsiteY6" fmla="*/ 358421 h 383821"/>
              <a:gd name="connsiteX7" fmla="*/ 5740400 w 8551334"/>
              <a:gd name="connsiteY7" fmla="*/ 172155 h 383821"/>
              <a:gd name="connsiteX8" fmla="*/ 6536267 w 8551334"/>
              <a:gd name="connsiteY8" fmla="*/ 358421 h 383821"/>
              <a:gd name="connsiteX9" fmla="*/ 7128934 w 8551334"/>
              <a:gd name="connsiteY9" fmla="*/ 155221 h 383821"/>
              <a:gd name="connsiteX10" fmla="*/ 8500534 w 8551334"/>
              <a:gd name="connsiteY10" fmla="*/ 341488 h 383821"/>
              <a:gd name="connsiteX11" fmla="*/ 8500534 w 8551334"/>
              <a:gd name="connsiteY11" fmla="*/ 341488 h 383821"/>
              <a:gd name="connsiteX12" fmla="*/ 8551334 w 8551334"/>
              <a:gd name="connsiteY12" fmla="*/ 341488 h 383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551334" h="383821">
                <a:moveTo>
                  <a:pt x="0" y="290688"/>
                </a:moveTo>
                <a:cubicBezTo>
                  <a:pt x="251178" y="213077"/>
                  <a:pt x="502356" y="135466"/>
                  <a:pt x="728134" y="138288"/>
                </a:cubicBezTo>
                <a:cubicBezTo>
                  <a:pt x="953912" y="141110"/>
                  <a:pt x="1106312" y="316088"/>
                  <a:pt x="1354667" y="307621"/>
                </a:cubicBezTo>
                <a:cubicBezTo>
                  <a:pt x="1603022" y="299154"/>
                  <a:pt x="1950156" y="98777"/>
                  <a:pt x="2218267" y="87488"/>
                </a:cubicBezTo>
                <a:cubicBezTo>
                  <a:pt x="2486378" y="76199"/>
                  <a:pt x="2667001" y="251177"/>
                  <a:pt x="2963334" y="239888"/>
                </a:cubicBezTo>
                <a:cubicBezTo>
                  <a:pt x="3259667" y="228599"/>
                  <a:pt x="3643489" y="0"/>
                  <a:pt x="3996267" y="19755"/>
                </a:cubicBezTo>
                <a:cubicBezTo>
                  <a:pt x="4349045" y="39510"/>
                  <a:pt x="4789311" y="333021"/>
                  <a:pt x="5080000" y="358421"/>
                </a:cubicBezTo>
                <a:cubicBezTo>
                  <a:pt x="5370689" y="383821"/>
                  <a:pt x="5497689" y="172155"/>
                  <a:pt x="5740400" y="172155"/>
                </a:cubicBezTo>
                <a:cubicBezTo>
                  <a:pt x="5983111" y="172155"/>
                  <a:pt x="6304845" y="361243"/>
                  <a:pt x="6536267" y="358421"/>
                </a:cubicBezTo>
                <a:cubicBezTo>
                  <a:pt x="6767689" y="355599"/>
                  <a:pt x="6801556" y="158043"/>
                  <a:pt x="7128934" y="155221"/>
                </a:cubicBezTo>
                <a:cubicBezTo>
                  <a:pt x="7456312" y="152399"/>
                  <a:pt x="8500534" y="341488"/>
                  <a:pt x="8500534" y="341488"/>
                </a:cubicBezTo>
                <a:lnTo>
                  <a:pt x="8500534" y="341488"/>
                </a:lnTo>
                <a:lnTo>
                  <a:pt x="8551334" y="341488"/>
                </a:lnTo>
              </a:path>
            </a:pathLst>
          </a:custGeom>
          <a:noFill/>
          <a:ln>
            <a:solidFill>
              <a:srgbClr val="3366CC"/>
            </a:solidFill>
          </a:ln>
          <a:effectLst/>
        </p:spPr>
        <p:style>
          <a:lnRef idx="2">
            <a:schemeClr val="accent1"/>
          </a:lnRef>
          <a:fillRef idx="0">
            <a:schemeClr val="accent1"/>
          </a:fillRef>
          <a:effectRef idx="1">
            <a:schemeClr val="accent1"/>
          </a:effectRef>
          <a:fontRef idx="minor">
            <a:schemeClr val="tx1"/>
          </a:fontRef>
        </p:style>
        <p:txBody>
          <a:bodyPr lIns="100840" tIns="50420" rIns="100840" bIns="50420" anchor="ctr"/>
          <a:lstStyle/>
          <a:p>
            <a:pPr algn="ctr" defTabSz="504200" fontAlgn="auto">
              <a:spcBef>
                <a:spcPts val="0"/>
              </a:spcBef>
              <a:spcAft>
                <a:spcPts val="0"/>
              </a:spcAft>
              <a:defRPr/>
            </a:pPr>
            <a:endParaRPr lang="en-US" dirty="0">
              <a:solidFill>
                <a:prstClr val="black"/>
              </a:solidFill>
              <a:latin typeface="Arial"/>
              <a:ea typeface="ＭＳ Ｐゴシック" charset="-128"/>
              <a:cs typeface="ＭＳ Ｐゴシック" charset="-128"/>
            </a:endParaRPr>
          </a:p>
        </p:txBody>
      </p:sp>
      <p:pic>
        <p:nvPicPr>
          <p:cNvPr id="20498" name="Picture 22" descr="divercartoon.gi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8859500" y="4218032"/>
            <a:ext cx="1251673" cy="2193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99" name="Title 25"/>
          <p:cNvSpPr>
            <a:spLocks noGrp="1"/>
          </p:cNvSpPr>
          <p:nvPr>
            <p:ph type="title"/>
          </p:nvPr>
        </p:nvSpPr>
        <p:spPr/>
        <p:txBody>
          <a:bodyPr/>
          <a:lstStyle/>
          <a:p>
            <a:pPr eaLnBrk="1" hangingPunct="1"/>
            <a:r>
              <a:rPr lang="en-US" dirty="0">
                <a:solidFill>
                  <a:srgbClr val="0000FF"/>
                </a:solidFill>
                <a:latin typeface="Arial" charset="0"/>
                <a:ea typeface="ＭＳ Ｐゴシック" charset="0"/>
                <a:cs typeface="ＭＳ Ｐゴシック" charset="0"/>
              </a:rPr>
              <a:t>A worrisome storyline</a:t>
            </a:r>
          </a:p>
        </p:txBody>
      </p:sp>
      <p:sp>
        <p:nvSpPr>
          <p:cNvPr id="27" name="Down Arrow 26"/>
          <p:cNvSpPr/>
          <p:nvPr/>
        </p:nvSpPr>
        <p:spPr bwMode="auto">
          <a:xfrm rot="16200000">
            <a:off x="4564618" y="4560575"/>
            <a:ext cx="564119" cy="455154"/>
          </a:xfrm>
          <a:prstGeom prst="downArrow">
            <a:avLst/>
          </a:prstGeom>
          <a:solidFill>
            <a:srgbClr val="00B000"/>
          </a:solidFill>
          <a:ln>
            <a:noFill/>
          </a:ln>
        </p:spPr>
        <p:style>
          <a:lnRef idx="1">
            <a:schemeClr val="accent1"/>
          </a:lnRef>
          <a:fillRef idx="2">
            <a:schemeClr val="accent1"/>
          </a:fillRef>
          <a:effectRef idx="1">
            <a:schemeClr val="accent1"/>
          </a:effectRef>
          <a:fontRef idx="minor">
            <a:schemeClr val="dk1"/>
          </a:fontRef>
        </p:style>
        <p:txBody>
          <a:bodyPr lIns="100840" tIns="50420" rIns="100840" bIns="50420" anchor="ctr"/>
          <a:lstStyle/>
          <a:p>
            <a:pPr algn="ctr" defTabSz="504200" fontAlgn="auto">
              <a:spcBef>
                <a:spcPts val="0"/>
              </a:spcBef>
              <a:spcAft>
                <a:spcPts val="0"/>
              </a:spcAft>
              <a:defRPr/>
            </a:pPr>
            <a:endParaRPr lang="en-US" dirty="0">
              <a:solidFill>
                <a:srgbClr val="FFFFFF"/>
              </a:solidFill>
              <a:latin typeface="Arial"/>
              <a:ea typeface="ＭＳ Ｐゴシック" charset="-128"/>
              <a:cs typeface="ＭＳ Ｐゴシック" charset="-128"/>
            </a:endParaRPr>
          </a:p>
        </p:txBody>
      </p:sp>
      <p:sp>
        <p:nvSpPr>
          <p:cNvPr id="28" name="Down Arrow 27"/>
          <p:cNvSpPr/>
          <p:nvPr/>
        </p:nvSpPr>
        <p:spPr bwMode="auto">
          <a:xfrm rot="10800000">
            <a:off x="5662756" y="3204676"/>
            <a:ext cx="584943" cy="637849"/>
          </a:xfrm>
          <a:prstGeom prst="downArrow">
            <a:avLst/>
          </a:prstGeom>
          <a:solidFill>
            <a:srgbClr val="00B000"/>
          </a:solidFill>
          <a:ln>
            <a:noFill/>
          </a:ln>
        </p:spPr>
        <p:style>
          <a:lnRef idx="1">
            <a:schemeClr val="accent1"/>
          </a:lnRef>
          <a:fillRef idx="2">
            <a:schemeClr val="accent1"/>
          </a:fillRef>
          <a:effectRef idx="1">
            <a:schemeClr val="accent1"/>
          </a:effectRef>
          <a:fontRef idx="minor">
            <a:schemeClr val="dk1"/>
          </a:fontRef>
        </p:style>
        <p:txBody>
          <a:bodyPr lIns="100840" tIns="50420" rIns="100840" bIns="50420" anchor="ctr"/>
          <a:lstStyle/>
          <a:p>
            <a:pPr algn="ctr" defTabSz="504200" fontAlgn="auto">
              <a:spcBef>
                <a:spcPts val="0"/>
              </a:spcBef>
              <a:spcAft>
                <a:spcPts val="0"/>
              </a:spcAft>
              <a:defRPr/>
            </a:pPr>
            <a:endParaRPr lang="en-US" dirty="0">
              <a:solidFill>
                <a:srgbClr val="FFFFFF"/>
              </a:solidFill>
              <a:latin typeface="Arial"/>
              <a:ea typeface="ＭＳ Ｐゴシック" charset="-128"/>
              <a:cs typeface="ＭＳ Ｐゴシック" charset="-128"/>
            </a:endParaRPr>
          </a:p>
        </p:txBody>
      </p:sp>
      <p:sp>
        <p:nvSpPr>
          <p:cNvPr id="29" name="Down Arrow 28"/>
          <p:cNvSpPr/>
          <p:nvPr/>
        </p:nvSpPr>
        <p:spPr bwMode="auto">
          <a:xfrm rot="16200000">
            <a:off x="6631448" y="2594732"/>
            <a:ext cx="562404" cy="455154"/>
          </a:xfrm>
          <a:prstGeom prst="downArrow">
            <a:avLst/>
          </a:prstGeom>
          <a:solidFill>
            <a:srgbClr val="00B000"/>
          </a:solidFill>
          <a:ln>
            <a:noFill/>
          </a:ln>
        </p:spPr>
        <p:style>
          <a:lnRef idx="1">
            <a:schemeClr val="accent1"/>
          </a:lnRef>
          <a:fillRef idx="2">
            <a:schemeClr val="accent1"/>
          </a:fillRef>
          <a:effectRef idx="1">
            <a:schemeClr val="accent1"/>
          </a:effectRef>
          <a:fontRef idx="minor">
            <a:schemeClr val="dk1"/>
          </a:fontRef>
        </p:style>
        <p:txBody>
          <a:bodyPr lIns="100840" tIns="50420" rIns="100840" bIns="50420" anchor="ctr"/>
          <a:lstStyle/>
          <a:p>
            <a:pPr algn="ctr" defTabSz="504200" fontAlgn="auto">
              <a:spcBef>
                <a:spcPts val="0"/>
              </a:spcBef>
              <a:spcAft>
                <a:spcPts val="0"/>
              </a:spcAft>
              <a:defRPr/>
            </a:pPr>
            <a:endParaRPr lang="en-US" dirty="0">
              <a:solidFill>
                <a:srgbClr val="FFFFFF"/>
              </a:solidFill>
              <a:latin typeface="Arial"/>
              <a:ea typeface="ＭＳ Ｐゴシック" charset="-128"/>
              <a:cs typeface="ＭＳ Ｐゴシック" charset="-128"/>
            </a:endParaRPr>
          </a:p>
        </p:txBody>
      </p:sp>
      <p:sp>
        <p:nvSpPr>
          <p:cNvPr id="20503" name="Textfeld 22"/>
          <p:cNvSpPr txBox="1">
            <a:spLocks noChangeArrowheads="1"/>
          </p:cNvSpPr>
          <p:nvPr/>
        </p:nvSpPr>
        <p:spPr bwMode="auto">
          <a:xfrm>
            <a:off x="7150894" y="7000905"/>
            <a:ext cx="1729708" cy="317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0840" tIns="50420" rIns="100840" bIns="50420">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de-DE">
                <a:solidFill>
                  <a:srgbClr val="000000"/>
                </a:solidFill>
              </a:rPr>
              <a:t>After Sarah Cooley</a:t>
            </a:r>
          </a:p>
        </p:txBody>
      </p:sp>
      <p:grpSp>
        <p:nvGrpSpPr>
          <p:cNvPr id="2" name="Gruppieren 29"/>
          <p:cNvGrpSpPr>
            <a:grpSpLocks/>
          </p:cNvGrpSpPr>
          <p:nvPr/>
        </p:nvGrpSpPr>
        <p:grpSpPr bwMode="auto">
          <a:xfrm>
            <a:off x="2115754" y="6188163"/>
            <a:ext cx="3651899" cy="625846"/>
            <a:chOff x="1888366" y="5730070"/>
            <a:chExt cx="3261057" cy="579154"/>
          </a:xfrm>
        </p:grpSpPr>
        <p:sp>
          <p:nvSpPr>
            <p:cNvPr id="24" name="Down Arrow 26"/>
            <p:cNvSpPr/>
            <p:nvPr/>
          </p:nvSpPr>
          <p:spPr bwMode="auto">
            <a:xfrm rot="16200000">
              <a:off x="1830571" y="5787865"/>
              <a:ext cx="522032" cy="406441"/>
            </a:xfrm>
            <a:prstGeom prst="downArrow">
              <a:avLst/>
            </a:prstGeom>
            <a:solidFill>
              <a:srgbClr val="FF0000"/>
            </a:solidFill>
            <a:ln>
              <a:solidFill>
                <a:srgbClr val="FF0000"/>
              </a:solidFill>
            </a:ln>
          </p:spPr>
          <p:style>
            <a:lnRef idx="1">
              <a:schemeClr val="accent1"/>
            </a:lnRef>
            <a:fillRef idx="2">
              <a:schemeClr val="accent1"/>
            </a:fillRef>
            <a:effectRef idx="1">
              <a:schemeClr val="accent1"/>
            </a:effectRef>
            <a:fontRef idx="minor">
              <a:schemeClr val="dk1"/>
            </a:fontRef>
          </p:style>
          <p:txBody>
            <a:bodyPr anchor="ctr"/>
            <a:lstStyle/>
            <a:p>
              <a:pPr algn="ctr" defTabSz="504200" fontAlgn="auto">
                <a:spcBef>
                  <a:spcPts val="0"/>
                </a:spcBef>
                <a:spcAft>
                  <a:spcPts val="0"/>
                </a:spcAft>
                <a:defRPr/>
              </a:pPr>
              <a:endParaRPr lang="en-US" dirty="0">
                <a:solidFill>
                  <a:srgbClr val="FFFFFF"/>
                </a:solidFill>
                <a:latin typeface="Arial"/>
                <a:ea typeface="ＭＳ Ｐゴシック" charset="-128"/>
                <a:cs typeface="ＭＳ Ｐゴシック" charset="-128"/>
              </a:endParaRPr>
            </a:p>
          </p:txBody>
        </p:sp>
        <p:sp>
          <p:nvSpPr>
            <p:cNvPr id="20506" name="Rechteck 24"/>
            <p:cNvSpPr>
              <a:spLocks noChangeArrowheads="1"/>
            </p:cNvSpPr>
            <p:nvPr/>
          </p:nvSpPr>
          <p:spPr bwMode="auto">
            <a:xfrm>
              <a:off x="2586653" y="5810113"/>
              <a:ext cx="1333888" cy="284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solidFill>
                    <a:srgbClr val="000000"/>
                  </a:solidFill>
                  <a:latin typeface="Calibri" charset="0"/>
                  <a:cs typeface="ＭＳ Ｐゴシック" charset="0"/>
                </a:rPr>
                <a:t>Rising uncertainty</a:t>
              </a:r>
              <a:endParaRPr lang="de-DE"/>
            </a:p>
          </p:txBody>
        </p:sp>
        <p:sp>
          <p:nvSpPr>
            <p:cNvPr id="26" name="Down Arrow 26"/>
            <p:cNvSpPr/>
            <p:nvPr/>
          </p:nvSpPr>
          <p:spPr bwMode="auto">
            <a:xfrm rot="16200000">
              <a:off x="4685187" y="5844987"/>
              <a:ext cx="522032" cy="406441"/>
            </a:xfrm>
            <a:prstGeom prst="downArrow">
              <a:avLst/>
            </a:prstGeom>
            <a:solidFill>
              <a:srgbClr val="FF0000"/>
            </a:solidFill>
            <a:ln>
              <a:solidFill>
                <a:srgbClr val="FF0000"/>
              </a:solidFill>
            </a:ln>
          </p:spPr>
          <p:style>
            <a:lnRef idx="1">
              <a:schemeClr val="accent1"/>
            </a:lnRef>
            <a:fillRef idx="2">
              <a:schemeClr val="accent1"/>
            </a:fillRef>
            <a:effectRef idx="1">
              <a:schemeClr val="accent1"/>
            </a:effectRef>
            <a:fontRef idx="minor">
              <a:schemeClr val="dk1"/>
            </a:fontRef>
          </p:style>
          <p:txBody>
            <a:bodyPr anchor="ctr"/>
            <a:lstStyle/>
            <a:p>
              <a:pPr algn="ctr" defTabSz="504200" fontAlgn="auto">
                <a:spcBef>
                  <a:spcPts val="0"/>
                </a:spcBef>
                <a:spcAft>
                  <a:spcPts val="0"/>
                </a:spcAft>
                <a:defRPr/>
              </a:pPr>
              <a:endParaRPr lang="en-US" dirty="0">
                <a:solidFill>
                  <a:srgbClr val="FFFFFF"/>
                </a:solidFill>
                <a:latin typeface="Arial"/>
                <a:ea typeface="ＭＳ Ｐゴシック" charset="-128"/>
                <a:cs typeface="ＭＳ Ｐゴシック" charset="-128"/>
              </a:endParaRPr>
            </a:p>
          </p:txBody>
        </p:sp>
      </p:grpSp>
    </p:spTree>
    <p:extLst>
      <p:ext uri="{BB962C8B-B14F-4D97-AF65-F5344CB8AC3E}">
        <p14:creationId xmlns:p14="http://schemas.microsoft.com/office/powerpoint/2010/main" val="74933996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9092" y="904265"/>
            <a:ext cx="10298207" cy="8946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8" name="Rectangle 3"/>
          <p:cNvSpPr>
            <a:spLocks noChangeArrowheads="1"/>
          </p:cNvSpPr>
          <p:nvPr/>
        </p:nvSpPr>
        <p:spPr bwMode="auto">
          <a:xfrm>
            <a:off x="278902" y="6863682"/>
            <a:ext cx="17040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en-US" dirty="0" err="1">
                <a:solidFill>
                  <a:srgbClr val="000000"/>
                </a:solidFill>
                <a:latin typeface="Calibri"/>
                <a:cs typeface="Calibri"/>
              </a:rPr>
              <a:t>ian.umces.edu</a:t>
            </a:r>
            <a:r>
              <a:rPr lang="en-US" dirty="0">
                <a:solidFill>
                  <a:srgbClr val="000000"/>
                </a:solidFill>
                <a:latin typeface="Calibri"/>
                <a:cs typeface="Calibri"/>
              </a:rPr>
              <a:t>/press</a:t>
            </a:r>
          </a:p>
        </p:txBody>
      </p:sp>
      <p:sp>
        <p:nvSpPr>
          <p:cNvPr id="4" name="Rectangle 3"/>
          <p:cNvSpPr>
            <a:spLocks noChangeArrowheads="1"/>
          </p:cNvSpPr>
          <p:nvPr/>
        </p:nvSpPr>
        <p:spPr bwMode="auto">
          <a:xfrm>
            <a:off x="244762" y="76960"/>
            <a:ext cx="988075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en-US" sz="3600" dirty="0" smtClean="0">
                <a:latin typeface="Calibri"/>
                <a:cs typeface="Calibri"/>
              </a:rPr>
              <a:t>Ecosystem-based management of marine resources</a:t>
            </a:r>
            <a:endParaRPr lang="en-US" sz="3600" dirty="0">
              <a:latin typeface="Calibri"/>
              <a:cs typeface="Calibri"/>
            </a:endParaRPr>
          </a:p>
        </p:txBody>
      </p:sp>
      <p:pic>
        <p:nvPicPr>
          <p:cNvPr id="2" name="Picture 1"/>
          <p:cNvPicPr>
            <a:picLocks noChangeAspect="1"/>
          </p:cNvPicPr>
          <p:nvPr/>
        </p:nvPicPr>
        <p:blipFill>
          <a:blip r:embed="rId3"/>
          <a:stretch>
            <a:fillRect/>
          </a:stretch>
        </p:blipFill>
        <p:spPr>
          <a:xfrm>
            <a:off x="4373104" y="812684"/>
            <a:ext cx="4267200" cy="6350000"/>
          </a:xfrm>
          <a:prstGeom prst="rect">
            <a:avLst/>
          </a:prstGeom>
        </p:spPr>
      </p:pic>
    </p:spTree>
    <p:extLst>
      <p:ext uri="{BB962C8B-B14F-4D97-AF65-F5344CB8AC3E}">
        <p14:creationId xmlns:p14="http://schemas.microsoft.com/office/powerpoint/2010/main" val="388803228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41737" y="2170066"/>
            <a:ext cx="7452447" cy="5009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5" name="TextBox 4"/>
          <p:cNvSpPr txBox="1">
            <a:spLocks noChangeArrowheads="1"/>
          </p:cNvSpPr>
          <p:nvPr/>
        </p:nvSpPr>
        <p:spPr bwMode="auto">
          <a:xfrm>
            <a:off x="3865690" y="1595367"/>
            <a:ext cx="6242060" cy="523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6" tIns="45713" rIns="91426" bIns="45713">
            <a:spAutoFit/>
          </a:bodyPr>
          <a:lstStyle>
            <a:lvl1pPr eaLnBrk="0" hangingPunct="0">
              <a:defRPr sz="1400">
                <a:solidFill>
                  <a:schemeClr val="tx1"/>
                </a:solidFill>
                <a:latin typeface="Arial" charset="0"/>
                <a:ea typeface="ＭＳ Ｐゴシック" charset="0"/>
                <a:cs typeface="ＭＳ Ｐゴシック" charset="0"/>
              </a:defRPr>
            </a:lvl1pPr>
            <a:lvl2pPr marL="742950" indent="-285750" eaLnBrk="0" hangingPunct="0">
              <a:defRPr sz="1400">
                <a:solidFill>
                  <a:schemeClr val="tx1"/>
                </a:solidFill>
                <a:latin typeface="Arial" charset="0"/>
                <a:ea typeface="ＭＳ Ｐゴシック" charset="0"/>
              </a:defRPr>
            </a:lvl2pPr>
            <a:lvl3pPr marL="1143000" indent="-228600" eaLnBrk="0" hangingPunct="0">
              <a:defRPr sz="1400">
                <a:solidFill>
                  <a:schemeClr val="tx1"/>
                </a:solidFill>
                <a:latin typeface="Arial" charset="0"/>
                <a:ea typeface="ＭＳ Ｐゴシック" charset="0"/>
              </a:defRPr>
            </a:lvl3pPr>
            <a:lvl4pPr marL="1600200" indent="-228600" eaLnBrk="0" hangingPunct="0">
              <a:defRPr sz="1400">
                <a:solidFill>
                  <a:schemeClr val="tx1"/>
                </a:solidFill>
                <a:latin typeface="Arial" charset="0"/>
                <a:ea typeface="ＭＳ Ｐゴシック" charset="0"/>
              </a:defRPr>
            </a:lvl4pPr>
            <a:lvl5pPr marL="2057400" indent="-228600" eaLnBrk="0" hangingPunct="0">
              <a:defRPr sz="1400">
                <a:solidFill>
                  <a:schemeClr val="tx1"/>
                </a:solidFill>
                <a:latin typeface="Arial" charset="0"/>
                <a:ea typeface="ＭＳ Ｐゴシック" charset="0"/>
              </a:defRPr>
            </a:lvl5pPr>
            <a:lvl6pPr marL="2514600" indent="-228600" eaLnBrk="0" fontAlgn="base" hangingPunct="0">
              <a:spcBef>
                <a:spcPct val="0"/>
              </a:spcBef>
              <a:spcAft>
                <a:spcPct val="0"/>
              </a:spcAft>
              <a:defRPr sz="1400">
                <a:solidFill>
                  <a:schemeClr val="tx1"/>
                </a:solidFill>
                <a:latin typeface="Arial" charset="0"/>
                <a:ea typeface="ＭＳ Ｐゴシック" charset="0"/>
              </a:defRPr>
            </a:lvl6pPr>
            <a:lvl7pPr marL="2971800" indent="-228600" eaLnBrk="0" fontAlgn="base" hangingPunct="0">
              <a:spcBef>
                <a:spcPct val="0"/>
              </a:spcBef>
              <a:spcAft>
                <a:spcPct val="0"/>
              </a:spcAft>
              <a:defRPr sz="1400">
                <a:solidFill>
                  <a:schemeClr val="tx1"/>
                </a:solidFill>
                <a:latin typeface="Arial" charset="0"/>
                <a:ea typeface="ＭＳ Ｐゴシック" charset="0"/>
              </a:defRPr>
            </a:lvl7pPr>
            <a:lvl8pPr marL="3429000" indent="-228600" eaLnBrk="0" fontAlgn="base" hangingPunct="0">
              <a:spcBef>
                <a:spcPct val="0"/>
              </a:spcBef>
              <a:spcAft>
                <a:spcPct val="0"/>
              </a:spcAft>
              <a:defRPr sz="1400">
                <a:solidFill>
                  <a:schemeClr val="tx1"/>
                </a:solidFill>
                <a:latin typeface="Arial" charset="0"/>
                <a:ea typeface="ＭＳ Ｐゴシック" charset="0"/>
              </a:defRPr>
            </a:lvl8pPr>
            <a:lvl9pPr marL="3886200" indent="-228600" eaLnBrk="0" fontAlgn="base" hangingPunct="0">
              <a:spcBef>
                <a:spcPct val="0"/>
              </a:spcBef>
              <a:spcAft>
                <a:spcPct val="0"/>
              </a:spcAft>
              <a:defRPr sz="1400">
                <a:solidFill>
                  <a:schemeClr val="tx1"/>
                </a:solidFill>
                <a:latin typeface="Arial" charset="0"/>
                <a:ea typeface="ＭＳ Ｐゴシック" charset="0"/>
              </a:defRPr>
            </a:lvl9pPr>
          </a:lstStyle>
          <a:p>
            <a:r>
              <a:rPr lang="en-US" sz="2800" dirty="0" smtClean="0">
                <a:latin typeface="Comic Sans MS"/>
                <a:cs typeface="Comic Sans MS"/>
              </a:rPr>
              <a:t>The oceans – love them or lose them</a:t>
            </a:r>
          </a:p>
        </p:txBody>
      </p:sp>
      <p:sp>
        <p:nvSpPr>
          <p:cNvPr id="2" name="TextBox 1"/>
          <p:cNvSpPr txBox="1"/>
          <p:nvPr/>
        </p:nvSpPr>
        <p:spPr>
          <a:xfrm>
            <a:off x="282218" y="254026"/>
            <a:ext cx="3624457" cy="2246755"/>
          </a:xfrm>
          <a:prstGeom prst="rect">
            <a:avLst/>
          </a:prstGeom>
          <a:noFill/>
        </p:spPr>
        <p:txBody>
          <a:bodyPr wrap="none" lIns="91426" tIns="45713" rIns="91426" bIns="45713" rtlCol="0">
            <a:spAutoFit/>
          </a:bodyPr>
          <a:lstStyle/>
          <a:p>
            <a:r>
              <a:rPr lang="en-US" sz="2000" dirty="0">
                <a:latin typeface="Comic Sans MS"/>
                <a:cs typeface="Comic Sans MS"/>
              </a:rPr>
              <a:t>Significant Contributions by:</a:t>
            </a:r>
            <a:endParaRPr lang="en-US" sz="2000" dirty="0">
              <a:solidFill>
                <a:srgbClr val="FFFFFF"/>
              </a:solidFill>
              <a:latin typeface="Comic Sans MS"/>
              <a:cs typeface="Comic Sans MS"/>
            </a:endParaRPr>
          </a:p>
          <a:p>
            <a:r>
              <a:rPr lang="en-US" sz="2000" dirty="0">
                <a:solidFill>
                  <a:srgbClr val="FFFFFF"/>
                </a:solidFill>
                <a:latin typeface="Comic Sans MS"/>
                <a:cs typeface="Comic Sans MS"/>
              </a:rPr>
              <a:t>Kurt Buck</a:t>
            </a:r>
          </a:p>
          <a:p>
            <a:r>
              <a:rPr lang="en-US" sz="2000" dirty="0">
                <a:solidFill>
                  <a:srgbClr val="FFFFFF"/>
                </a:solidFill>
                <a:latin typeface="Comic Sans MS"/>
                <a:cs typeface="Comic Sans MS"/>
              </a:rPr>
              <a:t>Chris </a:t>
            </a:r>
            <a:r>
              <a:rPr lang="en-US" sz="2000" dirty="0" err="1">
                <a:solidFill>
                  <a:srgbClr val="FFFFFF"/>
                </a:solidFill>
                <a:latin typeface="Comic Sans MS"/>
                <a:cs typeface="Comic Sans MS"/>
              </a:rPr>
              <a:t>Lovera</a:t>
            </a:r>
            <a:endParaRPr lang="en-US" sz="2000" dirty="0">
              <a:solidFill>
                <a:srgbClr val="FFFFFF"/>
              </a:solidFill>
              <a:latin typeface="Comic Sans MS"/>
              <a:cs typeface="Comic Sans MS"/>
            </a:endParaRPr>
          </a:p>
          <a:p>
            <a:r>
              <a:rPr lang="en-US" sz="2000" dirty="0">
                <a:solidFill>
                  <a:srgbClr val="FFFFFF"/>
                </a:solidFill>
                <a:latin typeface="Comic Sans MS"/>
                <a:cs typeface="Comic Sans MS"/>
              </a:rPr>
              <a:t>Eric Pane</a:t>
            </a:r>
          </a:p>
          <a:p>
            <a:r>
              <a:rPr lang="en-US" sz="2000" dirty="0" err="1">
                <a:solidFill>
                  <a:srgbClr val="FFFFFF"/>
                </a:solidFill>
                <a:latin typeface="Comic Sans MS"/>
                <a:cs typeface="Comic Sans MS"/>
              </a:rPr>
              <a:t>Josi</a:t>
            </a:r>
            <a:r>
              <a:rPr lang="en-US" sz="2000" dirty="0">
                <a:solidFill>
                  <a:srgbClr val="FFFFFF"/>
                </a:solidFill>
                <a:latin typeface="Comic Sans MS"/>
                <a:cs typeface="Comic Sans MS"/>
              </a:rPr>
              <a:t> Taylor</a:t>
            </a:r>
          </a:p>
          <a:p>
            <a:r>
              <a:rPr lang="en-US" sz="2000" dirty="0">
                <a:solidFill>
                  <a:srgbClr val="FFFFFF"/>
                </a:solidFill>
                <a:latin typeface="Comic Sans MS"/>
                <a:cs typeface="Comic Sans MS"/>
              </a:rPr>
              <a:t>Patrick Whaling</a:t>
            </a:r>
          </a:p>
          <a:p>
            <a:r>
              <a:rPr lang="en-US" sz="2000" dirty="0">
                <a:solidFill>
                  <a:srgbClr val="FFFFFF"/>
                </a:solidFill>
                <a:latin typeface="Comic Sans MS"/>
                <a:cs typeface="Comic Sans MS"/>
              </a:rPr>
              <a:t>MBARI</a:t>
            </a:r>
          </a:p>
        </p:txBody>
      </p:sp>
    </p:spTree>
    <p:extLst>
      <p:ext uri="{BB962C8B-B14F-4D97-AF65-F5344CB8AC3E}">
        <p14:creationId xmlns:p14="http://schemas.microsoft.com/office/powerpoint/2010/main" val="3977554501"/>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Beach Tmp 04">
  <a:themeElements>
    <a:clrScheme name="Beach Tmp 04 1">
      <a:dk1>
        <a:srgbClr val="003366"/>
      </a:dk1>
      <a:lt1>
        <a:srgbClr val="FFFF00"/>
      </a:lt1>
      <a:dk2>
        <a:srgbClr val="0099CC"/>
      </a:dk2>
      <a:lt2>
        <a:srgbClr val="FFFF00"/>
      </a:lt2>
      <a:accent1>
        <a:srgbClr val="33CCFF"/>
      </a:accent1>
      <a:accent2>
        <a:srgbClr val="003366"/>
      </a:accent2>
      <a:accent3>
        <a:srgbClr val="AACAE2"/>
      </a:accent3>
      <a:accent4>
        <a:srgbClr val="DADA00"/>
      </a:accent4>
      <a:accent5>
        <a:srgbClr val="ADE2FF"/>
      </a:accent5>
      <a:accent6>
        <a:srgbClr val="002D5C"/>
      </a:accent6>
      <a:hlink>
        <a:srgbClr val="0066FF"/>
      </a:hlink>
      <a:folHlink>
        <a:srgbClr val="33CCCC"/>
      </a:folHlink>
    </a:clrScheme>
    <a:fontScheme name="Beach Tmp 04">
      <a:majorFont>
        <a:latin typeface="Looseprint"/>
        <a:ea typeface=""/>
        <a:cs typeface=""/>
      </a:majorFont>
      <a:minorFont>
        <a:latin typeface="Looseprin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10287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10287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Beach Tmp 04 1">
        <a:dk1>
          <a:srgbClr val="003366"/>
        </a:dk1>
        <a:lt1>
          <a:srgbClr val="FFFF00"/>
        </a:lt1>
        <a:dk2>
          <a:srgbClr val="0099CC"/>
        </a:dk2>
        <a:lt2>
          <a:srgbClr val="FFFF00"/>
        </a:lt2>
        <a:accent1>
          <a:srgbClr val="33CCFF"/>
        </a:accent1>
        <a:accent2>
          <a:srgbClr val="003366"/>
        </a:accent2>
        <a:accent3>
          <a:srgbClr val="AACAE2"/>
        </a:accent3>
        <a:accent4>
          <a:srgbClr val="DADA00"/>
        </a:accent4>
        <a:accent5>
          <a:srgbClr val="ADE2FF"/>
        </a:accent5>
        <a:accent6>
          <a:srgbClr val="002D5C"/>
        </a:accent6>
        <a:hlink>
          <a:srgbClr val="0066FF"/>
        </a:hlink>
        <a:folHlink>
          <a:srgbClr val="33CCCC"/>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Beach Tmp 04 1">
    <a:dk1>
      <a:srgbClr val="003366"/>
    </a:dk1>
    <a:lt1>
      <a:srgbClr val="FFFF00"/>
    </a:lt1>
    <a:dk2>
      <a:srgbClr val="0099CC"/>
    </a:dk2>
    <a:lt2>
      <a:srgbClr val="FFFF00"/>
    </a:lt2>
    <a:accent1>
      <a:srgbClr val="33CCFF"/>
    </a:accent1>
    <a:accent2>
      <a:srgbClr val="003366"/>
    </a:accent2>
    <a:accent3>
      <a:srgbClr val="AACAE2"/>
    </a:accent3>
    <a:accent4>
      <a:srgbClr val="DADA00"/>
    </a:accent4>
    <a:accent5>
      <a:srgbClr val="ADE2FF"/>
    </a:accent5>
    <a:accent6>
      <a:srgbClr val="002D5C"/>
    </a:accent6>
    <a:hlink>
      <a:srgbClr val="0066FF"/>
    </a:hlink>
    <a:folHlink>
      <a:srgbClr val="33CCCC"/>
    </a:folHlink>
  </a:clrScheme>
  <a:fontScheme name="Beach Tmp 04">
    <a:majorFont>
      <a:latin typeface="Looseprint"/>
      <a:ea typeface=""/>
      <a:cs typeface=""/>
    </a:majorFont>
    <a:minorFont>
      <a:latin typeface="Looseprin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Beach Tmp 04 1">
    <a:dk1>
      <a:srgbClr val="003366"/>
    </a:dk1>
    <a:lt1>
      <a:srgbClr val="FFFF00"/>
    </a:lt1>
    <a:dk2>
      <a:srgbClr val="0099CC"/>
    </a:dk2>
    <a:lt2>
      <a:srgbClr val="FFFF00"/>
    </a:lt2>
    <a:accent1>
      <a:srgbClr val="33CCFF"/>
    </a:accent1>
    <a:accent2>
      <a:srgbClr val="003366"/>
    </a:accent2>
    <a:accent3>
      <a:srgbClr val="AACAE2"/>
    </a:accent3>
    <a:accent4>
      <a:srgbClr val="DADA00"/>
    </a:accent4>
    <a:accent5>
      <a:srgbClr val="ADE2FF"/>
    </a:accent5>
    <a:accent6>
      <a:srgbClr val="002D5C"/>
    </a:accent6>
    <a:hlink>
      <a:srgbClr val="0066FF"/>
    </a:hlink>
    <a:folHlink>
      <a:srgbClr val="33CCCC"/>
    </a:folHlink>
  </a:clrScheme>
  <a:fontScheme name="Beach Tmp 04">
    <a:majorFont>
      <a:latin typeface="Looseprint"/>
      <a:ea typeface=""/>
      <a:cs typeface=""/>
    </a:majorFont>
    <a:minorFont>
      <a:latin typeface="Looseprin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21318</TotalTime>
  <Words>1314</Words>
  <Application>Microsoft Office PowerPoint</Application>
  <PresentationFormat>Custom</PresentationFormat>
  <Paragraphs>256</Paragraphs>
  <Slides>32</Slides>
  <Notes>21</Notes>
  <HiddenSlides>0</HiddenSlides>
  <MMClips>4</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Beach Tmp 04</vt:lpstr>
      <vt:lpstr>PowerPoint Presentation</vt:lpstr>
      <vt:lpstr>CO2 emissions are rising rapidly</vt:lpstr>
      <vt:lpstr>PowerPoint Presentation</vt:lpstr>
      <vt:lpstr>PowerPoint Presentation</vt:lpstr>
      <vt:lpstr>Oxygen levels in many ocean areas is declining (hypoxia)</vt:lpstr>
      <vt:lpstr>PowerPoint Presentation</vt:lpstr>
      <vt:lpstr>PowerPoint Presentation</vt:lpstr>
      <vt:lpstr>Environmental Stress, Ecosystems, and Society</vt:lpstr>
      <vt:lpstr>PowerPoint Presentation</vt:lpstr>
      <vt:lpstr>Warming</vt:lpstr>
      <vt:lpstr>Changes in intertidal animals over 75 years</vt:lpstr>
      <vt:lpstr>California Marine Populations Shifting Northward</vt:lpstr>
      <vt:lpstr>Hypoxia (low oxygen levels)</vt:lpstr>
      <vt:lpstr>PowerPoint Presentation</vt:lpstr>
      <vt:lpstr>PowerPoint Presentation</vt:lpstr>
      <vt:lpstr>Expansion, intensification of hypoxic zones likely to affect urchins and other deep-sea animals</vt:lpstr>
      <vt:lpstr>Ocean Acidification</vt:lpstr>
      <vt:lpstr>PowerPoint Presentation</vt:lpstr>
      <vt:lpstr>PowerPoint Presentation</vt:lpstr>
      <vt:lpstr>Ocean chemistry and the future of coral reefs?</vt:lpstr>
      <vt:lpstr>Ecosystem Consequences of Ocean Change</vt:lpstr>
      <vt:lpstr>Lower production in 2005 &amp; 2006 due to  weak spring upwelling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 worrisome storyline</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DETERMINING THE EFFECTS OF CO2 OCEAN DISPOSAL ON DEEP-SEA ORGANISMS</dc:title>
  <dc:creator>mario</dc:creator>
  <dc:description>Template Design from_x000d_Digital Artware™ vol. 1_x000d_©1998 Vicious Fishes Software™</dc:description>
  <cp:lastModifiedBy>delete</cp:lastModifiedBy>
  <cp:revision>955</cp:revision>
  <cp:lastPrinted>2000-01-13T23:37:11Z</cp:lastPrinted>
  <dcterms:created xsi:type="dcterms:W3CDTF">2010-11-09T00:57:46Z</dcterms:created>
  <dcterms:modified xsi:type="dcterms:W3CDTF">2011-10-26T16:16:51Z</dcterms:modified>
</cp:coreProperties>
</file>