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5"/>
  </p:notesMasterIdLst>
  <p:handoutMasterIdLst>
    <p:handoutMasterId r:id="rId56"/>
  </p:handoutMasterIdLst>
  <p:sldIdLst>
    <p:sldId id="1334" r:id="rId2"/>
    <p:sldId id="1353" r:id="rId3"/>
    <p:sldId id="1363" r:id="rId4"/>
    <p:sldId id="1358" r:id="rId5"/>
    <p:sldId id="1366" r:id="rId6"/>
    <p:sldId id="1352" r:id="rId7"/>
    <p:sldId id="1357" r:id="rId8"/>
    <p:sldId id="1359" r:id="rId9"/>
    <p:sldId id="1369" r:id="rId10"/>
    <p:sldId id="1368" r:id="rId11"/>
    <p:sldId id="1367" r:id="rId12"/>
    <p:sldId id="1360" r:id="rId13"/>
    <p:sldId id="1361" r:id="rId14"/>
    <p:sldId id="1015" r:id="rId15"/>
    <p:sldId id="1256" r:id="rId16"/>
    <p:sldId id="1324" r:id="rId17"/>
    <p:sldId id="1328" r:id="rId18"/>
    <p:sldId id="1163" r:id="rId19"/>
    <p:sldId id="1280" r:id="rId20"/>
    <p:sldId id="1326" r:id="rId21"/>
    <p:sldId id="1331" r:id="rId22"/>
    <p:sldId id="1332" r:id="rId23"/>
    <p:sldId id="1333" r:id="rId24"/>
    <p:sldId id="1313" r:id="rId25"/>
    <p:sldId id="1314" r:id="rId26"/>
    <p:sldId id="1293" r:id="rId27"/>
    <p:sldId id="1087" r:id="rId28"/>
    <p:sldId id="1217" r:id="rId29"/>
    <p:sldId id="1350" r:id="rId30"/>
    <p:sldId id="1335" r:id="rId31"/>
    <p:sldId id="1285" r:id="rId32"/>
    <p:sldId id="1338" r:id="rId33"/>
    <p:sldId id="1339" r:id="rId34"/>
    <p:sldId id="1362" r:id="rId35"/>
    <p:sldId id="1355" r:id="rId36"/>
    <p:sldId id="1299" r:id="rId37"/>
    <p:sldId id="1235" r:id="rId38"/>
    <p:sldId id="1341" r:id="rId39"/>
    <p:sldId id="1356" r:id="rId40"/>
    <p:sldId id="1238" r:id="rId41"/>
    <p:sldId id="1302" r:id="rId42"/>
    <p:sldId id="1241" r:id="rId43"/>
    <p:sldId id="1243" r:id="rId44"/>
    <p:sldId id="1257" r:id="rId45"/>
    <p:sldId id="1290" r:id="rId46"/>
    <p:sldId id="1248" r:id="rId47"/>
    <p:sldId id="1269" r:id="rId48"/>
    <p:sldId id="1270" r:id="rId49"/>
    <p:sldId id="1345" r:id="rId50"/>
    <p:sldId id="1308" r:id="rId51"/>
    <p:sldId id="1304" r:id="rId52"/>
    <p:sldId id="1306" r:id="rId53"/>
    <p:sldId id="1225" r:id="rId54"/>
  </p:sldIdLst>
  <p:sldSz cx="10240963" cy="7407275"/>
  <p:notesSz cx="7019925" cy="9269413"/>
  <p:defaultTextStyle>
    <a:defPPr>
      <a:defRPr lang="en-US"/>
    </a:defPPr>
    <a:lvl1pPr algn="l" rtl="0" eaLnBrk="0" fontAlgn="base" hangingPunct="0">
      <a:spcBef>
        <a:spcPct val="0"/>
      </a:spcBef>
      <a:spcAft>
        <a:spcPct val="0"/>
      </a:spcAft>
      <a:defRPr sz="14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itchFamily="34" charset="0"/>
        <a:ea typeface="+mn-ea"/>
        <a:cs typeface="+mn-cs"/>
      </a:defRPr>
    </a:lvl5pPr>
    <a:lvl6pPr marL="2286000" algn="l" defTabSz="914400" rtl="0" eaLnBrk="1" latinLnBrk="0" hangingPunct="1">
      <a:defRPr sz="1400" kern="1200">
        <a:solidFill>
          <a:schemeClr val="tx1"/>
        </a:solidFill>
        <a:latin typeface="Arial" pitchFamily="34" charset="0"/>
        <a:ea typeface="+mn-ea"/>
        <a:cs typeface="+mn-cs"/>
      </a:defRPr>
    </a:lvl6pPr>
    <a:lvl7pPr marL="2743200" algn="l" defTabSz="914400" rtl="0" eaLnBrk="1" latinLnBrk="0" hangingPunct="1">
      <a:defRPr sz="1400" kern="1200">
        <a:solidFill>
          <a:schemeClr val="tx1"/>
        </a:solidFill>
        <a:latin typeface="Arial" pitchFamily="34" charset="0"/>
        <a:ea typeface="+mn-ea"/>
        <a:cs typeface="+mn-cs"/>
      </a:defRPr>
    </a:lvl7pPr>
    <a:lvl8pPr marL="3200400" algn="l" defTabSz="914400" rtl="0" eaLnBrk="1" latinLnBrk="0" hangingPunct="1">
      <a:defRPr sz="1400" kern="1200">
        <a:solidFill>
          <a:schemeClr val="tx1"/>
        </a:solidFill>
        <a:latin typeface="Arial" pitchFamily="34" charset="0"/>
        <a:ea typeface="+mn-ea"/>
        <a:cs typeface="+mn-cs"/>
      </a:defRPr>
    </a:lvl8pPr>
    <a:lvl9pPr marL="3657600" algn="l" defTabSz="914400"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xmlns:mc="http://schemas.openxmlformats.org/markup-compatibility/2006" xmlns:a14="http://schemas.microsoft.com/office/drawing/2010/main" val="000000" mc:Ignorable=""/>
    <a:srgbClr xmlns:mc="http://schemas.openxmlformats.org/markup-compatibility/2006" xmlns:a14="http://schemas.microsoft.com/office/drawing/2010/main" val="0000FF" mc:Ignorable=""/>
    <a:srgbClr xmlns:mc="http://schemas.openxmlformats.org/markup-compatibility/2006" xmlns:a14="http://schemas.microsoft.com/office/drawing/2010/main" val="FFFFFF" mc:Ignorable=""/>
    <a:srgbClr xmlns:mc="http://schemas.openxmlformats.org/markup-compatibility/2006" xmlns:a14="http://schemas.microsoft.com/office/drawing/2010/main" val="CCFFFF" mc:Ignorable=""/>
    <a:srgbClr xmlns:mc="http://schemas.openxmlformats.org/markup-compatibility/2006" xmlns:a14="http://schemas.microsoft.com/office/drawing/2010/main" val="00FF00" mc:Ignorable=""/>
    <a:srgbClr xmlns:mc="http://schemas.openxmlformats.org/markup-compatibility/2006" xmlns:a14="http://schemas.microsoft.com/office/drawing/2010/main" val="66FFFF" mc:Ignorable=""/>
    <a:srgbClr xmlns:mc="http://schemas.openxmlformats.org/markup-compatibility/2006" xmlns:a14="http://schemas.microsoft.com/office/drawing/2010/main" val="9933FF" mc:Ignorable=""/>
    <a:srgbClr xmlns:mc="http://schemas.openxmlformats.org/markup-compatibility/2006" xmlns:a14="http://schemas.microsoft.com/office/drawing/2010/main" val="FF3300" mc:Ignorable=""/>
    <a:srgbClr xmlns:mc="http://schemas.openxmlformats.org/markup-compatibility/2006" xmlns:a14="http://schemas.microsoft.com/office/drawing/2010/main" val="3399FF" mc:Ignorable=""/>
    <a:srgbClr xmlns:mc="http://schemas.openxmlformats.org/markup-compatibility/2006" xmlns:a14="http://schemas.microsoft.com/office/drawing/2010/main" val="FF0000" mc:Ignorabl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949" autoAdjust="0"/>
    <p:restoredTop sz="94667" autoAdjust="0"/>
  </p:normalViewPr>
  <p:slideViewPr>
    <p:cSldViewPr snapToGrid="0">
      <p:cViewPr varScale="1">
        <p:scale>
          <a:sx n="118" d="100"/>
          <a:sy n="118" d="100"/>
        </p:scale>
        <p:origin x="-942" y="-108"/>
      </p:cViewPr>
      <p:guideLst>
        <p:guide orient="horz" pos="2333"/>
        <p:guide pos="3226"/>
      </p:guideLst>
    </p:cSldViewPr>
  </p:slideViewPr>
  <p:outlineViewPr>
    <p:cViewPr>
      <p:scale>
        <a:sx n="33" d="100"/>
        <a:sy n="33" d="100"/>
      </p:scale>
      <p:origin x="0" y="0"/>
    </p:cViewPr>
    <p:sldLst>
      <p:sld r:id="rId1" collapse="1"/>
    </p:sldLst>
  </p:outlineViewPr>
  <p:notesTextViewPr>
    <p:cViewPr>
      <p:scale>
        <a:sx n="66" d="100"/>
        <a:sy n="66"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6.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60803" name="Rectangle 3"/>
          <p:cNvSpPr>
            <a:spLocks noGrp="1" noChangeArrowheads="1"/>
          </p:cNvSpPr>
          <p:nvPr>
            <p:ph type="dt" sz="quarter"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60804" name="Rectangle 4"/>
          <p:cNvSpPr>
            <a:spLocks noGrp="1" noChangeArrowheads="1"/>
          </p:cNvSpPr>
          <p:nvPr>
            <p:ph type="ftr" sz="quarter" idx="2"/>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60805" name="Rectangle 5"/>
          <p:cNvSpPr>
            <a:spLocks noGrp="1" noChangeArrowheads="1"/>
          </p:cNvSpPr>
          <p:nvPr>
            <p:ph type="sldNum" sz="quarter" idx="3"/>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A6516FEB-8AB1-4227-9907-F28652C416B8}" type="slidenum">
              <a:rPr lang="en-US"/>
              <a:pPr/>
              <a:t>‹#›</a:t>
            </a:fld>
            <a:endParaRPr lang="en-US"/>
          </a:p>
        </p:txBody>
      </p:sp>
    </p:spTree>
    <p:extLst>
      <p:ext uri="{BB962C8B-B14F-4D97-AF65-F5344CB8AC3E}">
        <p14:creationId xmlns:p14="http://schemas.microsoft.com/office/powerpoint/2010/main" val="2657615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6770"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16771" name="Rectangle 3"/>
          <p:cNvSpPr>
            <a:spLocks noGrp="1" noChangeArrowheads="1"/>
          </p:cNvSpPr>
          <p:nvPr>
            <p:ph type="dt"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16772" name="Rectangle 4"/>
          <p:cNvSpPr>
            <a:spLocks noGrp="1" noRot="1" noChangeAspect="1" noChangeArrowheads="1" noTextEdit="1"/>
          </p:cNvSpPr>
          <p:nvPr>
            <p:ph type="sldImg" idx="2"/>
          </p:nvPr>
        </p:nvSpPr>
        <p:spPr bwMode="auto">
          <a:xfrm>
            <a:off x="1117600" y="692150"/>
            <a:ext cx="4784725" cy="3462338"/>
          </a:xfrm>
          <a:prstGeom prst="rect">
            <a:avLst/>
          </a:prstGeom>
          <a:noFill/>
          <a:ln w="9525">
            <a:solidFill>
              <a:srgbClr xmlns:mc="http://schemas.openxmlformats.org/markup-compatibility/2006" xmlns:a14="http://schemas.microsoft.com/office/drawing/2010/main" val="000000" mc:Ignorable=""/>
            </a:solidFill>
            <a:miter lim="800000"/>
            <a:headEnd/>
            <a:tailEnd/>
          </a:ln>
          <a:effectLst/>
        </p:spPr>
      </p:sp>
      <p:sp>
        <p:nvSpPr>
          <p:cNvPr id="416773" name="Rectangle 5"/>
          <p:cNvSpPr>
            <a:spLocks noGrp="1" noChangeArrowheads="1"/>
          </p:cNvSpPr>
          <p:nvPr>
            <p:ph type="body" sz="quarter" idx="3"/>
          </p:nvPr>
        </p:nvSpPr>
        <p:spPr bwMode="auto">
          <a:xfrm>
            <a:off x="936625" y="4384675"/>
            <a:ext cx="5146675" cy="4156075"/>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6774" name="Rectangle 6"/>
          <p:cNvSpPr>
            <a:spLocks noGrp="1" noChangeArrowheads="1"/>
          </p:cNvSpPr>
          <p:nvPr>
            <p:ph type="ftr" sz="quarter" idx="4"/>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16775" name="Rectangle 7"/>
          <p:cNvSpPr>
            <a:spLocks noGrp="1" noChangeArrowheads="1"/>
          </p:cNvSpPr>
          <p:nvPr>
            <p:ph type="sldNum" sz="quarter" idx="5"/>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B487DB1B-F3B0-4666-8D89-ADB94BA559EA}" type="slidenum">
              <a:rPr lang="en-US"/>
              <a:pPr/>
              <a:t>‹#›</a:t>
            </a:fld>
            <a:endParaRPr lang="en-US"/>
          </a:p>
        </p:txBody>
      </p:sp>
    </p:spTree>
    <p:extLst>
      <p:ext uri="{BB962C8B-B14F-4D97-AF65-F5344CB8AC3E}">
        <p14:creationId xmlns:p14="http://schemas.microsoft.com/office/powerpoint/2010/main" val="1572215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625A5C-689F-4D1F-8838-8F923A05AC9D}" type="slidenum">
              <a:rPr lang="en-US"/>
              <a:pPr/>
              <a:t>3</a:t>
            </a:fld>
            <a:endParaRPr lang="en-US"/>
          </a:p>
        </p:txBody>
      </p:sp>
      <p:sp>
        <p:nvSpPr>
          <p:cNvPr id="1649666" name="Rectangle 2"/>
          <p:cNvSpPr>
            <a:spLocks noChangeArrowheads="1" noTextEdit="1"/>
          </p:cNvSpPr>
          <p:nvPr>
            <p:ph type="sldImg"/>
          </p:nvPr>
        </p:nvSpPr>
        <p:spPr>
          <a:ln/>
        </p:spPr>
      </p:sp>
      <p:sp>
        <p:nvSpPr>
          <p:cNvPr id="1649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388FFB-C2B8-45C0-B92E-0868D5A7CCFE}" type="slidenum">
              <a:rPr lang="en-US"/>
              <a:pPr/>
              <a:t>5</a:t>
            </a:fld>
            <a:endParaRPr lang="en-US"/>
          </a:p>
        </p:txBody>
      </p:sp>
      <p:sp>
        <p:nvSpPr>
          <p:cNvPr id="1653762" name="Rectangle 2"/>
          <p:cNvSpPr>
            <a:spLocks noChangeArrowheads="1" noTextEdit="1"/>
          </p:cNvSpPr>
          <p:nvPr>
            <p:ph type="sldImg"/>
          </p:nvPr>
        </p:nvSpPr>
        <p:spPr>
          <a:ln/>
        </p:spPr>
      </p:sp>
      <p:sp>
        <p:nvSpPr>
          <p:cNvPr id="1653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8</a:t>
            </a:fld>
            <a:endParaRPr lang="en-US"/>
          </a:p>
        </p:txBody>
      </p:sp>
      <p:sp>
        <p:nvSpPr>
          <p:cNvPr id="1803266" name="Rectangle 2"/>
          <p:cNvSpPr>
            <a:spLocks noGrp="1" noRot="1" noChangeAspect="1" noChangeArrowheads="1" noTextEdit="1"/>
          </p:cNvSpPr>
          <p:nvPr>
            <p:ph type="sldImg"/>
          </p:nvPr>
        </p:nvSpPr>
        <p:spPr>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77C22B-F24E-4AB2-A5A3-342AB8ACF2D5}" type="slidenum">
              <a:rPr lang="en-US"/>
              <a:pPr/>
              <a:t>9</a:t>
            </a:fld>
            <a:endParaRPr lang="en-US"/>
          </a:p>
        </p:txBody>
      </p:sp>
      <p:sp>
        <p:nvSpPr>
          <p:cNvPr id="1745922" name="Rectangle 2"/>
          <p:cNvSpPr>
            <a:spLocks noChangeArrowheads="1" noTextEdit="1"/>
          </p:cNvSpPr>
          <p:nvPr>
            <p:ph type="sldImg"/>
          </p:nvPr>
        </p:nvSpPr>
        <p:spPr>
          <a:ln/>
        </p:spPr>
      </p:sp>
      <p:sp>
        <p:nvSpPr>
          <p:cNvPr id="1745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B3F1EB-250C-4462-A575-03BD3D14D87F}" type="slidenum">
              <a:rPr lang="en-US"/>
              <a:pPr/>
              <a:t>10</a:t>
            </a:fld>
            <a:endParaRPr lang="en-US"/>
          </a:p>
        </p:txBody>
      </p:sp>
      <p:sp>
        <p:nvSpPr>
          <p:cNvPr id="1743874" name="Rectangle 2"/>
          <p:cNvSpPr>
            <a:spLocks noChangeArrowheads="1" noTextEdit="1"/>
          </p:cNvSpPr>
          <p:nvPr>
            <p:ph type="sldImg"/>
          </p:nvPr>
        </p:nvSpPr>
        <p:spPr>
          <a:ln/>
        </p:spPr>
      </p:sp>
      <p:sp>
        <p:nvSpPr>
          <p:cNvPr id="17438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A967B1-6859-4179-990E-2DA31859EFC5}" type="slidenum">
              <a:rPr lang="en-US"/>
              <a:pPr/>
              <a:t>11</a:t>
            </a:fld>
            <a:endParaRPr lang="en-US"/>
          </a:p>
        </p:txBody>
      </p:sp>
      <p:sp>
        <p:nvSpPr>
          <p:cNvPr id="1655810" name="Rectangle 2"/>
          <p:cNvSpPr>
            <a:spLocks noChangeArrowheads="1" noTextEdit="1"/>
          </p:cNvSpPr>
          <p:nvPr>
            <p:ph type="sldImg"/>
          </p:nvPr>
        </p:nvSpPr>
        <p:spPr>
          <a:ln/>
        </p:spPr>
      </p:sp>
      <p:sp>
        <p:nvSpPr>
          <p:cNvPr id="1655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B72948-E4E7-49E8-9E8C-AFDEF7E8636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5B72948-E4E7-49E8-9E8C-AFDEF7E8636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E15F5C-7669-4BA2-A296-586E7DF1B86F}" type="slidenum">
              <a:rPr lang="en-US"/>
              <a:pPr/>
              <a:t>14</a:t>
            </a:fld>
            <a:endParaRPr lang="en-US"/>
          </a:p>
        </p:txBody>
      </p:sp>
      <p:sp>
        <p:nvSpPr>
          <p:cNvPr id="1711106" name="Rectangle 2"/>
          <p:cNvSpPr>
            <a:spLocks noGrp="1" noRot="1" noChangeAspect="1" noChangeArrowheads="1" noTextEdit="1"/>
          </p:cNvSpPr>
          <p:nvPr>
            <p:ph type="sldImg"/>
          </p:nvPr>
        </p:nvSpPr>
        <p:spPr>
          <a:ln/>
        </p:spPr>
      </p:sp>
      <p:sp>
        <p:nvSpPr>
          <p:cNvPr id="171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D1A169-E1EB-488E-917A-38F94BAD541A}" type="slidenum">
              <a:rPr lang="en-US"/>
              <a:pPr/>
              <a:t>15</a:t>
            </a:fld>
            <a:endParaRPr lang="en-US"/>
          </a:p>
        </p:txBody>
      </p:sp>
      <p:sp>
        <p:nvSpPr>
          <p:cNvPr id="1770498" name="Rectangle 2"/>
          <p:cNvSpPr>
            <a:spLocks noGrp="1" noRot="1" noChangeAspect="1" noChangeArrowheads="1" noTextEdit="1"/>
          </p:cNvSpPr>
          <p:nvPr>
            <p:ph type="sldImg"/>
          </p:nvPr>
        </p:nvSpPr>
        <p:spPr>
          <a:ln/>
        </p:spPr>
      </p:sp>
      <p:sp>
        <p:nvSpPr>
          <p:cNvPr id="1770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22E9D4-2E8C-4017-8789-E25BFFAAD7F3}" type="slidenum">
              <a:rPr lang="en-US"/>
              <a:pPr/>
              <a:t>16</a:t>
            </a:fld>
            <a:endParaRPr lang="en-US"/>
          </a:p>
        </p:txBody>
      </p:sp>
      <p:sp>
        <p:nvSpPr>
          <p:cNvPr id="934914" name="Rectangle 2"/>
          <p:cNvSpPr>
            <a:spLocks noGrp="1" noRot="1" noChangeAspect="1" noChangeArrowheads="1" noTextEdit="1"/>
          </p:cNvSpPr>
          <p:nvPr>
            <p:ph type="sldImg"/>
          </p:nvPr>
        </p:nvSpPr>
        <p:spPr>
          <a:xfrm>
            <a:off x="1108075" y="695325"/>
            <a:ext cx="4803775" cy="3476625"/>
          </a:xfrm>
          <a:ln/>
        </p:spPr>
      </p:sp>
      <p:sp>
        <p:nvSpPr>
          <p:cNvPr id="934915" name="Rectangle 3"/>
          <p:cNvSpPr>
            <a:spLocks noGrp="1" noChangeArrowheads="1"/>
          </p:cNvSpPr>
          <p:nvPr>
            <p:ph type="body" idx="1"/>
          </p:nvPr>
        </p:nvSpPr>
        <p:spPr>
          <a:xfrm>
            <a:off x="701675" y="4403725"/>
            <a:ext cx="5616575" cy="4170363"/>
          </a:xfrm>
        </p:spPr>
        <p:txBody>
          <a:bodyPr/>
          <a:lstStyle/>
          <a:p>
            <a:r>
              <a:rPr lang="en-US"/>
              <a:t>Coral reef ecosystems line the coastlines of at least 94 nations across the planet and play host to some of the most beautiful seascapes the world over.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392941-46A1-40C7-9C7F-7CA1D9321D95}" type="slidenum">
              <a:rPr lang="en-US"/>
              <a:pPr/>
              <a:t>17</a:t>
            </a:fld>
            <a:endParaRPr lang="en-US"/>
          </a:p>
        </p:txBody>
      </p:sp>
      <p:sp>
        <p:nvSpPr>
          <p:cNvPr id="945154" name="Rectangle 2"/>
          <p:cNvSpPr>
            <a:spLocks noGrp="1" noRot="1" noChangeAspect="1" noChangeArrowheads="1" noTextEdit="1"/>
          </p:cNvSpPr>
          <p:nvPr>
            <p:ph type="sldImg"/>
          </p:nvPr>
        </p:nvSpPr>
        <p:spPr>
          <a:xfrm>
            <a:off x="1108075" y="695325"/>
            <a:ext cx="4803775" cy="3476625"/>
          </a:xfrm>
          <a:ln/>
        </p:spPr>
      </p:sp>
      <p:sp>
        <p:nvSpPr>
          <p:cNvPr id="945155" name="Rectangle 3"/>
          <p:cNvSpPr>
            <a:spLocks noGrp="1" noChangeArrowheads="1"/>
          </p:cNvSpPr>
          <p:nvPr>
            <p:ph type="body" idx="1"/>
          </p:nvPr>
        </p:nvSpPr>
        <p:spPr>
          <a:xfrm>
            <a:off x="701675" y="4403725"/>
            <a:ext cx="5616575" cy="4170363"/>
          </a:xfrm>
        </p:spPr>
        <p:txBody>
          <a:bodyPr/>
          <a:lstStyle/>
          <a:p>
            <a:r>
              <a:rPr lang="en-US"/>
              <a:t>Basically, coral reefs live in warm, alkaline and sunlit waters.   They are probably limited due to the energy demand and the need for carbonate to sunlit waters that have a high aragonite saturation.  I suspect that they have adapted secondarily to warmer temperatures.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192C0A-0799-4669-A31A-86084D00FDEC}" type="slidenum">
              <a:rPr lang="en-US"/>
              <a:pPr/>
              <a:t>18</a:t>
            </a:fld>
            <a:endParaRPr lang="en-US"/>
          </a:p>
        </p:txBody>
      </p:sp>
      <p:sp>
        <p:nvSpPr>
          <p:cNvPr id="1659906" name="Rectangle 2"/>
          <p:cNvSpPr>
            <a:spLocks noGrp="1" noRot="1" noChangeAspect="1" noChangeArrowheads="1" noTextEdit="1"/>
          </p:cNvSpPr>
          <p:nvPr>
            <p:ph type="sldImg"/>
          </p:nvPr>
        </p:nvSpPr>
        <p:spPr>
          <a:xfrm>
            <a:off x="1108075" y="695325"/>
            <a:ext cx="4803775" cy="3476625"/>
          </a:xfrm>
          <a:ln/>
        </p:spPr>
      </p:sp>
      <p:sp>
        <p:nvSpPr>
          <p:cNvPr id="1659907" name="Rectangle 3"/>
          <p:cNvSpPr>
            <a:spLocks noGrp="1" noChangeArrowheads="1"/>
          </p:cNvSpPr>
          <p:nvPr>
            <p:ph type="body" idx="1"/>
          </p:nvPr>
        </p:nvSpPr>
        <p:spPr>
          <a:xfrm>
            <a:off x="701675" y="4403725"/>
            <a:ext cx="5616575" cy="4170363"/>
          </a:xfrm>
        </p:spPr>
        <p:txBody>
          <a:bodyPr/>
          <a:lstStyle/>
          <a:p>
            <a:r>
              <a:rPr lang="en-US"/>
              <a:t>Now I want to change track and talk about events that caught most coral reef biologists off guard.  Starting in 1979, large sectors of the world’s coral reefs began to undergo a phenomenon called bleaching.  Basically bleaching occurs when corals become stressed.  Healthy corals such as those on he left have about 1 million dinoflagellate algal cells per cm</a:t>
            </a:r>
            <a:r>
              <a:rPr lang="en-US" baseline="30000"/>
              <a:t>2</a:t>
            </a:r>
            <a:r>
              <a:rPr lang="en-US"/>
              <a:t>.  When conditions turn bad, corals will expel their symbionts, leaving their tissues translucent – what you see here is a living coral with the skeleton shining through.  This pink colour is due to the remaining algal pigments.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A88E94-D9D8-44D2-A42C-70F9A0E36FEF}" type="slidenum">
              <a:rPr lang="en-US"/>
              <a:pPr/>
              <a:t>19</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a:t>Poll answer before this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670EC7-68ED-4838-A531-43EDAF7F3F94}" type="slidenum">
              <a:rPr lang="en-US"/>
              <a:pPr/>
              <a:t>20</a:t>
            </a:fld>
            <a:endParaRPr lang="en-US"/>
          </a:p>
        </p:txBody>
      </p:sp>
      <p:sp>
        <p:nvSpPr>
          <p:cNvPr id="939010" name="Rectangle 2"/>
          <p:cNvSpPr>
            <a:spLocks noGrp="1" noRot="1" noChangeAspect="1" noChangeArrowheads="1" noTextEdit="1"/>
          </p:cNvSpPr>
          <p:nvPr>
            <p:ph type="sldImg"/>
          </p:nvPr>
        </p:nvSpPr>
        <p:spPr>
          <a:xfrm>
            <a:off x="1108075" y="695325"/>
            <a:ext cx="4803775" cy="3476625"/>
          </a:xfrm>
          <a:ln/>
        </p:spPr>
      </p:sp>
      <p:sp>
        <p:nvSpPr>
          <p:cNvPr id="939011" name="Rectangle 3"/>
          <p:cNvSpPr>
            <a:spLocks noGrp="1" noChangeArrowheads="1"/>
          </p:cNvSpPr>
          <p:nvPr>
            <p:ph type="body" idx="1"/>
          </p:nvPr>
        </p:nvSpPr>
        <p:spPr>
          <a:xfrm>
            <a:off x="701675" y="4403725"/>
            <a:ext cx="5616575" cy="4170363"/>
          </a:xfrm>
        </p:spPr>
        <p:txBody>
          <a:bodyPr/>
          <a:lstStyle/>
          <a:p>
            <a:r>
              <a:rPr lang="en-US"/>
              <a:t>Unfortunately, changes in sea temperature are rapidly changing coral reefs from looking like this, to virtual graveyards.  In 1998, a single warming event event caused the estimated loss of almost 20% of the world’s living coral.  The prognosis of the future is not much better.</a:t>
            </a:r>
          </a:p>
          <a:p>
            <a:r>
              <a:rPr lang="en-US"/>
              <a:t>With these grim and emotional words said, I want to talk about the drivers of these changes and to suggest the type of tropical reef system that we might well end up with.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a:t>
            </a:r>
            <a:r>
              <a:rPr lang="en-US" baseline="0" dirty="0" smtClean="0"/>
              <a:t> of our research on changes in intertidal invertebrate communities in Monterey at Hopkins Marine Station.</a:t>
            </a:r>
          </a:p>
          <a:p>
            <a:endParaRPr lang="en-US" baseline="0" dirty="0" smtClean="0"/>
          </a:p>
          <a:p>
            <a:r>
              <a:rPr lang="en-US" baseline="0" dirty="0" smtClean="0"/>
              <a:t>During warming over the past 60 years;</a:t>
            </a:r>
          </a:p>
          <a:p>
            <a:r>
              <a:rPr lang="en-US" baseline="0" dirty="0" smtClean="0"/>
              <a:t> warm-adapted species increased</a:t>
            </a:r>
          </a:p>
          <a:p>
            <a:r>
              <a:rPr lang="en-US" baseline="0" dirty="0" smtClean="0"/>
              <a:t> cold adapted species decreased</a:t>
            </a:r>
          </a:p>
          <a:p>
            <a:r>
              <a:rPr lang="en-US" baseline="0" dirty="0" smtClean="0"/>
              <a:t> cosmopolitan species showed no trend</a:t>
            </a:r>
          </a:p>
          <a:p>
            <a:endParaRPr lang="en-US" baseline="0" dirty="0" smtClean="0"/>
          </a:p>
          <a:p>
            <a:r>
              <a:rPr lang="en-US" baseline="0" dirty="0" smtClean="0"/>
              <a:t>No other hypotheses could explain these patterns.</a:t>
            </a:r>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D22F01-1E67-40DE-B55A-936AFFEE899C}" type="slidenum">
              <a:rPr lang="en-US"/>
              <a:pPr/>
              <a:t>28</a:t>
            </a:fld>
            <a:endParaRPr lang="en-US"/>
          </a:p>
        </p:txBody>
      </p:sp>
      <p:sp>
        <p:nvSpPr>
          <p:cNvPr id="792578" name="Rectangle 2"/>
          <p:cNvSpPr>
            <a:spLocks noGrp="1" noRot="1" noChangeAspect="1" noChangeArrowheads="1"/>
          </p:cNvSpPr>
          <p:nvPr>
            <p:ph type="sldImg"/>
          </p:nvPr>
        </p:nvSpPr>
        <p:spPr bwMode="auto">
          <a:xfrm>
            <a:off x="1108075" y="695325"/>
            <a:ext cx="4803775" cy="3476625"/>
          </a:xfrm>
          <a:prstGeom prst="rect">
            <a:avLst/>
          </a:prstGeom>
          <a:solidFill>
            <a:srgbClr xmlns:mc="http://schemas.openxmlformats.org/markup-compatibility/2006" xmlns:a14="http://schemas.microsoft.com/office/drawing/2010/main" val="FFFFFF" mc:Ignorable=""/>
          </a:solidFill>
          <a:ln>
            <a:solidFill>
              <a:srgbClr xmlns:mc="http://schemas.openxmlformats.org/markup-compatibility/2006" xmlns:a14="http://schemas.microsoft.com/office/drawing/2010/main" val="000000" mc:Ignorable=""/>
            </a:solidFill>
            <a:miter lim="800000"/>
            <a:headEnd/>
            <a:tailEnd/>
          </a:ln>
        </p:spPr>
      </p:sp>
      <p:sp>
        <p:nvSpPr>
          <p:cNvPr id="792579" name="Rectangle 3"/>
          <p:cNvSpPr>
            <a:spLocks noGrp="1" noChangeArrowheads="1"/>
          </p:cNvSpPr>
          <p:nvPr>
            <p:ph type="body" idx="1"/>
          </p:nvPr>
        </p:nvSpPr>
        <p:spPr bwMode="auto">
          <a:xfrm>
            <a:off x="936625" y="4403725"/>
            <a:ext cx="5146675" cy="4170363"/>
          </a:xfrm>
          <a:prstGeom prst="rect">
            <a:avLst/>
          </a:prstGeom>
          <a:solidFill>
            <a:srgbClr xmlns:mc="http://schemas.openxmlformats.org/markup-compatibility/2006" xmlns:a14="http://schemas.microsoft.com/office/drawing/2010/main" val="FFFFFF" mc:Ignorable=""/>
          </a:solidFill>
          <a:ln>
            <a:solidFill>
              <a:srgbClr xmlns:mc="http://schemas.openxmlformats.org/markup-compatibility/2006" xmlns:a14="http://schemas.microsoft.com/office/drawing/2010/main" val="000000" mc:Ignorable=""/>
            </a:solidFill>
            <a:miter lim="800000"/>
            <a:headEnd/>
            <a:tailEnd/>
          </a:ln>
        </p:spPr>
        <p:txBody>
          <a:bodyPr lIns="92967" tIns="46484" rIns="92967" bIns="46484"/>
          <a:lstStyle/>
          <a:p>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Demonstration of melting</a:t>
            </a:r>
            <a:r>
              <a:rPr lang="en-US" baseline="0" dirty="0" smtClean="0"/>
              <a:t> clam shell…..</a:t>
            </a:r>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848935E-197B-44EA-BE74-E6779509435C}" type="slidenum">
              <a:rPr lang="en-US" smtClean="0"/>
              <a:pPr/>
              <a:t>30</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848935E-197B-44EA-BE74-E6779509435C}" type="slidenum">
              <a:rPr lang="en-US" smtClean="0"/>
              <a:pPr/>
              <a:t>31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79B1DF-6571-48C2-8957-CF8FFE67C15A}" type="slidenum">
              <a:rPr lang="en-US"/>
              <a:pPr/>
              <a:t>32</a:t>
            </a:fld>
            <a:endParaRPr lang="en-US"/>
          </a:p>
        </p:txBody>
      </p:sp>
      <p:sp>
        <p:nvSpPr>
          <p:cNvPr id="1611778" name="Rectangle 2"/>
          <p:cNvSpPr>
            <a:spLocks noGrp="1" noRot="1" noChangeAspect="1" noChangeArrowheads="1" noTextEdit="1"/>
          </p:cNvSpPr>
          <p:nvPr>
            <p:ph type="sldImg"/>
          </p:nvPr>
        </p:nvSpPr>
        <p:spPr>
          <a:ln/>
        </p:spPr>
      </p:sp>
      <p:sp>
        <p:nvSpPr>
          <p:cNvPr id="1611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2957230-EE0E-4EB1-80AF-C347BC7017A3}" type="slidenum">
              <a:rPr lang="en-US" smtClean="0"/>
              <a:pPr/>
              <a:t>33</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t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B46593-811E-4329-A257-508DFF014C98}" type="slidenum">
              <a:rPr lang="en-US"/>
              <a:pPr/>
              <a:t>35</a:t>
            </a:fld>
            <a:endParaRPr lang="en-US"/>
          </a:p>
        </p:txBody>
      </p:sp>
      <p:sp>
        <p:nvSpPr>
          <p:cNvPr id="1817602" name="Rectangle 2"/>
          <p:cNvSpPr>
            <a:spLocks noGrp="1" noRot="1" noChangeAspect="1" noChangeArrowheads="1" noTextEdit="1"/>
          </p:cNvSpPr>
          <p:nvPr>
            <p:ph type="sldImg"/>
          </p:nvPr>
        </p:nvSpPr>
        <p:spPr>
          <a:ln/>
        </p:spPr>
      </p:sp>
      <p:sp>
        <p:nvSpPr>
          <p:cNvPr id="1817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FFFFFF" mc:Ignorable=""/>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93925" y="704850"/>
            <a:ext cx="2632075" cy="3476625"/>
          </a:xfrm>
          <a:prstGeom prst="roundRect">
            <a:avLst>
              <a:gd name="adj" fmla="val 60"/>
            </a:avLst>
          </a:prstGeom>
          <a:solidFill>
            <a:srgbClr xmlns:mc="http://schemas.openxmlformats.org/markup-compatibility/2006" xmlns:a14="http://schemas.microsoft.com/office/drawing/2010/main" val="FFFFFF" mc:Ignorable=""/>
          </a:solidFill>
          <a:ln w="9360">
            <a:solidFill>
              <a:srgbClr xmlns:mc="http://schemas.openxmlformats.org/markup-compatibility/2006" xmlns:a14="http://schemas.microsoft.com/office/drawing/2010/main" val="000000" mc:Ignorable=""/>
            </a:solidFill>
            <a:round/>
            <a:headEnd/>
            <a:tailEnd/>
          </a:ln>
        </p:spPr>
        <p:txBody>
          <a:bodyPr wrap="none" lIns="93077" tIns="46538" rIns="93077" bIns="46538" anchor="ctr"/>
          <a:lstStyle/>
          <a:p>
            <a:pPr eaLnBrk="0" hangingPunct="0"/>
            <a:endParaRPr lang="en-US"/>
          </a:p>
        </p:txBody>
      </p:sp>
      <p:sp>
        <p:nvSpPr>
          <p:cNvPr id="16387" name="Rectangle 2"/>
          <p:cNvSpPr>
            <a:spLocks noGrp="1" noChangeArrowheads="1"/>
          </p:cNvSpPr>
          <p:nvPr>
            <p:ph type="body"/>
          </p:nvPr>
        </p:nvSpPr>
        <p:spPr>
          <a:xfrm>
            <a:off x="701675" y="4403725"/>
            <a:ext cx="5611813" cy="4170363"/>
          </a:xfrm>
          <a:noFill/>
          <a:ln/>
        </p:spPr>
        <p:txBody>
          <a:bodyPr wrap="none" anchor="ctr"/>
          <a:lstStyle/>
          <a:p>
            <a:pPr eaLnBrk="1" hangingPunct="1"/>
            <a:r>
              <a:rPr lang="en-US" dirty="0" smtClean="0">
                <a:latin typeface="Arial" pitchFamily="34" charset="0"/>
              </a:rPr>
              <a:t>Conceptual model showing an</a:t>
            </a:r>
            <a:r>
              <a:rPr lang="en-US" baseline="0" dirty="0" smtClean="0">
                <a:latin typeface="Arial" pitchFamily="34" charset="0"/>
              </a:rPr>
              <a:t> energy budget under normal CO2 conditions and high CO2 conditions.</a:t>
            </a:r>
          </a:p>
          <a:p>
            <a:pPr eaLnBrk="1" hangingPunct="1"/>
            <a:endParaRPr lang="en-US" baseline="0" dirty="0" smtClean="0">
              <a:latin typeface="Arial" pitchFamily="34" charset="0"/>
            </a:endParaRPr>
          </a:p>
          <a:p>
            <a:pPr eaLnBrk="1" hangingPunct="1"/>
            <a:r>
              <a:rPr lang="en-US" baseline="0" dirty="0" smtClean="0">
                <a:latin typeface="Arial" pitchFamily="34" charset="0"/>
              </a:rPr>
              <a:t>All animals have energy budgets where energy taken in is allocated to maintenance, growth, and reproduction.  If the costs of maintenance increase, as occurs with CO2-related stress, animals must reallocate energy, thereby reducing that available for growth and reproduction.</a:t>
            </a:r>
          </a:p>
          <a:p>
            <a:pPr eaLnBrk="1" hangingPunct="1"/>
            <a:endParaRPr lang="en-US" baseline="0" dirty="0" smtClean="0">
              <a:latin typeface="Arial" pitchFamily="34" charset="0"/>
            </a:endParaRPr>
          </a:p>
          <a:p>
            <a:pPr eaLnBrk="1" hangingPunct="1"/>
            <a:r>
              <a:rPr lang="en-US" baseline="0" dirty="0" smtClean="0">
                <a:latin typeface="Arial" pitchFamily="34" charset="0"/>
              </a:rPr>
              <a:t>Although the individual may survive in the high CO2 conditions, there will be negative consequences for the population.</a:t>
            </a:r>
            <a:endParaRPr lang="en-US" dirty="0" smtClean="0">
              <a:latin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B4A9A0-1AB6-49FA-9B38-E3C8D3B506EF}" type="slidenum">
              <a:rPr lang="en-US"/>
              <a:pPr/>
              <a:t>37</a:t>
            </a:fld>
            <a:endParaRPr lang="en-US"/>
          </a:p>
        </p:txBody>
      </p:sp>
      <p:sp>
        <p:nvSpPr>
          <p:cNvPr id="1221634" name="Rectangle 2"/>
          <p:cNvSpPr>
            <a:spLocks noGrp="1" noRot="1" noChangeAspect="1" noChangeArrowheads="1" noTextEdit="1"/>
          </p:cNvSpPr>
          <p:nvPr>
            <p:ph type="sldImg"/>
          </p:nvPr>
        </p:nvSpPr>
        <p:spPr>
          <a:ln/>
        </p:spPr>
      </p:sp>
      <p:sp>
        <p:nvSpPr>
          <p:cNvPr id="12216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9848935E-197B-44EA-BE74-E6779509435C}" type="slidenum">
              <a:rPr lang="en-US" smtClean="0"/>
              <a:pPr/>
              <a:t>39</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F9717CA-074D-4DCF-AEAD-DB13A4FE6960}" type="slidenum">
              <a:rPr lang="en-US" smtClean="0">
                <a:latin typeface="Arial" charset="0"/>
              </a:rPr>
              <a:pPr/>
              <a:t>40</a:t>
            </a:fld>
            <a:endParaRPr lang="en-US" smtClean="0">
              <a:latin typeface="Arial" charset="0"/>
            </a:endParaRPr>
          </a:p>
        </p:txBody>
      </p:sp>
      <p:sp>
        <p:nvSpPr>
          <p:cNvPr id="54275" name="Rectangle 2"/>
          <p:cNvSpPr>
            <a:spLocks noGrp="1" noRot="1" noChangeAspect="1" noChangeArrowheads="1" noTextEdit="1"/>
          </p:cNvSpPr>
          <p:nvPr>
            <p:ph type="sldImg"/>
          </p:nvPr>
        </p:nvSpPr>
        <p:spPr bwMode="auto">
          <a:noFill/>
          <a:ln>
            <a:solidFill>
              <a:srgbClr xmlns:mc="http://schemas.openxmlformats.org/markup-compatibility/2006" xmlns:a14="http://schemas.microsoft.com/office/drawing/2010/main" val="000000" mc:Ignorable=""/>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453C6D-2204-4821-9139-B67C47374A66}" type="slidenum">
              <a:rPr lang="en-US"/>
              <a:pPr/>
              <a:t>41</a:t>
            </a:fld>
            <a:endParaRPr lang="en-US"/>
          </a:p>
        </p:txBody>
      </p:sp>
      <p:sp>
        <p:nvSpPr>
          <p:cNvPr id="1745922" name="Rectangle 2"/>
          <p:cNvSpPr>
            <a:spLocks noGrp="1" noRot="1" noChangeAspect="1" noChangeArrowheads="1" noTextEdit="1"/>
          </p:cNvSpPr>
          <p:nvPr>
            <p:ph type="sldImg"/>
          </p:nvPr>
        </p:nvSpPr>
        <p:spPr>
          <a:ln/>
        </p:spPr>
      </p:sp>
      <p:sp>
        <p:nvSpPr>
          <p:cNvPr id="1745923" name="Rectangle 3"/>
          <p:cNvSpPr>
            <a:spLocks noGrp="1" noChangeArrowheads="1"/>
          </p:cNvSpPr>
          <p:nvPr>
            <p:ph type="body" idx="1"/>
          </p:nvPr>
        </p:nvSpPr>
        <p:spPr/>
        <p:txBody>
          <a:bodyPr/>
          <a:lstStyle/>
          <a:p>
            <a:r>
              <a:rPr lang="en-US" dirty="0" smtClean="0"/>
              <a:t>A movie of our deep-sea CO2 release experiments to simulate</a:t>
            </a:r>
            <a:r>
              <a:rPr lang="en-US" baseline="0" dirty="0" smtClean="0"/>
              <a:t> deep-sea ocean carbon sequestration (I’ve removed the movie and added a photo).   We released liquid CO2 into chambers (20 to 100 liters), and position animals near and distant from the CO2.  As the CO2 dissolves, it produces a dissolution plume  of high-CO2, low pH water that drifts over animals.  After a month, we return to assess the condition of the animals.  We’ve studied all sorts or organisms, from bacteria to fishes.  These experiments are difficult to interpret because the local currents bath animals in the dissolution plume for a while, then normal seawater for a while when the currents switch direction.  Nevertheless, we’ve learned that most animals, particularly those with poorly developed physiological system to defend internal pH suffer high rates of mortality during exposure.</a:t>
            </a:r>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2DF6306-AF57-4A80-A585-659A9A8D5E2D}" type="slidenum">
              <a:rPr lang="en-US" smtClean="0"/>
              <a:pPr/>
              <a:t>42</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62F672-8F2A-4230-96C8-B1BBBAF26F70}" type="slidenum">
              <a:rPr lang="en-US"/>
              <a:pPr/>
              <a:t>43</a:t>
            </a:fld>
            <a:endParaRPr lang="en-US"/>
          </a:p>
        </p:txBody>
      </p:sp>
      <p:sp>
        <p:nvSpPr>
          <p:cNvPr id="1719298" name="Rectangle 2"/>
          <p:cNvSpPr>
            <a:spLocks noGrp="1" noRot="1" noChangeAspect="1" noChangeArrowheads="1" noTextEdit="1"/>
          </p:cNvSpPr>
          <p:nvPr>
            <p:ph type="sldImg"/>
          </p:nvPr>
        </p:nvSpPr>
        <p:spPr>
          <a:xfrm>
            <a:off x="1108075" y="695325"/>
            <a:ext cx="4803775" cy="3476625"/>
          </a:xfrm>
          <a:ln/>
        </p:spPr>
      </p:sp>
      <p:sp>
        <p:nvSpPr>
          <p:cNvPr id="1719299" name="Rectangle 3"/>
          <p:cNvSpPr>
            <a:spLocks noGrp="1" noChangeArrowheads="1"/>
          </p:cNvSpPr>
          <p:nvPr>
            <p:ph type="body" idx="1"/>
          </p:nvPr>
        </p:nvSpPr>
        <p:spPr>
          <a:xfrm>
            <a:off x="701675" y="4403725"/>
            <a:ext cx="5616575" cy="4170363"/>
          </a:xfrm>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E76706-B685-4D8D-B0F4-B78ADB366612}" type="slidenum">
              <a:rPr lang="en-US"/>
              <a:pPr/>
              <a:t>44</a:t>
            </a:fld>
            <a:endParaRPr lang="en-US"/>
          </a:p>
        </p:txBody>
      </p:sp>
      <p:sp>
        <p:nvSpPr>
          <p:cNvPr id="1764354" name="Rectangle 2"/>
          <p:cNvSpPr>
            <a:spLocks noGrp="1" noRot="1" noChangeAspect="1" noChangeArrowheads="1" noTextEdit="1"/>
          </p:cNvSpPr>
          <p:nvPr>
            <p:ph type="sldImg"/>
          </p:nvPr>
        </p:nvSpPr>
        <p:spPr>
          <a:ln/>
        </p:spPr>
      </p:sp>
      <p:sp>
        <p:nvSpPr>
          <p:cNvPr id="176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xmlns:mc="http://schemas.openxmlformats.org/markup-compatibility/2006" xmlns:a14="http://schemas.microsoft.com/office/drawing/2010/main" val="000000" mc:Ignorable=""/>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4008D-E990-483E-8328-1E27B286D497}" type="slidenum">
              <a:rPr lang="en-US" smtClean="0"/>
              <a:pPr/>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5484A6-1533-4B63-92C8-3F9A8EC516AD}" type="slidenum">
              <a:rPr lang="en-US"/>
              <a:pPr/>
              <a:t>47</a:t>
            </a:fld>
            <a:endParaRPr lang="en-US"/>
          </a:p>
        </p:txBody>
      </p:sp>
      <p:sp>
        <p:nvSpPr>
          <p:cNvPr id="1906690" name="Rectangle 2"/>
          <p:cNvSpPr>
            <a:spLocks noGrp="1" noRot="1" noChangeAspect="1" noChangeArrowheads="1" noTextEdit="1"/>
          </p:cNvSpPr>
          <p:nvPr>
            <p:ph type="sldImg"/>
          </p:nvPr>
        </p:nvSpPr>
        <p:spPr>
          <a:ln/>
        </p:spPr>
      </p:sp>
      <p:sp>
        <p:nvSpPr>
          <p:cNvPr id="1906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4F43CCCB-37A5-457F-BA1F-FFFA1BDF519D}" type="slidenum">
              <a:rPr lang="en-US" smtClean="0"/>
              <a:pPr/>
              <a:t>48</a:t>
            </a:fld>
            <a:endParaRPr lang="en-US"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49</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A4D752E-98F0-4E9C-8A6D-8CBBC953DD6C}" type="slidenum">
              <a:rPr lang="en-US" smtClean="0"/>
              <a:pPr/>
              <a:t>50</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endParaRPr lang="en-US" smtClean="0">
              <a:latin typeface="Arial"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22D846-24C7-482B-A079-08E2F66D66E5}"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75560DB-3367-4A6C-BD48-098F3C41AA29}" type="slidenum">
              <a:rPr lang="en-US" smtClean="0"/>
              <a:pPr>
                <a:defRPr/>
              </a:pPr>
              <a:t>53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41313" y="330200"/>
            <a:ext cx="9585325" cy="2276475"/>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768350" y="3044825"/>
            <a:ext cx="8704263" cy="3375025"/>
          </a:xfrm>
        </p:spPr>
        <p:txBody>
          <a:bodyPr/>
          <a:lstStyle>
            <a:lvl1pPr marL="0" indent="0" algn="ctr">
              <a:buFont typeface="Monotype Sorts"/>
              <a:buNone/>
              <a:defRPr sz="4100"/>
            </a:lvl1pPr>
          </a:lstStyle>
          <a:p>
            <a:r>
              <a:rPr lang="en-US" altLang="en-US"/>
              <a:t>Click to edit Master subtitle style</a:t>
            </a:r>
          </a:p>
        </p:txBody>
      </p:sp>
      <p:sp>
        <p:nvSpPr>
          <p:cNvPr id="3082" name="Rectangle 10"/>
          <p:cNvSpPr>
            <a:spLocks noGrp="1" noChangeArrowheads="1"/>
          </p:cNvSpPr>
          <p:nvPr>
            <p:ph type="dt" sz="quarter" idx="2"/>
          </p:nvPr>
        </p:nvSpPr>
        <p:spPr>
          <a:xfrm>
            <a:off x="768350" y="6748463"/>
            <a:ext cx="2133600" cy="493712"/>
          </a:xfrm>
        </p:spPr>
        <p:txBody>
          <a:bodyPr/>
          <a:lstStyle>
            <a:lvl1pPr>
              <a:defRPr>
                <a:solidFill>
                  <a:srgbClr xmlns:mc="http://schemas.openxmlformats.org/markup-compatibility/2006" xmlns:a14="http://schemas.microsoft.com/office/drawing/2010/main" val="FFFFFF" mc:Ignorable=""/>
                </a:solidFill>
              </a:defRPr>
            </a:lvl1pPr>
          </a:lstStyle>
          <a:p>
            <a:endParaRPr lang="en-US" altLang="en-US"/>
          </a:p>
        </p:txBody>
      </p:sp>
      <p:sp>
        <p:nvSpPr>
          <p:cNvPr id="3083" name="Rectangle 11"/>
          <p:cNvSpPr>
            <a:spLocks noGrp="1" noChangeArrowheads="1"/>
          </p:cNvSpPr>
          <p:nvPr>
            <p:ph type="ftr" sz="quarter" idx="3"/>
          </p:nvPr>
        </p:nvSpPr>
        <p:spPr>
          <a:xfrm>
            <a:off x="3498850" y="6748463"/>
            <a:ext cx="3243263" cy="493712"/>
          </a:xfrm>
        </p:spPr>
        <p:txBody>
          <a:bodyPr/>
          <a:lstStyle>
            <a:lvl1pPr>
              <a:defRPr>
                <a:solidFill>
                  <a:srgbClr xmlns:mc="http://schemas.openxmlformats.org/markup-compatibility/2006" xmlns:a14="http://schemas.microsoft.com/office/drawing/2010/main" val="FFFFFF" mc:Ignorable=""/>
                </a:solidFill>
              </a:defRPr>
            </a:lvl1pPr>
          </a:lstStyle>
          <a:p>
            <a:endParaRPr lang="en-US" altLang="en-US"/>
          </a:p>
        </p:txBody>
      </p:sp>
      <p:sp>
        <p:nvSpPr>
          <p:cNvPr id="3084" name="Rectangle 12"/>
          <p:cNvSpPr>
            <a:spLocks noGrp="1" noChangeArrowheads="1"/>
          </p:cNvSpPr>
          <p:nvPr>
            <p:ph type="sldNum" sz="quarter" idx="4"/>
          </p:nvPr>
        </p:nvSpPr>
        <p:spPr>
          <a:xfrm>
            <a:off x="7339013" y="6748463"/>
            <a:ext cx="2133600" cy="493712"/>
          </a:xfrm>
        </p:spPr>
        <p:txBody>
          <a:bodyPr/>
          <a:lstStyle>
            <a:lvl1pPr>
              <a:defRPr>
                <a:solidFill>
                  <a:srgbClr xmlns:mc="http://schemas.openxmlformats.org/markup-compatibility/2006" xmlns:a14="http://schemas.microsoft.com/office/drawing/2010/main" val="FFFFFF" mc:Ignorable=""/>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84188" y="466725"/>
            <a:ext cx="9301162" cy="1993900"/>
          </a:xfrm>
          <a:prstGeom prst="rect">
            <a:avLst/>
          </a:prstGeom>
          <a:blipFill dpi="0" rotWithShape="0">
            <a:blip r:embed="rId3" cstate="print"/>
            <a:srcRect/>
            <a:stretch>
              <a:fillRect/>
            </a:stretch>
          </a:blipFill>
          <a:ln w="9525">
            <a:noFill/>
            <a:miter lim="800000"/>
            <a:headEnd/>
            <a:tailEnd/>
          </a:ln>
          <a:effectLst/>
        </p:spPr>
        <p:txBody>
          <a:bodyPr wrap="none" anchor="ctr"/>
          <a:lstStyle/>
          <a:p>
            <a:endParaRPr lang="en-US"/>
          </a:p>
        </p:txBody>
      </p:sp>
      <p:sp>
        <p:nvSpPr>
          <p:cNvPr id="3080" name="Rectangle 8"/>
          <p:cNvSpPr>
            <a:spLocks noGrp="1" noChangeArrowheads="1"/>
          </p:cNvSpPr>
          <p:nvPr>
            <p:ph type="ctrTitle" sz="quarter"/>
          </p:nvPr>
        </p:nvSpPr>
        <p:spPr bwMode="auto">
          <a:xfrm>
            <a:off x="512763" y="474663"/>
            <a:ext cx="9215437" cy="1978025"/>
          </a:xfrm>
          <a:prstGeom prst="rect">
            <a:avLst/>
          </a:prstGeom>
          <a:noFill/>
          <a:ln>
            <a:miter lim="800000"/>
            <a:headEnd/>
            <a:tailEnd/>
          </a:ln>
          <a:effectLst>
            <a:outerShdw dist="17961" dir="13500000" algn="ctr" rotWithShape="0">
              <a:schemeClr val="bg2"/>
            </a:outerShdw>
          </a:effectLst>
        </p:spPr>
        <p:txBody>
          <a:bodyPr vert="horz" wrap="square" lIns="103640" tIns="51820" rIns="103640" bIns="51820" numCol="1" anchor="ctr" anchorCtr="0" compatLnSpc="1">
            <a:prstTxWarp prst="textNoShape">
              <a:avLst/>
            </a:prstTxWarp>
          </a:bodyPr>
          <a:lstStyle>
            <a:lvl1pPr>
              <a:defRPr/>
            </a:lvl1pPr>
          </a:lstStyle>
          <a:p>
            <a:r>
              <a:rPr lang="en-US" altLang="en-US"/>
              <a:t>Click to edit Master title style</a:t>
            </a:r>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pPr/>
              <a:t>‹#›</a:t>
            </a:fld>
            <a:endParaRPr lang="en-US" alt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9625" y="4759325"/>
            <a:ext cx="8704263" cy="1471613"/>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9625" y="3140075"/>
            <a:ext cx="8704263" cy="1619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596900" y="2300288"/>
            <a:ext cx="4532313" cy="428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81613" y="2300288"/>
            <a:ext cx="4532312" cy="4284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2763" y="1657350"/>
            <a:ext cx="4524375" cy="692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2763" y="2349500"/>
            <a:ext cx="4524375" cy="426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02238" y="1657350"/>
            <a:ext cx="4525962" cy="692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02238" y="2349500"/>
            <a:ext cx="4525962" cy="4267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2763" y="295275"/>
            <a:ext cx="3368675" cy="1254125"/>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03675" y="295275"/>
            <a:ext cx="5724525" cy="6321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2763" y="1549400"/>
            <a:ext cx="3368675" cy="5067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6600" y="5184775"/>
            <a:ext cx="6145213" cy="612775"/>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06600" y="661988"/>
            <a:ext cx="6145213" cy="4445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06600" y="5797550"/>
            <a:ext cx="6145213" cy="868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9825" y="296863"/>
            <a:ext cx="2324100" cy="6288087"/>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2763" y="296863"/>
            <a:ext cx="6824662" cy="628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2763" y="296863"/>
            <a:ext cx="9301162" cy="6288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4" name="Footer Placeholder 3"/>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7851775" y="6748463"/>
            <a:ext cx="2133600" cy="493712"/>
          </a:xfrm>
        </p:spPr>
        <p:txBody>
          <a:bodyPr/>
          <a:lstStyle>
            <a:lvl1pPr>
              <a:defRPr/>
            </a:lvl1pPr>
          </a:lstStyle>
          <a:p>
            <a:fld id="{C98CCC6F-2210-4BFC-BC50-A7754DA7C2AF}" type="slidenum">
              <a:rPr lang="en-US" altLang="en-US"/>
              <a:pPr/>
              <a:t>‹#›</a:t>
            </a:fld>
            <a:endParaRPr lang="en-US" alt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596900"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81613" y="2300288"/>
            <a:ext cx="4532312" cy="2065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81613" y="4518025"/>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29C37CA8-9886-4003-A712-CABF82F446AC}" type="slidenum">
              <a:rPr lang="en-US" altLang="en-US"/>
              <a:pPr/>
              <a:t>‹#›</a:t>
            </a:fld>
            <a:endParaRPr lang="en-US" altLang="en-US"/>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3" y="296863"/>
            <a:ext cx="9215437" cy="1235075"/>
          </a:xfrm>
          <a:prstGeom prst="rect">
            <a:avLst/>
          </a:prstGeo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596900"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5281613" y="2300288"/>
            <a:ext cx="4532312" cy="2065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5281613" y="4518025"/>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0"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E718708F-BB67-4FC6-A6BB-0E2892721817}" type="slidenum">
              <a:rPr lang="en-US" altLang="en-US"/>
              <a:pPr/>
              <a:t>‹#›</a:t>
            </a:fld>
            <a:endParaRPr lang="en-US" alt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xmlns:mc="http://schemas.openxmlformats.org/markup-compatibility/2006" xmlns:a14="http://schemas.microsoft.com/office/drawing/2010/main" val="000000" mc:Ignorable=""/>
            </a:gs>
            <a:gs pos="100000">
              <a:srgbClr xmlns:mc="http://schemas.openxmlformats.org/markup-compatibility/2006" xmlns:a14="http://schemas.microsoft.com/office/drawing/2010/main" val="0000CC" mc:Ignorable=""/>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96900" y="2300288"/>
            <a:ext cx="9217025" cy="4284662"/>
          </a:xfrm>
          <a:prstGeom prst="rect">
            <a:avLst/>
          </a:prstGeom>
          <a:noFill/>
          <a:ln w="9525">
            <a:noFill/>
            <a:miter lim="800000"/>
            <a:headEnd/>
            <a:tailEnd/>
          </a:ln>
          <a:effectLst>
            <a:outerShdw dist="17961" dir="13500000" algn="ctr" rotWithShape="0">
              <a:schemeClr val="bg2"/>
            </a:outerShdw>
          </a:effectLst>
        </p:spPr>
        <p:txBody>
          <a:bodyPr vert="horz" wrap="square" lIns="103640" tIns="51820" rIns="103640" bIns="518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82625" y="6748463"/>
            <a:ext cx="2133600"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defTabSz="1028700">
              <a:defRPr sz="1600">
                <a:latin typeface="Times New Roman" pitchFamily="18" charset="0"/>
              </a:defRPr>
            </a:lvl1pPr>
          </a:lstStyle>
          <a:p>
            <a:endParaRPr lang="en-US" altLang="en-US"/>
          </a:p>
        </p:txBody>
      </p:sp>
      <p:sp>
        <p:nvSpPr>
          <p:cNvPr id="2058" name="Rectangle 10"/>
          <p:cNvSpPr>
            <a:spLocks noGrp="1" noChangeArrowheads="1"/>
          </p:cNvSpPr>
          <p:nvPr>
            <p:ph type="ftr" sz="quarter" idx="3"/>
          </p:nvPr>
        </p:nvSpPr>
        <p:spPr bwMode="auto">
          <a:xfrm>
            <a:off x="3670300" y="6748463"/>
            <a:ext cx="3241675"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algn="ctr" defTabSz="1028700">
              <a:defRPr sz="1600">
                <a:latin typeface="Times New Roman" pitchFamily="18" charset="0"/>
              </a:defRPr>
            </a:lvl1pPr>
          </a:lstStyle>
          <a:p>
            <a:endParaRPr lang="en-US" altLang="en-US"/>
          </a:p>
        </p:txBody>
      </p:sp>
      <p:sp>
        <p:nvSpPr>
          <p:cNvPr id="2059" name="Rectangle 11"/>
          <p:cNvSpPr>
            <a:spLocks noGrp="1" noChangeArrowheads="1"/>
          </p:cNvSpPr>
          <p:nvPr>
            <p:ph type="sldNum" sz="quarter" idx="4"/>
          </p:nvPr>
        </p:nvSpPr>
        <p:spPr bwMode="auto">
          <a:xfrm>
            <a:off x="7851775" y="6748463"/>
            <a:ext cx="2133600" cy="493712"/>
          </a:xfrm>
          <a:prstGeom prst="rect">
            <a:avLst/>
          </a:prstGeom>
          <a:noFill/>
          <a:ln w="9525">
            <a:noFill/>
            <a:miter lim="800000"/>
            <a:headEnd/>
            <a:tailEnd/>
          </a:ln>
          <a:effectLst/>
        </p:spPr>
        <p:txBody>
          <a:bodyPr vert="horz" wrap="none" lIns="103640" tIns="51820" rIns="103640" bIns="51820" numCol="1" anchor="ctr" anchorCtr="0" compatLnSpc="1">
            <a:prstTxWarp prst="textNoShape">
              <a:avLst/>
            </a:prstTxWarp>
          </a:bodyPr>
          <a:lstStyle>
            <a:lvl1pPr algn="r" defTabSz="1028700">
              <a:defRPr sz="1600">
                <a:latin typeface="Times New Roman" pitchFamily="18" charset="0"/>
              </a:defRPr>
            </a:lvl1pPr>
          </a:lstStyle>
          <a:p>
            <a:fld id="{F9718523-5FF0-4A26-8087-A23DC6C2C773}"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xmlns:p14="http://schemas.microsoft.com/office/powerpoint/2010/main"/>
  <p:txStyles>
    <p:titleStyle>
      <a:lvl1pPr algn="ctr" defTabSz="1028700" rtl="0" eaLnBrk="0" fontAlgn="base" hangingPunct="0">
        <a:spcBef>
          <a:spcPct val="0"/>
        </a:spcBef>
        <a:spcAft>
          <a:spcPct val="0"/>
        </a:spcAft>
        <a:defRPr sz="50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Looseprint"/>
        </a:defRPr>
      </a:lvl2pPr>
      <a:lvl3pPr algn="ctr" defTabSz="1028700" rtl="0" eaLnBrk="0" fontAlgn="base" hangingPunct="0">
        <a:spcBef>
          <a:spcPct val="0"/>
        </a:spcBef>
        <a:spcAft>
          <a:spcPct val="0"/>
        </a:spcAft>
        <a:defRPr sz="5000">
          <a:solidFill>
            <a:schemeClr val="tx1"/>
          </a:solidFill>
          <a:latin typeface="Looseprint"/>
        </a:defRPr>
      </a:lvl3pPr>
      <a:lvl4pPr algn="ctr" defTabSz="1028700" rtl="0" eaLnBrk="0" fontAlgn="base" hangingPunct="0">
        <a:spcBef>
          <a:spcPct val="0"/>
        </a:spcBef>
        <a:spcAft>
          <a:spcPct val="0"/>
        </a:spcAft>
        <a:defRPr sz="5000">
          <a:solidFill>
            <a:schemeClr val="tx1"/>
          </a:solidFill>
          <a:latin typeface="Looseprint"/>
        </a:defRPr>
      </a:lvl4pPr>
      <a:lvl5pPr algn="ctr" defTabSz="1028700" rtl="0" eaLnBrk="0" fontAlgn="base" hangingPunct="0">
        <a:spcBef>
          <a:spcPct val="0"/>
        </a:spcBef>
        <a:spcAft>
          <a:spcPct val="0"/>
        </a:spcAft>
        <a:defRPr sz="5000">
          <a:solidFill>
            <a:schemeClr val="tx1"/>
          </a:solidFill>
          <a:latin typeface="Looseprint"/>
        </a:defRPr>
      </a:lvl5pPr>
      <a:lvl6pPr marL="457200" algn="ctr" defTabSz="1028700" rtl="0" eaLnBrk="0" fontAlgn="base" hangingPunct="0">
        <a:spcBef>
          <a:spcPct val="0"/>
        </a:spcBef>
        <a:spcAft>
          <a:spcPct val="0"/>
        </a:spcAft>
        <a:defRPr sz="5000">
          <a:solidFill>
            <a:schemeClr val="tx1"/>
          </a:solidFill>
          <a:latin typeface="Looseprint"/>
        </a:defRPr>
      </a:lvl6pPr>
      <a:lvl7pPr marL="914400" algn="ctr" defTabSz="1028700" rtl="0" eaLnBrk="0" fontAlgn="base" hangingPunct="0">
        <a:spcBef>
          <a:spcPct val="0"/>
        </a:spcBef>
        <a:spcAft>
          <a:spcPct val="0"/>
        </a:spcAft>
        <a:defRPr sz="5000">
          <a:solidFill>
            <a:schemeClr val="tx1"/>
          </a:solidFill>
          <a:latin typeface="Looseprint"/>
        </a:defRPr>
      </a:lvl7pPr>
      <a:lvl8pPr marL="1371600" algn="ctr" defTabSz="1028700" rtl="0" eaLnBrk="0" fontAlgn="base" hangingPunct="0">
        <a:spcBef>
          <a:spcPct val="0"/>
        </a:spcBef>
        <a:spcAft>
          <a:spcPct val="0"/>
        </a:spcAft>
        <a:defRPr sz="5000">
          <a:solidFill>
            <a:schemeClr val="tx1"/>
          </a:solidFill>
          <a:latin typeface="Looseprint"/>
        </a:defRPr>
      </a:lvl8pPr>
      <a:lvl9pPr marL="1828800" algn="ctr" defTabSz="1028700" rtl="0" eaLnBrk="0" fontAlgn="base" hangingPunct="0">
        <a:spcBef>
          <a:spcPct val="0"/>
        </a:spcBef>
        <a:spcAft>
          <a:spcPct val="0"/>
        </a:spcAft>
        <a:defRPr sz="5000">
          <a:solidFill>
            <a:schemeClr val="tx1"/>
          </a:solidFill>
          <a:latin typeface="Looseprint"/>
        </a:defRPr>
      </a:lvl9pPr>
    </p:titleStyle>
    <p:bodyStyle>
      <a:lvl1pPr marL="385763" indent="-385763" algn="l" defTabSz="1028700" rtl="0" eaLnBrk="0" fontAlgn="base" hangingPunct="0">
        <a:spcBef>
          <a:spcPct val="20000"/>
        </a:spcBef>
        <a:spcAft>
          <a:spcPct val="0"/>
        </a:spcAft>
        <a:buClr>
          <a:schemeClr val="tx1"/>
        </a:buClr>
        <a:buFont typeface="Monotype Sorts"/>
        <a:buChar char="O"/>
        <a:defRPr sz="3600" i="1">
          <a:solidFill>
            <a:schemeClr val="tx1"/>
          </a:solidFill>
          <a:latin typeface="+mn-lt"/>
          <a:ea typeface="+mn-ea"/>
          <a:cs typeface="+mn-cs"/>
        </a:defRPr>
      </a:lvl1pPr>
      <a:lvl2pPr marL="836613" indent="-322263" algn="l" defTabSz="1028700" rtl="0" eaLnBrk="0" fontAlgn="base" hangingPunct="0">
        <a:spcBef>
          <a:spcPct val="20000"/>
        </a:spcBef>
        <a:spcAft>
          <a:spcPct val="0"/>
        </a:spcAft>
        <a:buClr>
          <a:schemeClr val="tx1"/>
        </a:buClr>
        <a:buFont typeface="Monotype Sorts"/>
        <a:buChar char="O"/>
        <a:defRPr sz="3600" i="1">
          <a:solidFill>
            <a:schemeClr val="tx1"/>
          </a:solidFill>
          <a:latin typeface="+mn-lt"/>
        </a:defRPr>
      </a:lvl2pPr>
      <a:lvl3pPr marL="1285875"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mn-lt"/>
        </a:defRPr>
      </a:lvl3pPr>
      <a:lvl4pPr marL="180181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4pPr>
      <a:lvl5pPr marL="23161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5pPr>
      <a:lvl6pPr marL="27733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6pPr>
      <a:lvl7pPr marL="32305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7pPr>
      <a:lvl8pPr marL="36877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8pPr>
      <a:lvl9pPr marL="4144963" indent="-257175" algn="l" defTabSz="1028700"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15.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21.gif"/><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gif"/><Relationship Id="rId5" Type="http://schemas.openxmlformats.org/officeDocument/2006/relationships/image" Target="../media/image18.jpeg"/><Relationship Id="rId10" Type="http://schemas.openxmlformats.org/officeDocument/2006/relationships/image" Target="../media/image23.gif"/><Relationship Id="rId4" Type="http://schemas.openxmlformats.org/officeDocument/2006/relationships/image" Target="../media/image17.jpeg"/><Relationship Id="rId9" Type="http://schemas.openxmlformats.org/officeDocument/2006/relationships/image" Target="../media/image22.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5.tiff"/><Relationship Id="rId5" Type="http://schemas.openxmlformats.org/officeDocument/2006/relationships/image" Target="../media/image24.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43.png"/><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22.xml"/><Relationship Id="rId7"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48.png"/><Relationship Id="rId4" Type="http://schemas.openxmlformats.org/officeDocument/2006/relationships/image" Target="../media/image47.gif"/></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26.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0.jpeg"/><Relationship Id="rId3" Type="http://schemas.openxmlformats.org/officeDocument/2006/relationships/notesSlide" Target="../notesSlides/notesSlide26.xml"/><Relationship Id="rId7" Type="http://schemas.openxmlformats.org/officeDocument/2006/relationships/image" Target="../media/image65.jpeg"/><Relationship Id="rId12" Type="http://schemas.openxmlformats.org/officeDocument/2006/relationships/image" Target="../media/image69.jpeg"/><Relationship Id="rId2" Type="http://schemas.openxmlformats.org/officeDocument/2006/relationships/slideLayout" Target="../slideLayouts/slideLayout2.xml"/><Relationship Id="rId16" Type="http://schemas.openxmlformats.org/officeDocument/2006/relationships/image" Target="../media/image61.png"/><Relationship Id="rId1" Type="http://schemas.openxmlformats.org/officeDocument/2006/relationships/vmlDrawing" Target="../drawings/vmlDrawing8.vml"/><Relationship Id="rId6" Type="http://schemas.openxmlformats.org/officeDocument/2006/relationships/image" Target="../media/image64.jpeg"/><Relationship Id="rId11" Type="http://schemas.openxmlformats.org/officeDocument/2006/relationships/hyperlink" Target="http://biology.fullerton.edu/biol461/mb_aquarium_11_02.html#f02_row9" TargetMode="External"/><Relationship Id="rId5" Type="http://schemas.openxmlformats.org/officeDocument/2006/relationships/image" Target="../media/image63.jpeg"/><Relationship Id="rId15" Type="http://schemas.openxmlformats.org/officeDocument/2006/relationships/oleObject" Target="../embeddings/oleObject8.bin"/><Relationship Id="rId10" Type="http://schemas.openxmlformats.org/officeDocument/2006/relationships/image" Target="../media/image68.jpeg"/><Relationship Id="rId4" Type="http://schemas.openxmlformats.org/officeDocument/2006/relationships/image" Target="../media/image62.wmf"/><Relationship Id="rId9" Type="http://schemas.openxmlformats.org/officeDocument/2006/relationships/image" Target="../media/image67.jpeg"/><Relationship Id="rId14" Type="http://schemas.openxmlformats.org/officeDocument/2006/relationships/image" Target="../media/image71.wmf"/></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4.gif"/></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31.xml.rels><?xml version="1.0" encoding="UTF-8" standalone="yes"?>
<Relationships xmlns="http://schemas.openxmlformats.org/package/2006/relationships"><Relationship Id="rId3" Type="http://schemas.openxmlformats.org/officeDocument/2006/relationships/image" Target="../media/image82.gif"/><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86.jpeg"/><Relationship Id="rId4" Type="http://schemas.openxmlformats.org/officeDocument/2006/relationships/image" Target="../media/image85.png"/></Relationships>
</file>

<file path=ppt/slides/_rels/slide33.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95.gif"/><Relationship Id="rId5" Type="http://schemas.openxmlformats.org/officeDocument/2006/relationships/image" Target="../media/image94.gif"/><Relationship Id="rId4" Type="http://schemas.openxmlformats.org/officeDocument/2006/relationships/image" Target="../media/image93.gif"/></Relationships>
</file>

<file path=ppt/slides/_rels/slide3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36.xml.rels><?xml version="1.0" encoding="UTF-8" standalone="yes"?>
<Relationships xmlns="http://schemas.openxmlformats.org/package/2006/relationships"><Relationship Id="rId3" Type="http://schemas.openxmlformats.org/officeDocument/2006/relationships/image" Target="../media/image100.wm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01.wm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102.wmf"/><Relationship Id="rId5" Type="http://schemas.openxmlformats.org/officeDocument/2006/relationships/oleObject" Target="../embeddings/oleObject9.bin"/><Relationship Id="rId4" Type="http://schemas.openxmlformats.org/officeDocument/2006/relationships/image" Target="../media/image103.jpeg"/></Relationships>
</file>

<file path=ppt/slides/_rels/slide3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109.png"/><Relationship Id="rId2" Type="http://schemas.openxmlformats.org/officeDocument/2006/relationships/slideLayout" Target="../slideLayouts/slideLayout7.xml"/><Relationship Id="rId1" Type="http://schemas.openxmlformats.org/officeDocument/2006/relationships/video" Target="file:///C:\data\Meetings\MBARI%20teacher%20workshop%202010\filling%20coral%20oph.mpg" TargetMode="External"/><Relationship Id="rId6" Type="http://schemas.openxmlformats.org/officeDocument/2006/relationships/image" Target="../media/image108.jpeg"/><Relationship Id="rId5" Type="http://schemas.openxmlformats.org/officeDocument/2006/relationships/image" Target="../media/image107.jpeg"/><Relationship Id="rId4" Type="http://schemas.openxmlformats.org/officeDocument/2006/relationships/image" Target="../media/image106.jpeg"/></Relationships>
</file>

<file path=ppt/slides/_rels/slide41.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slideLayout" Target="../slideLayouts/slideLayout7.xml"/><Relationship Id="rId7" Type="http://schemas.openxmlformats.org/officeDocument/2006/relationships/image" Target="../media/image113.jpeg"/><Relationship Id="rId12" Type="http://schemas.openxmlformats.org/officeDocument/2006/relationships/image" Target="../media/image116.png"/><Relationship Id="rId2" Type="http://schemas.openxmlformats.org/officeDocument/2006/relationships/video" Target="file:///C:\data\Meetings\MBARI%20teacher%20workshop%202010\%20CO2.mpeg" TargetMode="External"/><Relationship Id="rId1" Type="http://schemas.openxmlformats.org/officeDocument/2006/relationships/vmlDrawing" Target="../drawings/vmlDrawing10.vml"/><Relationship Id="rId6" Type="http://schemas.openxmlformats.org/officeDocument/2006/relationships/image" Target="../media/image112.jpeg"/><Relationship Id="rId11" Type="http://schemas.openxmlformats.org/officeDocument/2006/relationships/image" Target="../media/image110.wmf"/><Relationship Id="rId5" Type="http://schemas.openxmlformats.org/officeDocument/2006/relationships/image" Target="../media/image111.jpeg"/><Relationship Id="rId10" Type="http://schemas.openxmlformats.org/officeDocument/2006/relationships/oleObject" Target="../embeddings/oleObject10.bin"/><Relationship Id="rId4" Type="http://schemas.openxmlformats.org/officeDocument/2006/relationships/notesSlide" Target="../notesSlides/notesSlide41.xml"/><Relationship Id="rId9" Type="http://schemas.openxmlformats.org/officeDocument/2006/relationships/image" Target="../media/image115.jpeg"/></Relationships>
</file>

<file path=ppt/slides/_rels/slide4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19.png"/><Relationship Id="rId4" Type="http://schemas.openxmlformats.org/officeDocument/2006/relationships/image" Target="../media/image118.jpeg"/></Relationships>
</file>

<file path=ppt/slides/_rels/slide4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4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126.jpeg"/><Relationship Id="rId4" Type="http://schemas.openxmlformats.org/officeDocument/2006/relationships/image" Target="../media/image125.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video" Target="file:///C:\data\Meetings\MBARI%20teacher%20workshop%202010\Ischcia%20seagrass%20meadows%20and%20CO2.wmv" TargetMode="External"/><Relationship Id="rId6" Type="http://schemas.openxmlformats.org/officeDocument/2006/relationships/image" Target="../media/image129.png"/><Relationship Id="rId5" Type="http://schemas.openxmlformats.org/officeDocument/2006/relationships/image" Target="../media/image128.jpeg"/><Relationship Id="rId4" Type="http://schemas.openxmlformats.org/officeDocument/2006/relationships/image" Target="../media/image127.jpeg"/></Relationships>
</file>

<file path=ppt/slides/_rels/slide4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31.jpeg"/></Relationships>
</file>

<file path=ppt/slides/_rels/slide47.xml.rels><?xml version="1.0" encoding="UTF-8" standalone="yes"?>
<Relationships xmlns="http://schemas.openxmlformats.org/package/2006/relationships"><Relationship Id="rId8" Type="http://schemas.openxmlformats.org/officeDocument/2006/relationships/image" Target="../media/image137.jpeg"/><Relationship Id="rId13" Type="http://schemas.openxmlformats.org/officeDocument/2006/relationships/image" Target="../media/image142.jpeg"/><Relationship Id="rId18" Type="http://schemas.openxmlformats.org/officeDocument/2006/relationships/image" Target="../media/image147.jpeg"/><Relationship Id="rId26" Type="http://schemas.openxmlformats.org/officeDocument/2006/relationships/image" Target="../media/image155.png"/><Relationship Id="rId3" Type="http://schemas.openxmlformats.org/officeDocument/2006/relationships/image" Target="../media/image132.jpeg"/><Relationship Id="rId21" Type="http://schemas.openxmlformats.org/officeDocument/2006/relationships/image" Target="../media/image150.jpeg"/><Relationship Id="rId34" Type="http://schemas.openxmlformats.org/officeDocument/2006/relationships/image" Target="../media/image163.jpeg"/><Relationship Id="rId7" Type="http://schemas.openxmlformats.org/officeDocument/2006/relationships/image" Target="../media/image136.jpeg"/><Relationship Id="rId12" Type="http://schemas.openxmlformats.org/officeDocument/2006/relationships/image" Target="../media/image141.jpeg"/><Relationship Id="rId17" Type="http://schemas.openxmlformats.org/officeDocument/2006/relationships/image" Target="../media/image146.jpeg"/><Relationship Id="rId25" Type="http://schemas.openxmlformats.org/officeDocument/2006/relationships/image" Target="../media/image154.jpeg"/><Relationship Id="rId33" Type="http://schemas.openxmlformats.org/officeDocument/2006/relationships/image" Target="../media/image162.jpeg"/><Relationship Id="rId2" Type="http://schemas.openxmlformats.org/officeDocument/2006/relationships/notesSlide" Target="../notesSlides/notesSlide47.xml"/><Relationship Id="rId16" Type="http://schemas.openxmlformats.org/officeDocument/2006/relationships/image" Target="../media/image145.jpeg"/><Relationship Id="rId20" Type="http://schemas.openxmlformats.org/officeDocument/2006/relationships/image" Target="../media/image149.jpeg"/><Relationship Id="rId29"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35.jpeg"/><Relationship Id="rId11" Type="http://schemas.openxmlformats.org/officeDocument/2006/relationships/image" Target="../media/image140.jpeg"/><Relationship Id="rId24" Type="http://schemas.openxmlformats.org/officeDocument/2006/relationships/image" Target="../media/image153.png"/><Relationship Id="rId32" Type="http://schemas.openxmlformats.org/officeDocument/2006/relationships/image" Target="../media/image161.jpeg"/><Relationship Id="rId5" Type="http://schemas.openxmlformats.org/officeDocument/2006/relationships/image" Target="../media/image134.jpeg"/><Relationship Id="rId15" Type="http://schemas.openxmlformats.org/officeDocument/2006/relationships/image" Target="../media/image144.jpeg"/><Relationship Id="rId23" Type="http://schemas.openxmlformats.org/officeDocument/2006/relationships/image" Target="../media/image152.jpeg"/><Relationship Id="rId28" Type="http://schemas.openxmlformats.org/officeDocument/2006/relationships/image" Target="../media/image157.jpeg"/><Relationship Id="rId10" Type="http://schemas.openxmlformats.org/officeDocument/2006/relationships/image" Target="../media/image139.jpeg"/><Relationship Id="rId19" Type="http://schemas.openxmlformats.org/officeDocument/2006/relationships/image" Target="../media/image148.jpeg"/><Relationship Id="rId31" Type="http://schemas.openxmlformats.org/officeDocument/2006/relationships/image" Target="../media/image160.jpeg"/><Relationship Id="rId4" Type="http://schemas.openxmlformats.org/officeDocument/2006/relationships/image" Target="../media/image133.jpeg"/><Relationship Id="rId9" Type="http://schemas.openxmlformats.org/officeDocument/2006/relationships/image" Target="../media/image138.jpeg"/><Relationship Id="rId14" Type="http://schemas.openxmlformats.org/officeDocument/2006/relationships/image" Target="../media/image143.jpeg"/><Relationship Id="rId22" Type="http://schemas.openxmlformats.org/officeDocument/2006/relationships/image" Target="../media/image151.jpeg"/><Relationship Id="rId27" Type="http://schemas.openxmlformats.org/officeDocument/2006/relationships/image" Target="../media/image156.jpeg"/><Relationship Id="rId30" Type="http://schemas.openxmlformats.org/officeDocument/2006/relationships/image" Target="../media/image159.jpeg"/><Relationship Id="rId35" Type="http://schemas.openxmlformats.org/officeDocument/2006/relationships/image" Target="../media/image164.jpeg"/></Relationships>
</file>

<file path=ppt/slides/_rels/slide48.xml.rels><?xml version="1.0" encoding="UTF-8" standalone="yes"?>
<Relationships xmlns="http://schemas.openxmlformats.org/package/2006/relationships"><Relationship Id="rId8" Type="http://schemas.openxmlformats.org/officeDocument/2006/relationships/image" Target="../media/image137.jpeg"/><Relationship Id="rId13" Type="http://schemas.openxmlformats.org/officeDocument/2006/relationships/image" Target="../media/image142.jpeg"/><Relationship Id="rId18" Type="http://schemas.openxmlformats.org/officeDocument/2006/relationships/image" Target="../media/image147.jpeg"/><Relationship Id="rId26" Type="http://schemas.openxmlformats.org/officeDocument/2006/relationships/image" Target="../media/image155.png"/><Relationship Id="rId3" Type="http://schemas.openxmlformats.org/officeDocument/2006/relationships/image" Target="../media/image132.jpeg"/><Relationship Id="rId21" Type="http://schemas.openxmlformats.org/officeDocument/2006/relationships/image" Target="../media/image150.jpeg"/><Relationship Id="rId34" Type="http://schemas.openxmlformats.org/officeDocument/2006/relationships/image" Target="../media/image163.jpeg"/><Relationship Id="rId7" Type="http://schemas.openxmlformats.org/officeDocument/2006/relationships/image" Target="../media/image136.jpeg"/><Relationship Id="rId12" Type="http://schemas.openxmlformats.org/officeDocument/2006/relationships/image" Target="../media/image141.jpeg"/><Relationship Id="rId17" Type="http://schemas.openxmlformats.org/officeDocument/2006/relationships/image" Target="../media/image146.jpeg"/><Relationship Id="rId25" Type="http://schemas.openxmlformats.org/officeDocument/2006/relationships/image" Target="../media/image165.jpeg"/><Relationship Id="rId33" Type="http://schemas.openxmlformats.org/officeDocument/2006/relationships/image" Target="../media/image162.jpeg"/><Relationship Id="rId2" Type="http://schemas.openxmlformats.org/officeDocument/2006/relationships/notesSlide" Target="../notesSlides/notesSlide48.xml"/><Relationship Id="rId16" Type="http://schemas.openxmlformats.org/officeDocument/2006/relationships/image" Target="../media/image145.jpeg"/><Relationship Id="rId20" Type="http://schemas.openxmlformats.org/officeDocument/2006/relationships/image" Target="../media/image149.jpeg"/><Relationship Id="rId29" Type="http://schemas.openxmlformats.org/officeDocument/2006/relationships/image" Target="../media/image158.png"/><Relationship Id="rId1" Type="http://schemas.openxmlformats.org/officeDocument/2006/relationships/slideLayout" Target="../slideLayouts/slideLayout7.xml"/><Relationship Id="rId6" Type="http://schemas.openxmlformats.org/officeDocument/2006/relationships/image" Target="../media/image135.jpeg"/><Relationship Id="rId11" Type="http://schemas.openxmlformats.org/officeDocument/2006/relationships/image" Target="../media/image140.jpeg"/><Relationship Id="rId24" Type="http://schemas.openxmlformats.org/officeDocument/2006/relationships/image" Target="../media/image153.png"/><Relationship Id="rId32" Type="http://schemas.openxmlformats.org/officeDocument/2006/relationships/image" Target="../media/image161.jpeg"/><Relationship Id="rId5" Type="http://schemas.openxmlformats.org/officeDocument/2006/relationships/image" Target="../media/image134.jpeg"/><Relationship Id="rId15" Type="http://schemas.openxmlformats.org/officeDocument/2006/relationships/image" Target="../media/image144.jpeg"/><Relationship Id="rId23" Type="http://schemas.openxmlformats.org/officeDocument/2006/relationships/image" Target="../media/image152.jpeg"/><Relationship Id="rId28" Type="http://schemas.openxmlformats.org/officeDocument/2006/relationships/image" Target="../media/image157.jpeg"/><Relationship Id="rId10" Type="http://schemas.openxmlformats.org/officeDocument/2006/relationships/image" Target="../media/image139.jpeg"/><Relationship Id="rId19" Type="http://schemas.openxmlformats.org/officeDocument/2006/relationships/image" Target="../media/image148.jpeg"/><Relationship Id="rId31" Type="http://schemas.openxmlformats.org/officeDocument/2006/relationships/image" Target="../media/image160.jpeg"/><Relationship Id="rId4" Type="http://schemas.openxmlformats.org/officeDocument/2006/relationships/image" Target="../media/image133.jpeg"/><Relationship Id="rId9" Type="http://schemas.openxmlformats.org/officeDocument/2006/relationships/image" Target="../media/image138.jpeg"/><Relationship Id="rId14" Type="http://schemas.openxmlformats.org/officeDocument/2006/relationships/image" Target="../media/image143.jpeg"/><Relationship Id="rId22" Type="http://schemas.openxmlformats.org/officeDocument/2006/relationships/image" Target="../media/image151.jpeg"/><Relationship Id="rId27" Type="http://schemas.openxmlformats.org/officeDocument/2006/relationships/image" Target="../media/image166.jpeg"/><Relationship Id="rId30" Type="http://schemas.openxmlformats.org/officeDocument/2006/relationships/image" Target="../media/image159.jpeg"/><Relationship Id="rId35" Type="http://schemas.openxmlformats.org/officeDocument/2006/relationships/image" Target="../media/image164.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69.jpeg"/><Relationship Id="rId4" Type="http://schemas.openxmlformats.org/officeDocument/2006/relationships/image" Target="../media/image168.jpeg"/></Relationships>
</file>

<file path=ppt/slides/_rels/slide51.xml.rels><?xml version="1.0" encoding="UTF-8" standalone="yes"?>
<Relationships xmlns="http://schemas.openxmlformats.org/package/2006/relationships"><Relationship Id="rId8" Type="http://schemas.openxmlformats.org/officeDocument/2006/relationships/image" Target="../media/image173.png"/><Relationship Id="rId3" Type="http://schemas.openxmlformats.org/officeDocument/2006/relationships/image" Target="../media/image170.jpeg"/><Relationship Id="rId7" Type="http://schemas.openxmlformats.org/officeDocument/2006/relationships/image" Target="../media/image172.jpe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images.google.com/imgres?imgurl=http://www.obscure.ch/images/covers/volcano.jpg&amp;imgrefurl=http://www.obscure.ch/startseite.asp?TrackID=127&amp;Seite=22&amp;Language=EN&amp;h=500&amp;w=500&amp;sz=65&amp;tbnid=3Q_ltgH6svOIsM:&amp;tbnh=127&amp;tbnw=127&amp;hl=en&amp;start=94&amp;prev=/images?q=volcano&amp;start=80&amp;svnum=10&amp;hl=en&amp;lr=&amp;sa=N" TargetMode="External"/><Relationship Id="rId11" Type="http://schemas.openxmlformats.org/officeDocument/2006/relationships/image" Target="../media/image175.jpeg"/><Relationship Id="rId5" Type="http://schemas.openxmlformats.org/officeDocument/2006/relationships/image" Target="../media/image171.jpeg"/><Relationship Id="rId10" Type="http://schemas.openxmlformats.org/officeDocument/2006/relationships/image" Target="../media/image174.jpeg"/><Relationship Id="rId4" Type="http://schemas.openxmlformats.org/officeDocument/2006/relationships/hyperlink" Target="http://images.google.com/imgres?imgurl=http://volcano.und.nodak.edu/vwdocs/volc_images/southeast_asia/indonesia/krakatau_5a.gif&amp;imgrefurl=http://volcano.und.nodak.edu/vwdocs/volc_images/southeast_asia/indonesia/krakatau.html&amp;h=252&amp;w=378&amp;sz=54&amp;tbnid=pFWQLn604PKpPM:&amp;tbnh=79&amp;tbnw=119&amp;hl=en&amp;start=2&amp;prev=/images?q=Kratatoa+&amp;svnum=10&amp;hl=en&amp;lr=&amp;sa=G" TargetMode="External"/><Relationship Id="rId9" Type="http://schemas.openxmlformats.org/officeDocument/2006/relationships/hyperlink" Target="http://images.google.com/imgres?imgurl=http://hakone.eri.u-tokyo.ac.jp/vrc/others/asama.GIF&amp;imgrefurl=http://hakone.eri.u-tokyo.ac.jp/vrc/others/asama.html&amp;h=533&amp;w=408&amp;sz=128&amp;tbnid=pluMAg3L4uzGfM:&amp;tbnh=129&amp;tbnw=98&amp;hl=en&amp;start=33&amp;prev=/images?q=volcano&amp;start=20&amp;svnum=10&amp;hl=en&amp;lr=&amp;sa=N"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180.jpeg"/><Relationship Id="rId13" Type="http://schemas.openxmlformats.org/officeDocument/2006/relationships/image" Target="../media/image183.jpeg"/><Relationship Id="rId18" Type="http://schemas.openxmlformats.org/officeDocument/2006/relationships/image" Target="../media/image187.jpeg"/><Relationship Id="rId3" Type="http://schemas.openxmlformats.org/officeDocument/2006/relationships/image" Target="../media/image176.jpeg"/><Relationship Id="rId7" Type="http://schemas.openxmlformats.org/officeDocument/2006/relationships/image" Target="../media/image179.jpeg"/><Relationship Id="rId12" Type="http://schemas.openxmlformats.org/officeDocument/2006/relationships/hyperlink" Target="http://images.google.com/imgres?imgurl=http://www.iaeel.org/iaeel/newsl/bilder/hut.JPEG&amp;imgrefurl=http://www.iaeel.org/iaeel/newsl/1996/tva1996/ett296.html&amp;h=348&amp;w=521&amp;sz=32&amp;hl=en&amp;start=23&amp;tbnid=rRUIDyREHsWcmM:&amp;tbnh=88&amp;tbnw=131&amp;prev=/images?q=Photovoltaic+cells+&amp;start=20&amp;gbv=2&amp;ndsp=20&amp;svnum=10&amp;hl=en&amp;sa=N" TargetMode="External"/><Relationship Id="rId17" Type="http://schemas.openxmlformats.org/officeDocument/2006/relationships/image" Target="../media/image186.jpeg"/><Relationship Id="rId2" Type="http://schemas.openxmlformats.org/officeDocument/2006/relationships/notesSlide" Target="../notesSlides/notesSlide52.xml"/><Relationship Id="rId16" Type="http://schemas.openxmlformats.org/officeDocument/2006/relationships/image" Target="../media/image185.jpeg"/><Relationship Id="rId1" Type="http://schemas.openxmlformats.org/officeDocument/2006/relationships/slideLayout" Target="../slideLayouts/slideLayout2.xml"/><Relationship Id="rId6" Type="http://schemas.openxmlformats.org/officeDocument/2006/relationships/hyperlink" Target="http://images.google.com/imgres?imgurl=http://atecom.ru/wp-content/uploads/FWEPS%20fig%202.jpg&amp;imgrefurl=http://www.atecom.ru/we/&amp;h=500&amp;w=500&amp;sz=35&amp;hl=en&amp;start=20&amp;um=1&amp;tbnid=LVpChtFXxNJ5WM:&amp;tbnh=130&amp;tbnw=130&amp;prev=/images?q=wave+energy+&amp;svnum=10&amp;um=1&amp;hl=en&amp;sa=X" TargetMode="External"/><Relationship Id="rId11" Type="http://schemas.openxmlformats.org/officeDocument/2006/relationships/image" Target="../media/image182.jpeg"/><Relationship Id="rId5" Type="http://schemas.openxmlformats.org/officeDocument/2006/relationships/image" Target="../media/image178.jpeg"/><Relationship Id="rId15" Type="http://schemas.openxmlformats.org/officeDocument/2006/relationships/image" Target="../media/image184.jpeg"/><Relationship Id="rId10" Type="http://schemas.openxmlformats.org/officeDocument/2006/relationships/hyperlink" Target="http://images.google.com/imgres?imgurl=http://www.gearfuse.com/wp-content/uploads/andrew/2_jan07/venturieclectic1_1.jpg&amp;imgrefurl=http://www.gearfuse.com/index.php?tag=concept_car&amp;h=342&amp;w=468&amp;sz=58&amp;hl=en&amp;start=142&amp;tbnid=-pNqCG_YiGR0JM:&amp;tbnh=94&amp;tbnw=128&amp;prev=/images?q=Photovoltaic+cells+&amp;start=140&amp;gbv=2&amp;ndsp=20&amp;svnum=10&amp;hl=en&amp;sa=N" TargetMode="External"/><Relationship Id="rId4" Type="http://schemas.openxmlformats.org/officeDocument/2006/relationships/image" Target="../media/image177.jpeg"/><Relationship Id="rId9" Type="http://schemas.openxmlformats.org/officeDocument/2006/relationships/image" Target="../media/image181.jpeg"/><Relationship Id="rId14" Type="http://schemas.openxmlformats.org/officeDocument/2006/relationships/hyperlink" Target="http://images.google.com/imgres?imgurl=http://everythingandnothing.typepad.com/photos/uncategorized/bike_sm.gif&amp;imgrefurl=http://everythingandnothing.typepad.com/mississippi/wheels/index.html&amp;h=316&amp;w=500&amp;sz=115&amp;hl=en&amp;start=116&amp;tbnid=WhkxqBsqxK63NM:&amp;tbnh=82&amp;tbnw=130&amp;prev=/images?q=Photovoltaic+cells+&amp;start=100&amp;gbv=2&amp;ndsp=20&amp;svnum=10&amp;hl=en&amp;sa=N"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7010" name="Picture 2" descr="http://farm4.static.flickr.com/3522/4035670826_1b15f18c0d_o.jpg"/>
          <p:cNvPicPr>
            <a:picLocks noChangeAspect="1" noChangeArrowheads="1"/>
          </p:cNvPicPr>
          <p:nvPr/>
        </p:nvPicPr>
        <p:blipFill>
          <a:blip r:embed="rId3" cstate="print"/>
          <a:srcRect/>
          <a:stretch>
            <a:fillRect/>
          </a:stretch>
        </p:blipFill>
        <p:spPr bwMode="auto">
          <a:xfrm>
            <a:off x="4622683" y="939717"/>
            <a:ext cx="3375393" cy="2734068"/>
          </a:xfrm>
          <a:prstGeom prst="rect">
            <a:avLst/>
          </a:prstGeom>
          <a:noFill/>
        </p:spPr>
      </p:pic>
      <p:pic>
        <p:nvPicPr>
          <p:cNvPr id="2347012" name="Picture 4" descr="http://www.lead.org/image/624"/>
          <p:cNvPicPr>
            <a:picLocks noChangeAspect="1" noChangeArrowheads="1"/>
          </p:cNvPicPr>
          <p:nvPr/>
        </p:nvPicPr>
        <p:blipFill>
          <a:blip r:embed="rId4" cstate="print"/>
          <a:srcRect/>
          <a:stretch>
            <a:fillRect/>
          </a:stretch>
        </p:blipFill>
        <p:spPr bwMode="auto">
          <a:xfrm>
            <a:off x="283220" y="2355340"/>
            <a:ext cx="4750025" cy="4750025"/>
          </a:xfrm>
          <a:prstGeom prst="rect">
            <a:avLst/>
          </a:prstGeom>
          <a:noFill/>
        </p:spPr>
      </p:pic>
      <p:pic>
        <p:nvPicPr>
          <p:cNvPr id="2347014" name="Picture 6" descr="http://i.telegraph.co.uk/telegraph/multimedia/archive/01509/climate-change_1509200c.jpg"/>
          <p:cNvPicPr>
            <a:picLocks noChangeAspect="1" noChangeArrowheads="1"/>
          </p:cNvPicPr>
          <p:nvPr/>
        </p:nvPicPr>
        <p:blipFill>
          <a:blip r:embed="rId5" cstate="print"/>
          <a:srcRect/>
          <a:stretch>
            <a:fillRect/>
          </a:stretch>
        </p:blipFill>
        <p:spPr bwMode="auto">
          <a:xfrm>
            <a:off x="5132245" y="4029835"/>
            <a:ext cx="4885564" cy="3058788"/>
          </a:xfrm>
          <a:prstGeom prst="rect">
            <a:avLst/>
          </a:prstGeom>
          <a:noFill/>
        </p:spPr>
      </p:pic>
      <p:pic>
        <p:nvPicPr>
          <p:cNvPr id="2347016" name="Picture 8" descr="http://nwipatriots.com/blog/wp-content/uploads/2009/11/global-warming-hoax.jpg"/>
          <p:cNvPicPr>
            <a:picLocks noChangeAspect="1" noChangeArrowheads="1"/>
          </p:cNvPicPr>
          <p:nvPr/>
        </p:nvPicPr>
        <p:blipFill>
          <a:blip r:embed="rId6" cstate="print"/>
          <a:srcRect/>
          <a:stretch>
            <a:fillRect/>
          </a:stretch>
        </p:blipFill>
        <p:spPr bwMode="auto">
          <a:xfrm>
            <a:off x="5104702" y="4005557"/>
            <a:ext cx="4994160" cy="3113862"/>
          </a:xfrm>
          <a:prstGeom prst="rect">
            <a:avLst/>
          </a:prstGeom>
          <a:noFill/>
        </p:spPr>
      </p:pic>
      <p:pic>
        <p:nvPicPr>
          <p:cNvPr id="2347018" name="Picture 10" descr="http://ksjtracker.mit.edu/wp-content/uploads/2008/08/moss-landing-power-plant.jpg"/>
          <p:cNvPicPr>
            <a:picLocks noChangeAspect="1" noChangeArrowheads="1"/>
          </p:cNvPicPr>
          <p:nvPr/>
        </p:nvPicPr>
        <p:blipFill>
          <a:blip r:embed="rId7" cstate="print"/>
          <a:srcRect/>
          <a:stretch>
            <a:fillRect/>
          </a:stretch>
        </p:blipFill>
        <p:spPr bwMode="auto">
          <a:xfrm>
            <a:off x="8097233" y="1740826"/>
            <a:ext cx="1989601" cy="1989601"/>
          </a:xfrm>
          <a:prstGeom prst="rect">
            <a:avLst/>
          </a:prstGeom>
          <a:noFill/>
        </p:spPr>
      </p:pic>
      <p:pic>
        <p:nvPicPr>
          <p:cNvPr id="2347020" name="Picture 12" descr="http://bighollywood.breitbart.com/files/2009/06/cap-and-trade-smoke-stacks.jpg"/>
          <p:cNvPicPr>
            <a:picLocks noChangeAspect="1" noChangeArrowheads="1"/>
          </p:cNvPicPr>
          <p:nvPr/>
        </p:nvPicPr>
        <p:blipFill>
          <a:blip r:embed="rId8" cstate="print"/>
          <a:srcRect/>
          <a:stretch>
            <a:fillRect/>
          </a:stretch>
        </p:blipFill>
        <p:spPr bwMode="auto">
          <a:xfrm>
            <a:off x="8236456" y="186118"/>
            <a:ext cx="1854312" cy="1474658"/>
          </a:xfrm>
          <a:prstGeom prst="rect">
            <a:avLst/>
          </a:prstGeom>
          <a:noFill/>
        </p:spPr>
      </p:pic>
      <p:sp>
        <p:nvSpPr>
          <p:cNvPr id="8" name="TextBox 7"/>
          <p:cNvSpPr txBox="1"/>
          <p:nvPr/>
        </p:nvSpPr>
        <p:spPr>
          <a:xfrm>
            <a:off x="364141" y="218485"/>
            <a:ext cx="6444393" cy="1169551"/>
          </a:xfrm>
          <a:prstGeom prst="rect">
            <a:avLst/>
          </a:prstGeom>
          <a:noFill/>
        </p:spPr>
        <p:txBody>
          <a:bodyPr wrap="none" rtlCol="0">
            <a:spAutoFit/>
          </a:bodyPr>
          <a:lstStyle/>
          <a:p>
            <a:r>
              <a:rPr lang="en-US" sz="3200" b="1" dirty="0" smtClean="0"/>
              <a:t>Climate Change and the Oceans</a:t>
            </a:r>
          </a:p>
          <a:p>
            <a:r>
              <a:rPr lang="en-US" sz="1200" dirty="0" smtClean="0">
                <a:solidFill>
                  <a:srgbClr xmlns:mc="http://schemas.openxmlformats.org/markup-compatibility/2006" xmlns:a14="http://schemas.microsoft.com/office/drawing/2010/main" val="FFFFFF" mc:Ignorable=""/>
                </a:solidFill>
              </a:rPr>
              <a:t>Jim Barry</a:t>
            </a:r>
          </a:p>
          <a:p>
            <a:r>
              <a:rPr lang="en-US" sz="1200" dirty="0" smtClean="0">
                <a:solidFill>
                  <a:srgbClr xmlns:mc="http://schemas.openxmlformats.org/markup-compatibility/2006" xmlns:a14="http://schemas.microsoft.com/office/drawing/2010/main" val="FFFFFF" mc:Ignorable=""/>
                </a:solidFill>
              </a:rPr>
              <a:t>Monterey Bay Aquarium Research Institute</a:t>
            </a:r>
          </a:p>
          <a:p>
            <a:endParaRPr lang="en-US" dirty="0" smtClean="0"/>
          </a:p>
        </p:txBody>
      </p:sp>
      <p:sp>
        <p:nvSpPr>
          <p:cNvPr id="9" name="TextBox 8"/>
          <p:cNvSpPr txBox="1"/>
          <p:nvPr/>
        </p:nvSpPr>
        <p:spPr>
          <a:xfrm>
            <a:off x="268236" y="1411410"/>
            <a:ext cx="4307589" cy="584775"/>
          </a:xfrm>
          <a:prstGeom prst="rect">
            <a:avLst/>
          </a:prstGeom>
          <a:noFill/>
        </p:spPr>
        <p:txBody>
          <a:bodyPr wrap="none" rtlCol="0">
            <a:spAutoFit/>
          </a:bodyPr>
          <a:lstStyle/>
          <a:p>
            <a:pPr>
              <a:buFont typeface="Arial" pitchFamily="34" charset="0"/>
              <a:buChar char="•"/>
            </a:pPr>
            <a:r>
              <a:rPr lang="en-US" sz="1600" dirty="0" smtClean="0">
                <a:solidFill>
                  <a:srgbClr xmlns:mc="http://schemas.openxmlformats.org/markup-compatibility/2006" xmlns:a14="http://schemas.microsoft.com/office/drawing/2010/main" val="FFFFFF" mc:Ignorable=""/>
                </a:solidFill>
              </a:rPr>
              <a:t>  Warming and ecosystem change</a:t>
            </a:r>
          </a:p>
          <a:p>
            <a:pPr>
              <a:buFont typeface="Arial" pitchFamily="34" charset="0"/>
              <a:buChar char="•"/>
            </a:pPr>
            <a:r>
              <a:rPr lang="en-US" sz="1600" dirty="0" smtClean="0">
                <a:solidFill>
                  <a:srgbClr xmlns:mc="http://schemas.openxmlformats.org/markup-compatibility/2006" xmlns:a14="http://schemas.microsoft.com/office/drawing/2010/main" val="FFFFFF" mc:Ignorable=""/>
                </a:solidFill>
              </a:rPr>
              <a:t>  Ocean acidification, the other CO2 problem</a:t>
            </a:r>
            <a:endParaRPr lang="en-GB" sz="1600" dirty="0">
              <a:solidFill>
                <a:srgbClr xmlns:mc="http://schemas.openxmlformats.org/markup-compatibility/2006" xmlns:a14="http://schemas.microsoft.com/office/drawing/2010/main" val="FFFFFF" mc:Ignorable=""/>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7016"/>
                                        </p:tgtEl>
                                        <p:attrNameLst>
                                          <p:attrName>style.visibility</p:attrName>
                                        </p:attrNameLst>
                                      </p:cBhvr>
                                      <p:to>
                                        <p:strVal val="visible"/>
                                      </p:to>
                                    </p:set>
                                    <p:animEffect transition="in" filter="fade">
                                      <p:cBhvr>
                                        <p:cTn id="7" dur="2000"/>
                                        <p:tgtEl>
                                          <p:spTgt spid="2347016"/>
                                        </p:tgtEl>
                                      </p:cBhvr>
                                    </p:animEffect>
                                  </p:childTnLst>
                                </p:cTn>
                              </p:par>
                              <p:par>
                                <p:cTn id="8" presetID="10" presetClass="exit" presetSubtype="0" fill="hold" nodeType="withEffect">
                                  <p:stCondLst>
                                    <p:cond delay="0"/>
                                  </p:stCondLst>
                                  <p:childTnLst>
                                    <p:animEffect transition="out" filter="fade">
                                      <p:cBhvr>
                                        <p:cTn id="9" dur="2000"/>
                                        <p:tgtEl>
                                          <p:spTgt spid="2347014"/>
                                        </p:tgtEl>
                                      </p:cBhvr>
                                    </p:animEffect>
                                    <p:set>
                                      <p:cBhvr>
                                        <p:cTn id="10" dur="1" fill="hold">
                                          <p:stCondLst>
                                            <p:cond delay="1999"/>
                                          </p:stCondLst>
                                        </p:cTn>
                                        <p:tgtEl>
                                          <p:spTgt spid="23470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8130" name="Picture 2" descr="Diagram of carbon cycle sources and sinks."/>
          <p:cNvPicPr>
            <a:picLocks noChangeAspect="1" noChangeArrowheads="1"/>
          </p:cNvPicPr>
          <p:nvPr/>
        </p:nvPicPr>
        <p:blipFill>
          <a:blip r:embed="rId3" cstate="print"/>
          <a:srcRect/>
          <a:stretch>
            <a:fillRect/>
          </a:stretch>
        </p:blipFill>
        <p:spPr bwMode="auto">
          <a:xfrm>
            <a:off x="463168" y="1246174"/>
            <a:ext cx="9320103" cy="5425134"/>
          </a:xfrm>
          <a:prstGeom prst="rect">
            <a:avLst/>
          </a:prstGeom>
          <a:noFill/>
        </p:spPr>
      </p:pic>
      <p:sp>
        <p:nvSpPr>
          <p:cNvPr id="3" name="TextBox 2"/>
          <p:cNvSpPr txBox="1"/>
          <p:nvPr/>
        </p:nvSpPr>
        <p:spPr>
          <a:xfrm>
            <a:off x="2580462" y="170232"/>
            <a:ext cx="5381601" cy="646331"/>
          </a:xfrm>
          <a:prstGeom prst="rect">
            <a:avLst/>
          </a:prstGeom>
          <a:noFill/>
        </p:spPr>
        <p:txBody>
          <a:bodyPr wrap="none" rtlCol="0">
            <a:spAutoFit/>
          </a:bodyPr>
          <a:lstStyle/>
          <a:p>
            <a:r>
              <a:rPr lang="en-US" sz="3600" dirty="0" smtClean="0">
                <a:solidFill>
                  <a:schemeClr val="tx2"/>
                </a:solidFill>
                <a:latin typeface="Comic Sans MS" pitchFamily="66" charset="0"/>
              </a:rPr>
              <a:t>The Global Carbon Cycle</a:t>
            </a:r>
            <a:endParaRPr lang="en-US" sz="3600" dirty="0">
              <a:solidFill>
                <a:schemeClr val="tx2"/>
              </a:solidFill>
              <a:latin typeface="Comic Sans MS" pitchFamily="66" charset="0"/>
            </a:endParaRPr>
          </a:p>
        </p:txBody>
      </p:sp>
      <p:sp>
        <p:nvSpPr>
          <p:cNvPr id="6" name="TextBox 5"/>
          <p:cNvSpPr txBox="1"/>
          <p:nvPr/>
        </p:nvSpPr>
        <p:spPr>
          <a:xfrm>
            <a:off x="241016" y="6777081"/>
            <a:ext cx="9815508" cy="400110"/>
          </a:xfrm>
          <a:prstGeom prst="rect">
            <a:avLst/>
          </a:prstGeom>
          <a:noFill/>
        </p:spPr>
        <p:txBody>
          <a:bodyPr wrap="none" rtlCol="0">
            <a:spAutoFit/>
          </a:bodyPr>
          <a:lstStyle/>
          <a:p>
            <a:r>
              <a:rPr lang="en-US" sz="2000" dirty="0" smtClean="0">
                <a:solidFill>
                  <a:srgbClr xmlns:mc="http://schemas.openxmlformats.org/markup-compatibility/2006" xmlns:a14="http://schemas.microsoft.com/office/drawing/2010/main" val="FFFFFF" mc:Ignorable=""/>
                </a:solidFill>
                <a:latin typeface="Comic Sans MS" pitchFamily="66" charset="0"/>
              </a:rPr>
              <a:t>The numbers are Billions of </a:t>
            </a:r>
            <a:r>
              <a:rPr lang="en-US" sz="2000" dirty="0" err="1" smtClean="0">
                <a:solidFill>
                  <a:srgbClr xmlns:mc="http://schemas.openxmlformats.org/markup-compatibility/2006" xmlns:a14="http://schemas.microsoft.com/office/drawing/2010/main" val="FFFFFF" mc:Ignorable=""/>
                </a:solidFill>
                <a:latin typeface="Comic Sans MS" pitchFamily="66" charset="0"/>
              </a:rPr>
              <a:t>tonnes</a:t>
            </a:r>
            <a:r>
              <a:rPr lang="en-US" sz="2000" dirty="0" smtClean="0">
                <a:solidFill>
                  <a:srgbClr xmlns:mc="http://schemas.openxmlformats.org/markup-compatibility/2006" xmlns:a14="http://schemas.microsoft.com/office/drawing/2010/main" val="FFFFFF" mc:Ignorable=""/>
                </a:solidFill>
                <a:latin typeface="Comic Sans MS" pitchFamily="66" charset="0"/>
              </a:rPr>
              <a:t> of Carbon (1 ton of Carbon = 3.7 tons of CO</a:t>
            </a:r>
            <a:r>
              <a:rPr lang="en-US" sz="20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2000" dirty="0" smtClean="0">
                <a:solidFill>
                  <a:srgbClr xmlns:mc="http://schemas.openxmlformats.org/markup-compatibility/2006" xmlns:a14="http://schemas.microsoft.com/office/drawing/2010/main" val="FFFFFF" mc:Ignorable=""/>
                </a:solidFill>
                <a:latin typeface="Comic Sans MS" pitchFamily="66" charset="0"/>
              </a:rPr>
              <a:t>)</a:t>
            </a:r>
            <a:endParaRPr lang="en-US" sz="20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7" name="Straight Connector 6"/>
          <p:cNvCxnSpPr>
            <a:cxnSpLocks noChangeShapeType="1"/>
          </p:cNvCxnSpPr>
          <p:nvPr/>
        </p:nvCxnSpPr>
        <p:spPr bwMode="auto">
          <a:xfrm>
            <a:off x="596240" y="1055520"/>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8" name="TextBox 7"/>
          <p:cNvSpPr txBox="1"/>
          <p:nvPr/>
        </p:nvSpPr>
        <p:spPr>
          <a:xfrm>
            <a:off x="2755901" y="4660900"/>
            <a:ext cx="4762500" cy="1815882"/>
          </a:xfrm>
          <a:prstGeom prst="rect">
            <a:avLst/>
          </a:prstGeom>
          <a:solidFill>
            <a:srgbClr xmlns:mc="http://schemas.openxmlformats.org/markup-compatibility/2006" xmlns:a14="http://schemas.microsoft.com/office/drawing/2010/main" val="FFFFFF" mc:Ignorable=""/>
          </a:solidFill>
        </p:spPr>
        <p:txBody>
          <a:bodyPr wrap="square" rtlCol="0">
            <a:spAutoFit/>
          </a:bodyPr>
          <a:lstStyle/>
          <a:p>
            <a:pPr algn="ctr"/>
            <a:r>
              <a:rPr lang="en-US" sz="2800" dirty="0" smtClean="0">
                <a:solidFill>
                  <a:srgbClr xmlns:mc="http://schemas.openxmlformats.org/markup-compatibility/2006" xmlns:a14="http://schemas.microsoft.com/office/drawing/2010/main" val="002060" mc:Ignorable=""/>
                </a:solidFill>
              </a:rPr>
              <a:t>~200 </a:t>
            </a:r>
            <a:r>
              <a:rPr lang="en-US" sz="2800" dirty="0" err="1" smtClean="0">
                <a:solidFill>
                  <a:srgbClr xmlns:mc="http://schemas.openxmlformats.org/markup-compatibility/2006" xmlns:a14="http://schemas.microsoft.com/office/drawing/2010/main" val="002060" mc:Ignorable=""/>
                </a:solidFill>
              </a:rPr>
              <a:t>Gt</a:t>
            </a:r>
            <a:r>
              <a:rPr lang="en-US" sz="2800" dirty="0" smtClean="0">
                <a:solidFill>
                  <a:srgbClr xmlns:mc="http://schemas.openxmlformats.org/markup-compatibility/2006" xmlns:a14="http://schemas.microsoft.com/office/drawing/2010/main" val="002060" mc:Ignorable=""/>
                </a:solidFill>
              </a:rPr>
              <a:t> C  (or 750 </a:t>
            </a:r>
            <a:r>
              <a:rPr lang="en-US" sz="2800" dirty="0" err="1" smtClean="0">
                <a:solidFill>
                  <a:srgbClr xmlns:mc="http://schemas.openxmlformats.org/markup-compatibility/2006" xmlns:a14="http://schemas.microsoft.com/office/drawing/2010/main" val="002060" mc:Ignorable=""/>
                </a:solidFill>
              </a:rPr>
              <a:t>Gt</a:t>
            </a:r>
            <a:r>
              <a:rPr lang="en-US" sz="2800" dirty="0" smtClean="0">
                <a:solidFill>
                  <a:srgbClr xmlns:mc="http://schemas.openxmlformats.org/markup-compatibility/2006" xmlns:a14="http://schemas.microsoft.com/office/drawing/2010/main" val="002060" mc:Ignorable=""/>
                </a:solidFill>
              </a:rPr>
              <a:t> CO2) are recycling between the atmosphere and the biosphere</a:t>
            </a:r>
            <a:endParaRPr lang="en-US" sz="2800" dirty="0">
              <a:solidFill>
                <a:srgbClr xmlns:mc="http://schemas.openxmlformats.org/markup-compatibility/2006" xmlns:a14="http://schemas.microsoft.com/office/drawing/2010/main" val="002060" mc:Ignorable=""/>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8642" name="Group 2"/>
          <p:cNvGrpSpPr>
            <a:grpSpLocks/>
          </p:cNvGrpSpPr>
          <p:nvPr/>
        </p:nvGrpSpPr>
        <p:grpSpPr bwMode="auto">
          <a:xfrm>
            <a:off x="512763" y="493713"/>
            <a:ext cx="9301162" cy="6592887"/>
            <a:chOff x="288" y="288"/>
            <a:chExt cx="5232" cy="3845"/>
          </a:xfrm>
        </p:grpSpPr>
        <p:graphicFrame>
          <p:nvGraphicFramePr>
            <p:cNvPr id="1648643" name="Object 3"/>
            <p:cNvGraphicFramePr>
              <a:graphicFrameLocks noChangeAspect="1"/>
            </p:cNvGraphicFramePr>
            <p:nvPr/>
          </p:nvGraphicFramePr>
          <p:xfrm>
            <a:off x="288" y="288"/>
            <a:ext cx="5232" cy="3845"/>
          </p:xfrm>
          <a:graphic>
            <a:graphicData uri="http://schemas.openxmlformats.org/presentationml/2006/ole">
              <mc:AlternateContent xmlns:mc="http://schemas.openxmlformats.org/markup-compatibility/2006">
                <mc:Choice xmlns:v="urn:schemas-microsoft-com:vml" Requires="v">
                  <p:oleObj spid="_x0000_s2429955" name="SPW 8.0 Graph" r:id="rId4" imgW="6144480" imgH="4516920" progId="SigmaPlotGraphicObject.7">
                    <p:embed/>
                  </p:oleObj>
                </mc:Choice>
                <mc:Fallback>
                  <p:oleObj name="SPW 8.0 Graph" r:id="rId4" imgW="6144480" imgH="4516920" progId="SigmaPlotGraphicObject.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288"/>
                          <a:ext cx="5232" cy="3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48644" name="Text Box 4"/>
            <p:cNvSpPr txBox="1">
              <a:spLocks noChangeArrowheads="1"/>
            </p:cNvSpPr>
            <p:nvPr/>
          </p:nvSpPr>
          <p:spPr bwMode="auto">
            <a:xfrm>
              <a:off x="3393" y="3283"/>
              <a:ext cx="361"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r>
                <a:rPr lang="en-US" sz="1400">
                  <a:solidFill>
                    <a:srgbClr xmlns:mc="http://schemas.openxmlformats.org/markup-compatibility/2006" xmlns:a14="http://schemas.microsoft.com/office/drawing/2010/main" val="000000" mc:Ignorable=""/>
                  </a:solidFill>
                  <a:latin typeface="Arial" charset="0"/>
                </a:rPr>
                <a:t>WW1</a:t>
              </a:r>
            </a:p>
          </p:txBody>
        </p:sp>
        <p:sp>
          <p:nvSpPr>
            <p:cNvPr id="1648645" name="Text Box 5"/>
            <p:cNvSpPr txBox="1">
              <a:spLocks noChangeArrowheads="1"/>
            </p:cNvSpPr>
            <p:nvPr/>
          </p:nvSpPr>
          <p:spPr bwMode="auto">
            <a:xfrm>
              <a:off x="4176" y="3043"/>
              <a:ext cx="361" cy="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r>
                <a:rPr lang="en-US" sz="1400">
                  <a:solidFill>
                    <a:srgbClr xmlns:mc="http://schemas.openxmlformats.org/markup-compatibility/2006" xmlns:a14="http://schemas.microsoft.com/office/drawing/2010/main" val="000000" mc:Ignorable=""/>
                  </a:solidFill>
                  <a:latin typeface="Arial" charset="0"/>
                </a:rPr>
                <a:t>WW2</a:t>
              </a:r>
            </a:p>
          </p:txBody>
        </p:sp>
        <p:sp>
          <p:nvSpPr>
            <p:cNvPr id="1648646" name="Text Box 6"/>
            <p:cNvSpPr txBox="1">
              <a:spLocks noChangeArrowheads="1"/>
            </p:cNvSpPr>
            <p:nvPr/>
          </p:nvSpPr>
          <p:spPr bwMode="auto">
            <a:xfrm>
              <a:off x="3744" y="3264"/>
              <a:ext cx="710" cy="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r>
                <a:rPr lang="en-US" sz="1400">
                  <a:solidFill>
                    <a:srgbClr xmlns:mc="http://schemas.openxmlformats.org/markup-compatibility/2006" xmlns:a14="http://schemas.microsoft.com/office/drawing/2010/main" val="000000" mc:Ignorable=""/>
                  </a:solidFill>
                  <a:latin typeface="Arial" charset="0"/>
                </a:rPr>
                <a:t>Stocks Crash</a:t>
              </a:r>
            </a:p>
          </p:txBody>
        </p:sp>
        <p:sp>
          <p:nvSpPr>
            <p:cNvPr id="1648647" name="Text Box 7"/>
            <p:cNvSpPr txBox="1">
              <a:spLocks noChangeArrowheads="1"/>
            </p:cNvSpPr>
            <p:nvPr/>
          </p:nvSpPr>
          <p:spPr bwMode="auto">
            <a:xfrm>
              <a:off x="3541" y="1632"/>
              <a:ext cx="671"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pPr algn="ctr"/>
              <a:r>
                <a:rPr lang="en-US" sz="1400">
                  <a:solidFill>
                    <a:srgbClr xmlns:mc="http://schemas.openxmlformats.org/markup-compatibility/2006" xmlns:a14="http://schemas.microsoft.com/office/drawing/2010/main" val="000000" mc:Ignorable=""/>
                  </a:solidFill>
                  <a:latin typeface="Arial" charset="0"/>
                </a:rPr>
                <a:t>1973</a:t>
              </a:r>
            </a:p>
            <a:p>
              <a:pPr algn="ctr"/>
              <a:r>
                <a:rPr lang="en-US" sz="1400">
                  <a:solidFill>
                    <a:srgbClr xmlns:mc="http://schemas.openxmlformats.org/markup-compatibility/2006" xmlns:a14="http://schemas.microsoft.com/office/drawing/2010/main" val="000000" mc:Ignorable=""/>
                  </a:solidFill>
                  <a:latin typeface="Arial" charset="0"/>
                </a:rPr>
                <a:t>Oil Embargo</a:t>
              </a:r>
            </a:p>
          </p:txBody>
        </p:sp>
        <p:sp>
          <p:nvSpPr>
            <p:cNvPr id="1648648" name="Text Box 8"/>
            <p:cNvSpPr txBox="1">
              <a:spLocks noChangeArrowheads="1"/>
            </p:cNvSpPr>
            <p:nvPr/>
          </p:nvSpPr>
          <p:spPr bwMode="auto">
            <a:xfrm>
              <a:off x="3588" y="1248"/>
              <a:ext cx="683"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pPr algn="ctr"/>
              <a:r>
                <a:rPr lang="en-US" sz="1400">
                  <a:solidFill>
                    <a:srgbClr xmlns:mc="http://schemas.openxmlformats.org/markup-compatibility/2006" xmlns:a14="http://schemas.microsoft.com/office/drawing/2010/main" val="000000" mc:Ignorable=""/>
                  </a:solidFill>
                  <a:latin typeface="Arial" charset="0"/>
                </a:rPr>
                <a:t> Peak OPEC</a:t>
              </a:r>
            </a:p>
            <a:p>
              <a:pPr algn="ctr"/>
              <a:r>
                <a:rPr lang="en-US" sz="1400">
                  <a:solidFill>
                    <a:srgbClr xmlns:mc="http://schemas.openxmlformats.org/markup-compatibility/2006" xmlns:a14="http://schemas.microsoft.com/office/drawing/2010/main" val="000000" mc:Ignorable=""/>
                  </a:solidFill>
                  <a:latin typeface="Arial" charset="0"/>
                </a:rPr>
                <a:t>Oil Prices</a:t>
              </a:r>
            </a:p>
          </p:txBody>
        </p:sp>
        <p:sp>
          <p:nvSpPr>
            <p:cNvPr id="1648649" name="Text Box 9"/>
            <p:cNvSpPr txBox="1">
              <a:spLocks noChangeArrowheads="1"/>
            </p:cNvSpPr>
            <p:nvPr/>
          </p:nvSpPr>
          <p:spPr bwMode="auto">
            <a:xfrm>
              <a:off x="3391" y="912"/>
              <a:ext cx="938"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pPr algn="ctr"/>
              <a:r>
                <a:rPr lang="en-US" sz="1400">
                  <a:solidFill>
                    <a:srgbClr xmlns:mc="http://schemas.openxmlformats.org/markup-compatibility/2006" xmlns:a14="http://schemas.microsoft.com/office/drawing/2010/main" val="000000" mc:Ignorable=""/>
                  </a:solidFill>
                  <a:latin typeface="Arial" charset="0"/>
                </a:rPr>
                <a:t>Iraq War 1</a:t>
              </a:r>
            </a:p>
            <a:p>
              <a:pPr algn="ctr"/>
              <a:r>
                <a:rPr lang="en-US" sz="1400">
                  <a:solidFill>
                    <a:srgbClr xmlns:mc="http://schemas.openxmlformats.org/markup-compatibility/2006" xmlns:a14="http://schemas.microsoft.com/office/drawing/2010/main" val="000000" mc:Ignorable=""/>
                  </a:solidFill>
                  <a:latin typeface="Arial" charset="0"/>
                </a:rPr>
                <a:t>Poor US Economy</a:t>
              </a:r>
            </a:p>
          </p:txBody>
        </p:sp>
        <p:sp>
          <p:nvSpPr>
            <p:cNvPr id="1648650" name="Line 10"/>
            <p:cNvSpPr>
              <a:spLocks noChangeShapeType="1"/>
            </p:cNvSpPr>
            <p:nvPr/>
          </p:nvSpPr>
          <p:spPr bwMode="auto">
            <a:xfrm>
              <a:off x="4176" y="1008"/>
              <a:ext cx="480" cy="48"/>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51" name="Line 11"/>
            <p:cNvSpPr>
              <a:spLocks noChangeShapeType="1"/>
            </p:cNvSpPr>
            <p:nvPr/>
          </p:nvSpPr>
          <p:spPr bwMode="auto">
            <a:xfrm>
              <a:off x="4176" y="1392"/>
              <a:ext cx="336" cy="0"/>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52" name="Line 12"/>
            <p:cNvSpPr>
              <a:spLocks noChangeShapeType="1"/>
            </p:cNvSpPr>
            <p:nvPr/>
          </p:nvSpPr>
          <p:spPr bwMode="auto">
            <a:xfrm flipV="1">
              <a:off x="4080" y="1632"/>
              <a:ext cx="336" cy="144"/>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53" name="Line 13"/>
            <p:cNvSpPr>
              <a:spLocks noChangeShapeType="1"/>
            </p:cNvSpPr>
            <p:nvPr/>
          </p:nvSpPr>
          <p:spPr bwMode="auto">
            <a:xfrm flipH="1" flipV="1">
              <a:off x="4080" y="2976"/>
              <a:ext cx="240" cy="96"/>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54" name="Line 14"/>
            <p:cNvSpPr>
              <a:spLocks noChangeShapeType="1"/>
            </p:cNvSpPr>
            <p:nvPr/>
          </p:nvSpPr>
          <p:spPr bwMode="auto">
            <a:xfrm flipH="1" flipV="1">
              <a:off x="3888" y="3072"/>
              <a:ext cx="192" cy="240"/>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55" name="Line 15"/>
            <p:cNvSpPr>
              <a:spLocks noChangeShapeType="1"/>
            </p:cNvSpPr>
            <p:nvPr/>
          </p:nvSpPr>
          <p:spPr bwMode="auto">
            <a:xfrm flipV="1">
              <a:off x="3600" y="3120"/>
              <a:ext cx="48" cy="192"/>
            </a:xfrm>
            <a:prstGeom prst="line">
              <a:avLst/>
            </a:prstGeom>
            <a:noFill/>
            <a:ln w="12700">
              <a:solidFill>
                <a:srgbClr xmlns:mc="http://schemas.openxmlformats.org/markup-compatibility/2006" xmlns:a14="http://schemas.microsoft.com/office/drawing/2010/main" val="0099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648656" name="Rectangle 16"/>
          <p:cNvSpPr>
            <a:spLocks noGrp="1" noChangeArrowheads="1"/>
          </p:cNvSpPr>
          <p:nvPr>
            <p:ph type="title"/>
          </p:nvPr>
        </p:nvSpPr>
        <p:spPr bwMode="auto">
          <a:xfrm>
            <a:off x="455613" y="246063"/>
            <a:ext cx="9253537" cy="658812"/>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2925" tIns="51462" rIns="102925" bIns="51462" numCol="1" anchor="t" anchorCtr="0" compatLnSpc="1">
            <a:prstTxWarp prst="textNoShape">
              <a:avLst/>
            </a:prstTxWarp>
          </a:bodyPr>
          <a:lstStyle/>
          <a:p>
            <a:r>
              <a:rPr lang="en-US" altLang="en-US" sz="2700" b="1">
                <a:solidFill>
                  <a:srgbClr xmlns:mc="http://schemas.openxmlformats.org/markup-compatibility/2006" xmlns:a14="http://schemas.microsoft.com/office/drawing/2010/main" val="FFFF66" mc:Ignorable=""/>
                </a:solidFill>
                <a:latin typeface="Arial" charset="0"/>
              </a:rPr>
              <a:t>History of CO</a:t>
            </a:r>
            <a:r>
              <a:rPr lang="en-US" altLang="en-US" sz="2700" b="1" baseline="-25000">
                <a:solidFill>
                  <a:srgbClr xmlns:mc="http://schemas.openxmlformats.org/markup-compatibility/2006" xmlns:a14="http://schemas.microsoft.com/office/drawing/2010/main" val="FFFF66" mc:Ignorable=""/>
                </a:solidFill>
                <a:latin typeface="Arial" charset="0"/>
              </a:rPr>
              <a:t>2</a:t>
            </a:r>
            <a:r>
              <a:rPr lang="en-US" altLang="en-US" sz="2700" b="1">
                <a:solidFill>
                  <a:srgbClr xmlns:mc="http://schemas.openxmlformats.org/markup-compatibility/2006" xmlns:a14="http://schemas.microsoft.com/office/drawing/2010/main" val="FFFF66" mc:Ignorable=""/>
                </a:solidFill>
                <a:latin typeface="Arial" charset="0"/>
              </a:rPr>
              <a:t> Emissions &amp; Atmospheric CO</a:t>
            </a:r>
            <a:r>
              <a:rPr lang="en-US" altLang="en-US" sz="2700" b="1" baseline="-25000">
                <a:solidFill>
                  <a:srgbClr xmlns:mc="http://schemas.openxmlformats.org/markup-compatibility/2006" xmlns:a14="http://schemas.microsoft.com/office/drawing/2010/main" val="FFFF66" mc:Ignorable=""/>
                </a:solidFill>
                <a:latin typeface="Arial" charset="0"/>
              </a:rPr>
              <a:t>2</a:t>
            </a:r>
            <a:r>
              <a:rPr lang="en-US" altLang="en-US" sz="2700" b="1">
                <a:solidFill>
                  <a:srgbClr xmlns:mc="http://schemas.openxmlformats.org/markup-compatibility/2006" xmlns:a14="http://schemas.microsoft.com/office/drawing/2010/main" val="FFFF66" mc:Ignorable=""/>
                </a:solidFill>
                <a:latin typeface="Arial" charset="0"/>
              </a:rPr>
              <a:t> Levels</a:t>
            </a:r>
            <a:endParaRPr lang="en-US" altLang="en-US" sz="4100" b="1">
              <a:solidFill>
                <a:srgbClr xmlns:mc="http://schemas.openxmlformats.org/markup-compatibility/2006" xmlns:a14="http://schemas.microsoft.com/office/drawing/2010/main" val="FFFF66" mc:Ignorable=""/>
              </a:solidFill>
              <a:latin typeface="Arial" charset="0"/>
            </a:endParaRPr>
          </a:p>
        </p:txBody>
      </p:sp>
      <p:sp>
        <p:nvSpPr>
          <p:cNvPr id="1648657" name="Line 17"/>
          <p:cNvSpPr>
            <a:spLocks noChangeShapeType="1"/>
          </p:cNvSpPr>
          <p:nvPr/>
        </p:nvSpPr>
        <p:spPr bwMode="auto">
          <a:xfrm>
            <a:off x="596900" y="904875"/>
            <a:ext cx="9028113" cy="0"/>
          </a:xfrm>
          <a:prstGeom prst="line">
            <a:avLst/>
          </a:prstGeom>
          <a:noFill/>
          <a:ln w="38100">
            <a:solidFill>
              <a:srgbClr xmlns:mc="http://schemas.openxmlformats.org/markup-compatibility/2006" xmlns:a14="http://schemas.microsoft.com/office/drawing/2010/main" val="CC3399" mc:Ignorabl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8457746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0226" y="125413"/>
            <a:ext cx="4314824" cy="1235075"/>
          </a:xfrm>
        </p:spPr>
        <p:txBody>
          <a:bodyPr/>
          <a:lstStyle/>
          <a:p>
            <a:r>
              <a:rPr lang="en-US" sz="4000" dirty="0" smtClean="0">
                <a:solidFill>
                  <a:srgbClr xmlns:mc="http://schemas.openxmlformats.org/markup-compatibility/2006" xmlns:a14="http://schemas.microsoft.com/office/drawing/2010/main" val="FFFF66" mc:Ignorable=""/>
                </a:solidFill>
                <a:latin typeface="Comic Sans MS" pitchFamily="66" charset="0"/>
              </a:rPr>
              <a:t>Future CO</a:t>
            </a:r>
            <a:r>
              <a:rPr lang="en-US" sz="4000" baseline="-25000" dirty="0" smtClean="0">
                <a:solidFill>
                  <a:srgbClr xmlns:mc="http://schemas.openxmlformats.org/markup-compatibility/2006" xmlns:a14="http://schemas.microsoft.com/office/drawing/2010/main" val="FFFF66" mc:Ignorable=""/>
                </a:solidFill>
                <a:latin typeface="Comic Sans MS" pitchFamily="66" charset="0"/>
              </a:rPr>
              <a:t>2</a:t>
            </a:r>
            <a:r>
              <a:rPr lang="en-US" sz="4000" dirty="0" smtClean="0">
                <a:solidFill>
                  <a:srgbClr xmlns:mc="http://schemas.openxmlformats.org/markup-compatibility/2006" xmlns:a14="http://schemas.microsoft.com/office/drawing/2010/main" val="FFFF66" mc:Ignorable=""/>
                </a:solidFill>
                <a:latin typeface="Comic Sans MS" pitchFamily="66" charset="0"/>
              </a:rPr>
              <a:t> Emissions?</a:t>
            </a:r>
            <a:endParaRPr lang="en-GB" sz="4000" dirty="0">
              <a:solidFill>
                <a:srgbClr xmlns:mc="http://schemas.openxmlformats.org/markup-compatibility/2006" xmlns:a14="http://schemas.microsoft.com/office/drawing/2010/main" val="FFFF66" mc:Ignorable=""/>
              </a:solidFill>
              <a:latin typeface="Comic Sans MS" pitchFamily="66" charset="0"/>
            </a:endParaRPr>
          </a:p>
        </p:txBody>
      </p:sp>
      <p:grpSp>
        <p:nvGrpSpPr>
          <p:cNvPr id="11" name="Group 10"/>
          <p:cNvGrpSpPr/>
          <p:nvPr/>
        </p:nvGrpSpPr>
        <p:grpSpPr>
          <a:xfrm>
            <a:off x="142875" y="114300"/>
            <a:ext cx="5305425" cy="7235825"/>
            <a:chOff x="142875" y="114300"/>
            <a:chExt cx="5305425" cy="7235825"/>
          </a:xfrm>
        </p:grpSpPr>
        <p:sp>
          <p:nvSpPr>
            <p:cNvPr id="9" name="Rectangle 8"/>
            <p:cNvSpPr/>
            <p:nvPr/>
          </p:nvSpPr>
          <p:spPr bwMode="auto">
            <a:xfrm>
              <a:off x="142875" y="114300"/>
              <a:ext cx="5305425" cy="7235825"/>
            </a:xfrm>
            <a:prstGeom prst="rect">
              <a:avLst/>
            </a:prstGeom>
            <a:solidFill>
              <a:srgbClr xmlns:mc="http://schemas.openxmlformats.org/markup-compatibility/2006" xmlns:a14="http://schemas.microsoft.com/office/drawing/2010/main" val="FFFF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041281" name="Picture 1" descr="F:\CO2\Globalview CO2\F1_large.jpg"/>
            <p:cNvPicPr>
              <a:picLocks noChangeAspect="1" noChangeArrowheads="1"/>
            </p:cNvPicPr>
            <p:nvPr/>
          </p:nvPicPr>
          <p:blipFill>
            <a:blip r:embed="rId3" cstate="print"/>
            <a:srcRect/>
            <a:stretch>
              <a:fillRect/>
            </a:stretch>
          </p:blipFill>
          <p:spPr bwMode="auto">
            <a:xfrm>
              <a:off x="266699" y="225196"/>
              <a:ext cx="5095875" cy="6983641"/>
            </a:xfrm>
            <a:prstGeom prst="rect">
              <a:avLst/>
            </a:prstGeom>
            <a:noFill/>
          </p:spPr>
        </p:pic>
        <p:grpSp>
          <p:nvGrpSpPr>
            <p:cNvPr id="13" name="Group 12"/>
            <p:cNvGrpSpPr/>
            <p:nvPr/>
          </p:nvGrpSpPr>
          <p:grpSpPr>
            <a:xfrm>
              <a:off x="190989" y="3762375"/>
              <a:ext cx="5219212" cy="3524250"/>
              <a:chOff x="-57443" y="1578149"/>
              <a:chExt cx="8088923" cy="5485592"/>
            </a:xfrm>
          </p:grpSpPr>
          <p:pic>
            <p:nvPicPr>
              <p:cNvPr id="3" name="Picture 2" descr="SRES and emissions.jpg"/>
              <p:cNvPicPr>
                <a:picLocks noChangeAspect="1"/>
              </p:cNvPicPr>
              <p:nvPr/>
            </p:nvPicPr>
            <p:blipFill>
              <a:blip r:embed="rId4" cstate="print"/>
              <a:stretch>
                <a:fillRect/>
              </a:stretch>
            </p:blipFill>
            <p:spPr>
              <a:xfrm>
                <a:off x="-57443" y="1578149"/>
                <a:ext cx="8088923" cy="5485592"/>
              </a:xfrm>
              <a:prstGeom prst="rect">
                <a:avLst/>
              </a:prstGeom>
            </p:spPr>
          </p:pic>
          <p:sp>
            <p:nvSpPr>
              <p:cNvPr id="7" name="Oval 6"/>
              <p:cNvSpPr/>
              <p:nvPr/>
            </p:nvSpPr>
            <p:spPr bwMode="auto">
              <a:xfrm>
                <a:off x="6276299" y="3437494"/>
                <a:ext cx="136867" cy="129540"/>
              </a:xfrm>
              <a:prstGeom prst="ellipse">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0" name="Oval 9"/>
              <p:cNvSpPr/>
              <p:nvPr/>
            </p:nvSpPr>
            <p:spPr bwMode="auto">
              <a:xfrm>
                <a:off x="6602989" y="3201851"/>
                <a:ext cx="136867" cy="129540"/>
              </a:xfrm>
              <a:prstGeom prst="ellipse">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2" name="Oval 11"/>
              <p:cNvSpPr/>
              <p:nvPr/>
            </p:nvSpPr>
            <p:spPr bwMode="auto">
              <a:xfrm>
                <a:off x="6928731" y="3062299"/>
                <a:ext cx="136867" cy="129540"/>
              </a:xfrm>
              <a:prstGeom prst="ellipse">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grpSp>
      </p:grpSp>
      <p:cxnSp>
        <p:nvCxnSpPr>
          <p:cNvPr id="18" name="Straight Connector 17"/>
          <p:cNvCxnSpPr/>
          <p:nvPr/>
        </p:nvCxnSpPr>
        <p:spPr bwMode="auto">
          <a:xfrm rot="10800000">
            <a:off x="5743575" y="1533525"/>
            <a:ext cx="3905250" cy="0"/>
          </a:xfrm>
          <a:prstGeom prst="line">
            <a:avLst/>
          </a:prstGeom>
          <a:solidFill>
            <a:schemeClr val="accent1"/>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
        <p:nvSpPr>
          <p:cNvPr id="19" name="TextBox 18"/>
          <p:cNvSpPr txBox="1"/>
          <p:nvPr/>
        </p:nvSpPr>
        <p:spPr>
          <a:xfrm>
            <a:off x="5753100" y="1647825"/>
            <a:ext cx="4152900" cy="3416320"/>
          </a:xfrm>
          <a:prstGeom prst="rect">
            <a:avLst/>
          </a:prstGeom>
          <a:noFill/>
        </p:spPr>
        <p:txBody>
          <a:bodyPr wrap="square" rtlCol="0">
            <a:spAutoFit/>
          </a:bodyPr>
          <a:lstStyle/>
          <a:p>
            <a:pPr>
              <a:buFont typeface="Arial" pitchFamily="34" charset="0"/>
              <a:buChar char="•"/>
            </a:pPr>
            <a:r>
              <a:rPr lang="en-US" sz="1800" dirty="0" smtClean="0">
                <a:solidFill>
                  <a:srgbClr xmlns:mc="http://schemas.openxmlformats.org/markup-compatibility/2006" xmlns:a14="http://schemas.microsoft.com/office/drawing/2010/main" val="FFFFFF" mc:Ignorable=""/>
                </a:solidFill>
              </a:rPr>
              <a:t>  Scenarios based on population, economic development, ‘green-</a:t>
            </a:r>
            <a:r>
              <a:rPr lang="en-US" sz="1800" dirty="0" err="1" smtClean="0">
                <a:solidFill>
                  <a:srgbClr xmlns:mc="http://schemas.openxmlformats.org/markup-compatibility/2006" xmlns:a14="http://schemas.microsoft.com/office/drawing/2010/main" val="FFFFFF" mc:Ignorable=""/>
                </a:solidFill>
              </a:rPr>
              <a:t>ness</a:t>
            </a:r>
            <a:r>
              <a:rPr lang="en-US" sz="1800" dirty="0" smtClean="0">
                <a:solidFill>
                  <a:srgbClr xmlns:mc="http://schemas.openxmlformats.org/markup-compatibility/2006" xmlns:a14="http://schemas.microsoft.com/office/drawing/2010/main" val="FFFFFF" mc:Ignorable=""/>
                </a:solidFill>
              </a:rPr>
              <a:t>’</a:t>
            </a:r>
            <a:br>
              <a:rPr lang="en-US" sz="1800" dirty="0" smtClean="0">
                <a:solidFill>
                  <a:srgbClr xmlns:mc="http://schemas.openxmlformats.org/markup-compatibility/2006" xmlns:a14="http://schemas.microsoft.com/office/drawing/2010/main" val="FFFFFF" mc:Ignorable=""/>
                </a:solidFill>
              </a:rPr>
            </a:br>
            <a:endParaRPr lang="en-US" sz="1800" dirty="0" smtClean="0">
              <a:solidFill>
                <a:srgbClr xmlns:mc="http://schemas.openxmlformats.org/markup-compatibility/2006" xmlns:a14="http://schemas.microsoft.com/office/drawing/2010/main" val="FFFFFF" mc:Ignorable=""/>
              </a:solidFill>
            </a:endParaRPr>
          </a:p>
          <a:p>
            <a:pPr>
              <a:buFont typeface="Arial" pitchFamily="34" charset="0"/>
              <a:buChar char="•"/>
            </a:pPr>
            <a:r>
              <a:rPr lang="en-US" sz="1800" dirty="0" smtClean="0">
                <a:solidFill>
                  <a:srgbClr xmlns:mc="http://schemas.openxmlformats.org/markup-compatibility/2006" xmlns:a14="http://schemas.microsoft.com/office/drawing/2010/main" val="FFFFFF" mc:Ignorable=""/>
                </a:solidFill>
              </a:rPr>
              <a:t>  Current emissions very high, increasing</a:t>
            </a:r>
            <a:br>
              <a:rPr lang="en-US" sz="1800" dirty="0" smtClean="0">
                <a:solidFill>
                  <a:srgbClr xmlns:mc="http://schemas.openxmlformats.org/markup-compatibility/2006" xmlns:a14="http://schemas.microsoft.com/office/drawing/2010/main" val="FFFFFF" mc:Ignorable=""/>
                </a:solidFill>
              </a:rPr>
            </a:br>
            <a:endParaRPr lang="en-US" sz="1800" dirty="0" smtClean="0">
              <a:solidFill>
                <a:srgbClr xmlns:mc="http://schemas.openxmlformats.org/markup-compatibility/2006" xmlns:a14="http://schemas.microsoft.com/office/drawing/2010/main" val="FFFFFF" mc:Ignorable=""/>
              </a:solidFill>
            </a:endParaRPr>
          </a:p>
          <a:p>
            <a:pPr>
              <a:buFont typeface="Arial" pitchFamily="34" charset="0"/>
              <a:buChar char="•"/>
            </a:pPr>
            <a:r>
              <a:rPr lang="en-US" sz="1800" dirty="0" smtClean="0">
                <a:solidFill>
                  <a:srgbClr xmlns:mc="http://schemas.openxmlformats.org/markup-compatibility/2006" xmlns:a14="http://schemas.microsoft.com/office/drawing/2010/main" val="FFFFFF" mc:Ignorable=""/>
                </a:solidFill>
              </a:rPr>
              <a:t>   Future climate-agreements may change trajectory</a:t>
            </a:r>
            <a:br>
              <a:rPr lang="en-US" sz="1800" dirty="0" smtClean="0">
                <a:solidFill>
                  <a:srgbClr xmlns:mc="http://schemas.openxmlformats.org/markup-compatibility/2006" xmlns:a14="http://schemas.microsoft.com/office/drawing/2010/main" val="FFFFFF" mc:Ignorable=""/>
                </a:solidFill>
              </a:rPr>
            </a:br>
            <a:endParaRPr lang="en-US" sz="1800" dirty="0" smtClean="0">
              <a:solidFill>
                <a:srgbClr xmlns:mc="http://schemas.openxmlformats.org/markup-compatibility/2006" xmlns:a14="http://schemas.microsoft.com/office/drawing/2010/main" val="FFFFFF" mc:Ignorable=""/>
              </a:solidFill>
            </a:endParaRPr>
          </a:p>
          <a:p>
            <a:pPr>
              <a:buFont typeface="Arial" pitchFamily="34" charset="0"/>
              <a:buChar char="•"/>
            </a:pPr>
            <a:r>
              <a:rPr lang="en-US" sz="1800" dirty="0" smtClean="0">
                <a:solidFill>
                  <a:srgbClr xmlns:mc="http://schemas.openxmlformats.org/markup-compatibility/2006" xmlns:a14="http://schemas.microsoft.com/office/drawing/2010/main" val="FFFFFF" mc:Ignorable=""/>
                </a:solidFill>
              </a:rPr>
              <a:t>   High emissions = more ocean acidification</a:t>
            </a:r>
          </a:p>
          <a:p>
            <a:pPr>
              <a:buFont typeface="Arial" pitchFamily="34" charset="0"/>
              <a:buChar char="•"/>
            </a:pPr>
            <a:endParaRPr lang="en-GB" sz="1800" dirty="0">
              <a:solidFill>
                <a:srgbClr xmlns:mc="http://schemas.openxmlformats.org/markup-compatibility/2006" xmlns:a14="http://schemas.microsoft.com/office/drawing/2010/main" val="FFFFFF" mc:Ignorable=""/>
              </a:solidFill>
            </a:endParaRPr>
          </a:p>
        </p:txBody>
      </p:sp>
    </p:spTree>
    <p:extLst>
      <p:ext uri="{BB962C8B-B14F-4D97-AF65-F5344CB8AC3E}">
        <p14:creationId xmlns:p14="http://schemas.microsoft.com/office/powerpoint/2010/main" val="1524432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2738" name="Picture 2" descr="0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0713" y="0"/>
            <a:ext cx="12296776" cy="8386763"/>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
        <p:nvSpPr>
          <p:cNvPr id="1652741" name="Rectangle 5"/>
          <p:cNvSpPr>
            <a:spLocks noChangeArrowheads="1"/>
          </p:cNvSpPr>
          <p:nvPr/>
        </p:nvSpPr>
        <p:spPr bwMode="auto">
          <a:xfrm>
            <a:off x="1006475" y="1570038"/>
            <a:ext cx="5105400" cy="2895600"/>
          </a:xfrm>
          <a:prstGeom prst="rect">
            <a:avLst/>
          </a:prstGeom>
          <a:solidFill>
            <a:srgbClr xmlns:mc="http://schemas.openxmlformats.org/markup-compatibility/2006" xmlns:a14="http://schemas.microsoft.com/office/drawing/2010/main" val="000099" mc:Ignorabl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1652740" name="Object 4"/>
          <p:cNvGraphicFramePr>
            <a:graphicFrameLocks noChangeAspect="1"/>
          </p:cNvGraphicFramePr>
          <p:nvPr/>
        </p:nvGraphicFramePr>
        <p:xfrm>
          <a:off x="1006475" y="1417638"/>
          <a:ext cx="5105400" cy="3059112"/>
        </p:xfrm>
        <a:graphic>
          <a:graphicData uri="http://schemas.openxmlformats.org/presentationml/2006/ole">
            <mc:AlternateContent xmlns:mc="http://schemas.openxmlformats.org/markup-compatibility/2006">
              <mc:Choice xmlns:v="urn:schemas-microsoft-com:vml" Requires="v">
                <p:oleObj spid="_x0000_s2430979" name="SPW 10.0 Graph" r:id="rId5" imgW="7278480" imgH="4363200" progId="SigmaPlotGraphicObject.9">
                  <p:embed/>
                </p:oleObj>
              </mc:Choice>
              <mc:Fallback>
                <p:oleObj name="SPW 10.0 Graph" r:id="rId5" imgW="7278480" imgH="4363200" progId="SigmaPlotGraphicObject.9">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475" y="1417638"/>
                        <a:ext cx="5105400" cy="305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52739" name="Text Box 3"/>
          <p:cNvSpPr txBox="1">
            <a:spLocks noChangeArrowheads="1"/>
          </p:cNvSpPr>
          <p:nvPr/>
        </p:nvSpPr>
        <p:spPr bwMode="auto">
          <a:xfrm>
            <a:off x="8016875" y="427038"/>
            <a:ext cx="2454275" cy="430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925" tIns="51462" rIns="102925" bIns="51462">
            <a:spAutoFit/>
          </a:bodyPr>
          <a:lstStyle>
            <a:lvl1pPr defTabSz="1028700">
              <a:defRPr sz="2400">
                <a:solidFill>
                  <a:schemeClr val="tx1"/>
                </a:solidFill>
                <a:latin typeface="Times New Roman" pitchFamily="18" charset="0"/>
              </a:defRPr>
            </a:lvl1pPr>
            <a:lvl2pPr marL="514350" defTabSz="1028700">
              <a:defRPr sz="2400">
                <a:solidFill>
                  <a:schemeClr val="tx1"/>
                </a:solidFill>
                <a:latin typeface="Times New Roman" pitchFamily="18" charset="0"/>
              </a:defRPr>
            </a:lvl2pPr>
            <a:lvl3pPr marL="1028700" defTabSz="1028700">
              <a:defRPr sz="2400">
                <a:solidFill>
                  <a:schemeClr val="tx1"/>
                </a:solidFill>
                <a:latin typeface="Times New Roman" pitchFamily="18" charset="0"/>
              </a:defRPr>
            </a:lvl3pPr>
            <a:lvl4pPr marL="1544638" defTabSz="1028700">
              <a:defRPr sz="2400">
                <a:solidFill>
                  <a:schemeClr val="tx1"/>
                </a:solidFill>
                <a:latin typeface="Times New Roman" pitchFamily="18" charset="0"/>
              </a:defRPr>
            </a:lvl4pPr>
            <a:lvl5pPr marL="2058988" defTabSz="1028700">
              <a:defRPr sz="2400">
                <a:solidFill>
                  <a:schemeClr val="tx1"/>
                </a:solidFill>
                <a:latin typeface="Times New Roman" pitchFamily="18" charset="0"/>
              </a:defRPr>
            </a:lvl5pPr>
            <a:lvl6pPr marL="2516188" defTabSz="1028700" eaLnBrk="0" fontAlgn="base" hangingPunct="0">
              <a:spcBef>
                <a:spcPct val="0"/>
              </a:spcBef>
              <a:spcAft>
                <a:spcPct val="0"/>
              </a:spcAft>
              <a:defRPr sz="2400">
                <a:solidFill>
                  <a:schemeClr val="tx1"/>
                </a:solidFill>
                <a:latin typeface="Times New Roman" pitchFamily="18" charset="0"/>
              </a:defRPr>
            </a:lvl6pPr>
            <a:lvl7pPr marL="2973388" defTabSz="1028700" eaLnBrk="0" fontAlgn="base" hangingPunct="0">
              <a:spcBef>
                <a:spcPct val="0"/>
              </a:spcBef>
              <a:spcAft>
                <a:spcPct val="0"/>
              </a:spcAft>
              <a:defRPr sz="2400">
                <a:solidFill>
                  <a:schemeClr val="tx1"/>
                </a:solidFill>
                <a:latin typeface="Times New Roman" pitchFamily="18" charset="0"/>
              </a:defRPr>
            </a:lvl7pPr>
            <a:lvl8pPr marL="3430588" defTabSz="1028700" eaLnBrk="0" fontAlgn="base" hangingPunct="0">
              <a:spcBef>
                <a:spcPct val="0"/>
              </a:spcBef>
              <a:spcAft>
                <a:spcPct val="0"/>
              </a:spcAft>
              <a:defRPr sz="2400">
                <a:solidFill>
                  <a:schemeClr val="tx1"/>
                </a:solidFill>
                <a:latin typeface="Times New Roman" pitchFamily="18" charset="0"/>
              </a:defRPr>
            </a:lvl8pPr>
            <a:lvl9pPr marL="3887788" defTabSz="1028700" eaLnBrk="0" fontAlgn="base" hangingPunct="0">
              <a:spcBef>
                <a:spcPct val="0"/>
              </a:spcBef>
              <a:spcAft>
                <a:spcPct val="0"/>
              </a:spcAft>
              <a:defRPr sz="2400">
                <a:solidFill>
                  <a:schemeClr val="tx1"/>
                </a:solidFill>
                <a:latin typeface="Times New Roman" pitchFamily="18" charset="0"/>
              </a:defRPr>
            </a:lvl9pPr>
          </a:lstStyle>
          <a:p>
            <a:pPr algn="ctr"/>
            <a:r>
              <a:rPr lang="en-US" sz="3200" b="1">
                <a:solidFill>
                  <a:schemeClr val="tx2"/>
                </a:solidFill>
                <a:latin typeface="Arial" charset="0"/>
              </a:rPr>
              <a:t>Climate Response =</a:t>
            </a:r>
          </a:p>
          <a:p>
            <a:pPr algn="ctr"/>
            <a:r>
              <a:rPr lang="en-US" sz="3200" b="1">
                <a:solidFill>
                  <a:schemeClr val="tx2"/>
                </a:solidFill>
                <a:latin typeface="Arial" charset="0"/>
              </a:rPr>
              <a:t>1.0 - 4.5 </a:t>
            </a:r>
            <a:r>
              <a:rPr lang="en-US" sz="3200" b="1" baseline="30000">
                <a:solidFill>
                  <a:schemeClr val="tx2"/>
                </a:solidFill>
                <a:latin typeface="Arial" charset="0"/>
              </a:rPr>
              <a:t>o</a:t>
            </a:r>
            <a:r>
              <a:rPr lang="en-US" sz="3200" b="1">
                <a:solidFill>
                  <a:schemeClr val="tx2"/>
                </a:solidFill>
                <a:latin typeface="Arial" charset="0"/>
              </a:rPr>
              <a:t>C per</a:t>
            </a:r>
          </a:p>
          <a:p>
            <a:pPr algn="ctr"/>
            <a:r>
              <a:rPr lang="en-US" sz="3200" b="1">
                <a:solidFill>
                  <a:schemeClr val="tx2"/>
                </a:solidFill>
                <a:latin typeface="Arial" charset="0"/>
              </a:rPr>
              <a:t>PAL CO</a:t>
            </a:r>
            <a:r>
              <a:rPr lang="en-US" sz="3200" b="1" baseline="-25000">
                <a:solidFill>
                  <a:schemeClr val="tx2"/>
                </a:solidFill>
                <a:latin typeface="Arial" charset="0"/>
              </a:rPr>
              <a:t>2</a:t>
            </a:r>
          </a:p>
          <a:p>
            <a:pPr algn="ctr"/>
            <a:endParaRPr lang="en-US" sz="3200" b="1" baseline="-25000">
              <a:solidFill>
                <a:schemeClr val="tx2"/>
              </a:solidFill>
              <a:latin typeface="Arial" charset="0"/>
            </a:endParaRPr>
          </a:p>
          <a:p>
            <a:pPr algn="ctr"/>
            <a:r>
              <a:rPr lang="en-US" sz="3200" b="1" baseline="-25000">
                <a:solidFill>
                  <a:srgbClr xmlns:mc="http://schemas.openxmlformats.org/markup-compatibility/2006" xmlns:a14="http://schemas.microsoft.com/office/drawing/2010/main" val="FFFFFF" mc:Ignorable=""/>
                </a:solidFill>
                <a:latin typeface="Arial" charset="0"/>
              </a:rPr>
              <a:t>PAL = Present Atmospheric Level</a:t>
            </a:r>
          </a:p>
        </p:txBody>
      </p:sp>
    </p:spTree>
    <p:extLst>
      <p:ext uri="{BB962C8B-B14F-4D97-AF65-F5344CB8AC3E}">
        <p14:creationId xmlns:p14="http://schemas.microsoft.com/office/powerpoint/2010/main" val="23618637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bwMode="auto">
          <a:xfrm>
            <a:off x="2767982" y="1753527"/>
            <a:ext cx="4612460" cy="3398655"/>
          </a:xfrm>
          <a:prstGeom prst="rect">
            <a:avLst/>
          </a:prstGeom>
          <a:solidFill>
            <a:srgbClr xmlns:mc="http://schemas.openxmlformats.org/markup-compatibility/2006" xmlns:a14="http://schemas.microsoft.com/office/drawing/2010/main" val="FFFFFF" mc:Ignorable=""/>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aphicFrame>
        <p:nvGraphicFramePr>
          <p:cNvPr id="2075654" name="Object 6"/>
          <p:cNvGraphicFramePr>
            <a:graphicFrameLocks noChangeAspect="1"/>
          </p:cNvGraphicFramePr>
          <p:nvPr/>
        </p:nvGraphicFramePr>
        <p:xfrm>
          <a:off x="2018045" y="1264535"/>
          <a:ext cx="6851650" cy="4889500"/>
        </p:xfrm>
        <a:graphic>
          <a:graphicData uri="http://schemas.openxmlformats.org/presentationml/2006/ole">
            <mc:AlternateContent xmlns:mc="http://schemas.openxmlformats.org/markup-compatibility/2006">
              <mc:Choice xmlns:v="urn:schemas-microsoft-com:vml" Requires="v">
                <p:oleObj spid="_x0000_s2428932" name="SPW 10.0 Graph" r:id="rId4" imgW="6852240" imgH="4889880" progId="SigmaPlotGraphicObject.10">
                  <p:embed/>
                </p:oleObj>
              </mc:Choice>
              <mc:Fallback>
                <p:oleObj name="SPW 10.0 Graph" r:id="rId4" imgW="6852240" imgH="4889880" progId="SigmaPlotGraphicObject.1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8045" y="1264535"/>
                        <a:ext cx="6851650" cy="488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4" name="Straight Arrow Connector 23"/>
          <p:cNvCxnSpPr/>
          <p:nvPr/>
        </p:nvCxnSpPr>
        <p:spPr bwMode="auto">
          <a:xfrm>
            <a:off x="6263741" y="2279513"/>
            <a:ext cx="338518" cy="265689"/>
          </a:xfrm>
          <a:prstGeom prst="straightConnector1">
            <a:avLst/>
          </a:prstGeom>
          <a:solidFill>
            <a:schemeClr val="accent1"/>
          </a:solidFill>
          <a:ln w="9525" cap="flat" cmpd="sng" algn="ctr">
            <a:noFill/>
            <a:prstDash val="solid"/>
            <a:round/>
            <a:headEnd type="none" w="med" len="med"/>
            <a:tailEnd type="arrow"/>
          </a:ln>
          <a:effectLst/>
        </p:spPr>
      </p:cxnSp>
      <p:cxnSp>
        <p:nvCxnSpPr>
          <p:cNvPr id="19" name="Straight Arrow Connector 18"/>
          <p:cNvCxnSpPr/>
          <p:nvPr/>
        </p:nvCxnSpPr>
        <p:spPr bwMode="auto">
          <a:xfrm>
            <a:off x="6312294" y="1696888"/>
            <a:ext cx="695915" cy="161840"/>
          </a:xfrm>
          <a:prstGeom prst="straightConnector1">
            <a:avLst/>
          </a:prstGeom>
          <a:solidFill>
            <a:schemeClr val="accent1"/>
          </a:solidFill>
          <a:ln w="9525" cap="flat" cmpd="sng" algn="ctr">
            <a:noFill/>
            <a:prstDash val="solid"/>
            <a:round/>
            <a:headEnd type="none" w="med" len="med"/>
            <a:tailEnd type="arrow"/>
          </a:ln>
          <a:effectLst/>
        </p:spPr>
      </p:cxnSp>
      <p:sp>
        <p:nvSpPr>
          <p:cNvPr id="27" name="TextBox 26"/>
          <p:cNvSpPr txBox="1"/>
          <p:nvPr/>
        </p:nvSpPr>
        <p:spPr>
          <a:xfrm>
            <a:off x="1494331" y="110591"/>
            <a:ext cx="7677102" cy="523220"/>
          </a:xfrm>
          <a:prstGeom prst="rect">
            <a:avLst/>
          </a:prstGeom>
          <a:noFill/>
        </p:spPr>
        <p:txBody>
          <a:bodyPr wrap="none" rtlCol="0">
            <a:spAutoFit/>
          </a:bodyPr>
          <a:lstStyle/>
          <a:p>
            <a:r>
              <a:rPr lang="en-US" sz="2800" dirty="0" smtClean="0">
                <a:solidFill>
                  <a:schemeClr val="tx2"/>
                </a:solidFill>
                <a:latin typeface="Comic Sans MS" pitchFamily="66" charset="0"/>
              </a:rPr>
              <a:t>Role of Human Activities in the Carbon Cycle</a:t>
            </a:r>
            <a:endParaRPr lang="en-US" sz="2800" dirty="0">
              <a:solidFill>
                <a:schemeClr val="tx2"/>
              </a:solidFill>
              <a:latin typeface="Comic Sans MS" pitchFamily="66" charset="0"/>
            </a:endParaRPr>
          </a:p>
        </p:txBody>
      </p:sp>
      <p:sp>
        <p:nvSpPr>
          <p:cNvPr id="28" name="TextBox 27"/>
          <p:cNvSpPr txBox="1"/>
          <p:nvPr/>
        </p:nvSpPr>
        <p:spPr>
          <a:xfrm>
            <a:off x="2869978" y="628482"/>
            <a:ext cx="5945858" cy="461665"/>
          </a:xfrm>
          <a:prstGeom prst="rect">
            <a:avLst/>
          </a:prstGeom>
          <a:noFill/>
        </p:spPr>
        <p:txBody>
          <a:bodyPr wrap="none" rtlCol="0">
            <a:spAutoFit/>
          </a:bodyPr>
          <a:lstStyle/>
          <a:p>
            <a:r>
              <a:rPr lang="en-US" sz="2400" dirty="0" smtClean="0">
                <a:solidFill>
                  <a:srgbClr xmlns:mc="http://schemas.openxmlformats.org/markup-compatibility/2006" xmlns:a14="http://schemas.microsoft.com/office/drawing/2010/main" val="FFFFFF" mc:Ignorable=""/>
                </a:solidFill>
                <a:latin typeface="Comic Sans MS" pitchFamily="66" charset="0"/>
              </a:rPr>
              <a:t>How has our carbon ‘footprint’ changed?</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46" name="Straight Connector 6"/>
          <p:cNvCxnSpPr>
            <a:cxnSpLocks noChangeShapeType="1"/>
          </p:cNvCxnSpPr>
          <p:nvPr/>
        </p:nvCxnSpPr>
        <p:spPr bwMode="auto">
          <a:xfrm>
            <a:off x="555781" y="110407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47" name="TextBox 46"/>
          <p:cNvSpPr txBox="1"/>
          <p:nvPr/>
        </p:nvSpPr>
        <p:spPr>
          <a:xfrm rot="17925417">
            <a:off x="6258949" y="3998389"/>
            <a:ext cx="1171932" cy="523220"/>
          </a:xfrm>
          <a:prstGeom prst="rect">
            <a:avLst/>
          </a:prstGeom>
          <a:noFill/>
          <a:ln>
            <a:noFill/>
          </a:ln>
        </p:spPr>
        <p:txBody>
          <a:bodyPr wrap="square" rtlCol="0">
            <a:spAutoFit/>
          </a:bodyPr>
          <a:lstStyle/>
          <a:p>
            <a:pPr algn="ctr"/>
            <a:r>
              <a:rPr lang="en-US" dirty="0" smtClean="0">
                <a:solidFill>
                  <a:srgbClr xmlns:mc="http://schemas.openxmlformats.org/markup-compatibility/2006" xmlns:a14="http://schemas.microsoft.com/office/drawing/2010/main" val="000000" mc:Ignorable=""/>
                </a:solidFill>
                <a:latin typeface="Comic Sans MS" pitchFamily="66" charset="0"/>
              </a:rPr>
              <a:t>Fossil Fuel</a:t>
            </a:r>
          </a:p>
          <a:p>
            <a:pPr algn="ctr"/>
            <a:r>
              <a:rPr lang="en-US" dirty="0" smtClean="0">
                <a:solidFill>
                  <a:srgbClr xmlns:mc="http://schemas.openxmlformats.org/markup-compatibility/2006" xmlns:a14="http://schemas.microsoft.com/office/drawing/2010/main" val="000000" mc:Ignorable=""/>
                </a:solidFill>
                <a:latin typeface="Comic Sans MS" pitchFamily="66" charset="0"/>
              </a:rPr>
              <a:t>CO</a:t>
            </a:r>
            <a:r>
              <a:rPr lang="en-US" baseline="-25000" dirty="0" smtClean="0">
                <a:solidFill>
                  <a:srgbClr xmlns:mc="http://schemas.openxmlformats.org/markup-compatibility/2006" xmlns:a14="http://schemas.microsoft.com/office/drawing/2010/main" val="000000" mc:Ignorable=""/>
                </a:solidFill>
                <a:latin typeface="Comic Sans MS" pitchFamily="66" charset="0"/>
              </a:rPr>
              <a:t>2</a:t>
            </a:r>
            <a:endParaRPr lang="en-US" baseline="-25000" dirty="0">
              <a:solidFill>
                <a:srgbClr xmlns:mc="http://schemas.openxmlformats.org/markup-compatibility/2006" xmlns:a14="http://schemas.microsoft.com/office/drawing/2010/main" val="000000" mc:Ignorable=""/>
              </a:solidFill>
              <a:latin typeface="Comic Sans MS" pitchFamily="66" charset="0"/>
            </a:endParaRPr>
          </a:p>
        </p:txBody>
      </p:sp>
      <p:sp>
        <p:nvSpPr>
          <p:cNvPr id="20" name="TextBox 19"/>
          <p:cNvSpPr txBox="1"/>
          <p:nvPr/>
        </p:nvSpPr>
        <p:spPr>
          <a:xfrm rot="16200000">
            <a:off x="-24445" y="3211543"/>
            <a:ext cx="3706152" cy="369332"/>
          </a:xfrm>
          <a:prstGeom prst="rect">
            <a:avLst/>
          </a:prstGeom>
          <a:noFill/>
          <a:ln>
            <a:noFill/>
          </a:ln>
        </p:spPr>
        <p:txBody>
          <a:bodyPr wrap="square" rtlCol="0">
            <a:spAutoFit/>
          </a:bodyPr>
          <a:lstStyle/>
          <a:p>
            <a:r>
              <a:rPr lang="en-US" sz="1800" b="1" dirty="0" smtClean="0">
                <a:solidFill>
                  <a:srgbClr xmlns:mc="http://schemas.openxmlformats.org/markup-compatibility/2006" xmlns:a14="http://schemas.microsoft.com/office/drawing/2010/main" val="00FF00" mc:Ignorable=""/>
                </a:solidFill>
                <a:latin typeface="Comic Sans MS" pitchFamily="66" charset="0"/>
              </a:rPr>
              <a:t>Per Capita CO</a:t>
            </a:r>
            <a:r>
              <a:rPr lang="en-US" sz="1800" b="1" baseline="-25000" dirty="0" smtClean="0">
                <a:solidFill>
                  <a:srgbClr xmlns:mc="http://schemas.openxmlformats.org/markup-compatibility/2006" xmlns:a14="http://schemas.microsoft.com/office/drawing/2010/main" val="00FF00" mc:Ignorable=""/>
                </a:solidFill>
                <a:latin typeface="Comic Sans MS" pitchFamily="66" charset="0"/>
              </a:rPr>
              <a:t>2</a:t>
            </a:r>
            <a:r>
              <a:rPr lang="en-US" sz="1800" b="1" dirty="0" smtClean="0">
                <a:solidFill>
                  <a:srgbClr xmlns:mc="http://schemas.openxmlformats.org/markup-compatibility/2006" xmlns:a14="http://schemas.microsoft.com/office/drawing/2010/main" val="00FF00" mc:Ignorable=""/>
                </a:solidFill>
                <a:latin typeface="Comic Sans MS" pitchFamily="66" charset="0"/>
              </a:rPr>
              <a:t> Emissions (T/y)</a:t>
            </a:r>
            <a:endParaRPr lang="en-US" sz="1800" b="1" dirty="0">
              <a:solidFill>
                <a:srgbClr xmlns:mc="http://schemas.openxmlformats.org/markup-compatibility/2006" xmlns:a14="http://schemas.microsoft.com/office/drawing/2010/main" val="00FF00" mc:Ignorable=""/>
              </a:solidFill>
              <a:latin typeface="Comic Sans MS" pitchFamily="66" charset="0"/>
            </a:endParaRPr>
          </a:p>
        </p:txBody>
      </p:sp>
      <p:grpSp>
        <p:nvGrpSpPr>
          <p:cNvPr id="2" name="Group 56"/>
          <p:cNvGrpSpPr/>
          <p:nvPr/>
        </p:nvGrpSpPr>
        <p:grpSpPr>
          <a:xfrm>
            <a:off x="3237321" y="3711804"/>
            <a:ext cx="704009" cy="1432284"/>
            <a:chOff x="3989374" y="3544315"/>
            <a:chExt cx="704009" cy="1432284"/>
          </a:xfrm>
        </p:grpSpPr>
        <p:sp>
          <p:nvSpPr>
            <p:cNvPr id="22" name="TextBox 21"/>
            <p:cNvSpPr txBox="1"/>
            <p:nvPr/>
          </p:nvSpPr>
          <p:spPr>
            <a:xfrm>
              <a:off x="3989374" y="3544315"/>
              <a:ext cx="635110" cy="523220"/>
            </a:xfrm>
            <a:prstGeom prst="rect">
              <a:avLst/>
            </a:prstGeom>
            <a:noFill/>
          </p:spPr>
          <p:txBody>
            <a:bodyPr wrap="none" rtlCol="0">
              <a:spAutoFit/>
            </a:bodyPr>
            <a:lstStyle/>
            <a:p>
              <a:pPr algn="ctr"/>
              <a:r>
                <a:rPr lang="en-US" dirty="0" smtClean="0">
                  <a:solidFill>
                    <a:srgbClr xmlns:mc="http://schemas.openxmlformats.org/markup-compatibility/2006" xmlns:a14="http://schemas.microsoft.com/office/drawing/2010/main" val="0000FF" mc:Ignorable=""/>
                  </a:solidFill>
                  <a:latin typeface="Comic Sans MS" pitchFamily="66" charset="0"/>
                </a:rPr>
                <a:t>1800</a:t>
              </a:r>
            </a:p>
            <a:p>
              <a:pPr algn="ctr"/>
              <a:r>
                <a:rPr lang="en-US" dirty="0" smtClean="0">
                  <a:solidFill>
                    <a:srgbClr xmlns:mc="http://schemas.openxmlformats.org/markup-compatibility/2006" xmlns:a14="http://schemas.microsoft.com/office/drawing/2010/main" val="0000FF" mc:Ignorable=""/>
                  </a:solidFill>
                  <a:latin typeface="Comic Sans MS" pitchFamily="66" charset="0"/>
                </a:rPr>
                <a:t>&lt;0.1%</a:t>
              </a:r>
              <a:endParaRPr lang="en-US" dirty="0">
                <a:solidFill>
                  <a:srgbClr xmlns:mc="http://schemas.openxmlformats.org/markup-compatibility/2006" xmlns:a14="http://schemas.microsoft.com/office/drawing/2010/main" val="0000FF" mc:Ignorable=""/>
                </a:solidFill>
                <a:latin typeface="Comic Sans MS" pitchFamily="66" charset="0"/>
              </a:endParaRPr>
            </a:p>
          </p:txBody>
        </p:sp>
        <p:cxnSp>
          <p:nvCxnSpPr>
            <p:cNvPr id="23" name="Straight Arrow Connector 22"/>
            <p:cNvCxnSpPr/>
            <p:nvPr/>
          </p:nvCxnSpPr>
          <p:spPr bwMode="auto">
            <a:xfrm rot="16200000" flipH="1">
              <a:off x="4090529" y="4373745"/>
              <a:ext cx="898211" cy="307497"/>
            </a:xfrm>
            <a:prstGeom prst="straightConnector1">
              <a:avLst/>
            </a:prstGeom>
            <a:solidFill>
              <a:schemeClr val="accent1"/>
            </a:solidFill>
            <a:ln w="19050"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sp>
        <p:nvSpPr>
          <p:cNvPr id="25" name="TextBox 24"/>
          <p:cNvSpPr txBox="1"/>
          <p:nvPr/>
        </p:nvSpPr>
        <p:spPr>
          <a:xfrm>
            <a:off x="2839463" y="1808825"/>
            <a:ext cx="2927404" cy="523220"/>
          </a:xfrm>
          <a:prstGeom prst="rect">
            <a:avLst/>
          </a:prstGeom>
          <a:noFill/>
        </p:spPr>
        <p:txBody>
          <a:bodyPr wrap="none" rtlCol="0">
            <a:spAutoFit/>
          </a:bodyPr>
          <a:lstStyle/>
          <a:p>
            <a:pPr algn="ctr"/>
            <a:r>
              <a:rPr lang="en-US" b="1" dirty="0" smtClean="0">
                <a:solidFill>
                  <a:srgbClr xmlns:mc="http://schemas.openxmlformats.org/markup-compatibility/2006" xmlns:a14="http://schemas.microsoft.com/office/drawing/2010/main" val="0000FF" mc:Ignorable=""/>
                </a:solidFill>
                <a:latin typeface="Comic Sans MS" pitchFamily="66" charset="0"/>
              </a:rPr>
              <a:t>Human CO</a:t>
            </a:r>
            <a:r>
              <a:rPr lang="en-US" b="1" baseline="-25000" dirty="0" smtClean="0">
                <a:solidFill>
                  <a:srgbClr xmlns:mc="http://schemas.openxmlformats.org/markup-compatibility/2006" xmlns:a14="http://schemas.microsoft.com/office/drawing/2010/main" val="0000FF" mc:Ignorable=""/>
                </a:solidFill>
                <a:latin typeface="Comic Sans MS" pitchFamily="66" charset="0"/>
              </a:rPr>
              <a:t>2</a:t>
            </a:r>
            <a:r>
              <a:rPr lang="en-US" b="1" dirty="0" smtClean="0">
                <a:solidFill>
                  <a:srgbClr xmlns:mc="http://schemas.openxmlformats.org/markup-compatibility/2006" xmlns:a14="http://schemas.microsoft.com/office/drawing/2010/main" val="0000FF" mc:Ignorable=""/>
                </a:solidFill>
                <a:latin typeface="Comic Sans MS" pitchFamily="66" charset="0"/>
              </a:rPr>
              <a:t> emissions as a</a:t>
            </a:r>
          </a:p>
          <a:p>
            <a:pPr algn="ctr"/>
            <a:r>
              <a:rPr lang="en-US" b="1" dirty="0" smtClean="0">
                <a:solidFill>
                  <a:srgbClr xmlns:mc="http://schemas.openxmlformats.org/markup-compatibility/2006" xmlns:a14="http://schemas.microsoft.com/office/drawing/2010/main" val="0000FF" mc:Ignorable=""/>
                </a:solidFill>
                <a:latin typeface="Comic Sans MS" pitchFamily="66" charset="0"/>
              </a:rPr>
              <a:t>percentage of global C budget?</a:t>
            </a:r>
            <a:endParaRPr lang="en-US" b="1" dirty="0">
              <a:solidFill>
                <a:srgbClr xmlns:mc="http://schemas.openxmlformats.org/markup-compatibility/2006" xmlns:a14="http://schemas.microsoft.com/office/drawing/2010/main" val="0000FF" mc:Ignorable=""/>
              </a:solidFill>
              <a:latin typeface="Comic Sans MS" pitchFamily="66" charset="0"/>
            </a:endParaRPr>
          </a:p>
        </p:txBody>
      </p:sp>
      <p:grpSp>
        <p:nvGrpSpPr>
          <p:cNvPr id="3" name="Group 43"/>
          <p:cNvGrpSpPr/>
          <p:nvPr/>
        </p:nvGrpSpPr>
        <p:grpSpPr>
          <a:xfrm>
            <a:off x="4643987" y="3224935"/>
            <a:ext cx="1635938" cy="1101859"/>
            <a:chOff x="5501237" y="3348760"/>
            <a:chExt cx="1635938" cy="1101859"/>
          </a:xfrm>
        </p:grpSpPr>
        <p:sp>
          <p:nvSpPr>
            <p:cNvPr id="29" name="TextBox 28"/>
            <p:cNvSpPr txBox="1"/>
            <p:nvPr/>
          </p:nvSpPr>
          <p:spPr>
            <a:xfrm>
              <a:off x="5501237" y="3348760"/>
              <a:ext cx="635110" cy="523220"/>
            </a:xfrm>
            <a:prstGeom prst="rect">
              <a:avLst/>
            </a:prstGeom>
            <a:noFill/>
          </p:spPr>
          <p:txBody>
            <a:bodyPr wrap="none" rtlCol="0">
              <a:spAutoFit/>
            </a:bodyPr>
            <a:lstStyle/>
            <a:p>
              <a:pPr algn="ctr"/>
              <a:r>
                <a:rPr lang="en-US" dirty="0" smtClean="0">
                  <a:solidFill>
                    <a:srgbClr xmlns:mc="http://schemas.openxmlformats.org/markup-compatibility/2006" xmlns:a14="http://schemas.microsoft.com/office/drawing/2010/main" val="0000FF" mc:Ignorable=""/>
                  </a:solidFill>
                  <a:latin typeface="Comic Sans MS" pitchFamily="66" charset="0"/>
                </a:rPr>
                <a:t>2007</a:t>
              </a:r>
            </a:p>
            <a:p>
              <a:pPr algn="ctr"/>
              <a:r>
                <a:rPr lang="en-US" dirty="0" smtClean="0">
                  <a:solidFill>
                    <a:srgbClr xmlns:mc="http://schemas.openxmlformats.org/markup-compatibility/2006" xmlns:a14="http://schemas.microsoft.com/office/drawing/2010/main" val="0000FF" mc:Ignorable=""/>
                  </a:solidFill>
                  <a:latin typeface="Comic Sans MS" pitchFamily="66" charset="0"/>
                </a:rPr>
                <a:t>4.2%</a:t>
              </a:r>
              <a:endParaRPr lang="en-US" dirty="0">
                <a:solidFill>
                  <a:srgbClr xmlns:mc="http://schemas.openxmlformats.org/markup-compatibility/2006" xmlns:a14="http://schemas.microsoft.com/office/drawing/2010/main" val="0000FF" mc:Ignorable=""/>
                </a:solidFill>
                <a:latin typeface="Comic Sans MS" pitchFamily="66" charset="0"/>
              </a:endParaRPr>
            </a:p>
          </p:txBody>
        </p:sp>
        <p:cxnSp>
          <p:nvCxnSpPr>
            <p:cNvPr id="30" name="Straight Arrow Connector 29"/>
            <p:cNvCxnSpPr/>
            <p:nvPr/>
          </p:nvCxnSpPr>
          <p:spPr bwMode="auto">
            <a:xfrm>
              <a:off x="6101395" y="3722336"/>
              <a:ext cx="1035780" cy="728283"/>
            </a:xfrm>
            <a:prstGeom prst="straightConnector1">
              <a:avLst/>
            </a:prstGeom>
            <a:solidFill>
              <a:schemeClr val="accent1"/>
            </a:solidFill>
            <a:ln w="19050"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grpSp>
        <p:nvGrpSpPr>
          <p:cNvPr id="4" name="Group 58"/>
          <p:cNvGrpSpPr/>
          <p:nvPr/>
        </p:nvGrpSpPr>
        <p:grpSpPr>
          <a:xfrm>
            <a:off x="6228678" y="1880308"/>
            <a:ext cx="1135580" cy="523220"/>
            <a:chOff x="7183032" y="1834200"/>
            <a:chExt cx="1135580" cy="523220"/>
          </a:xfrm>
        </p:grpSpPr>
        <p:sp>
          <p:nvSpPr>
            <p:cNvPr id="32" name="TextBox 31"/>
            <p:cNvSpPr txBox="1"/>
            <p:nvPr/>
          </p:nvSpPr>
          <p:spPr>
            <a:xfrm>
              <a:off x="7183032" y="1834200"/>
              <a:ext cx="675186" cy="523220"/>
            </a:xfrm>
            <a:prstGeom prst="rect">
              <a:avLst/>
            </a:prstGeom>
            <a:noFill/>
          </p:spPr>
          <p:txBody>
            <a:bodyPr wrap="none" rtlCol="0">
              <a:spAutoFit/>
            </a:bodyPr>
            <a:lstStyle/>
            <a:p>
              <a:pPr algn="ctr"/>
              <a:r>
                <a:rPr lang="en-US" dirty="0" smtClean="0">
                  <a:solidFill>
                    <a:srgbClr xmlns:mc="http://schemas.openxmlformats.org/markup-compatibility/2006" xmlns:a14="http://schemas.microsoft.com/office/drawing/2010/main" val="0000FF" mc:Ignorable=""/>
                  </a:solidFill>
                  <a:latin typeface="Comic Sans MS" pitchFamily="66" charset="0"/>
                </a:rPr>
                <a:t>2100</a:t>
              </a:r>
            </a:p>
            <a:p>
              <a:pPr algn="ctr"/>
              <a:r>
                <a:rPr lang="en-US" dirty="0" smtClean="0">
                  <a:solidFill>
                    <a:srgbClr xmlns:mc="http://schemas.openxmlformats.org/markup-compatibility/2006" xmlns:a14="http://schemas.microsoft.com/office/drawing/2010/main" val="0000FF" mc:Ignorable=""/>
                  </a:solidFill>
                  <a:latin typeface="Comic Sans MS" pitchFamily="66" charset="0"/>
                </a:rPr>
                <a:t>14.8%</a:t>
              </a:r>
              <a:endParaRPr lang="en-US" dirty="0">
                <a:solidFill>
                  <a:srgbClr xmlns:mc="http://schemas.openxmlformats.org/markup-compatibility/2006" xmlns:a14="http://schemas.microsoft.com/office/drawing/2010/main" val="0000FF" mc:Ignorable=""/>
                </a:solidFill>
                <a:latin typeface="Comic Sans MS" pitchFamily="66" charset="0"/>
              </a:endParaRPr>
            </a:p>
          </p:txBody>
        </p:sp>
        <p:cxnSp>
          <p:nvCxnSpPr>
            <p:cNvPr id="33" name="Straight Arrow Connector 32"/>
            <p:cNvCxnSpPr>
              <a:stCxn id="32" idx="3"/>
            </p:cNvCxnSpPr>
            <p:nvPr/>
          </p:nvCxnSpPr>
          <p:spPr bwMode="auto">
            <a:xfrm flipV="1">
              <a:off x="7858218" y="2055377"/>
              <a:ext cx="460394" cy="40433"/>
            </a:xfrm>
            <a:prstGeom prst="straightConnector1">
              <a:avLst/>
            </a:prstGeom>
            <a:solidFill>
              <a:schemeClr val="accent1"/>
            </a:solidFill>
            <a:ln w="19050"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cxnSp>
        <p:nvCxnSpPr>
          <p:cNvPr id="34" name="Straight Connector 33"/>
          <p:cNvCxnSpPr/>
          <p:nvPr/>
        </p:nvCxnSpPr>
        <p:spPr bwMode="auto">
          <a:xfrm rot="5400000" flipH="1" flipV="1">
            <a:off x="4600831" y="3432625"/>
            <a:ext cx="3422931" cy="1588"/>
          </a:xfrm>
          <a:prstGeom prst="line">
            <a:avLst/>
          </a:prstGeom>
          <a:solidFill>
            <a:schemeClr val="accent1"/>
          </a:solidFill>
          <a:ln w="15875" cap="flat" cmpd="sng" algn="ctr">
            <a:solidFill>
              <a:srgbClr xmlns:mc="http://schemas.openxmlformats.org/markup-compatibility/2006" xmlns:a14="http://schemas.microsoft.com/office/drawing/2010/main" val="B2B2B2" mc:Ignorable=""/>
            </a:solidFill>
            <a:prstDash val="sysDash"/>
            <a:round/>
            <a:headEnd type="none" w="med" len="med"/>
            <a:tailEnd type="none" w="med" len="med"/>
          </a:ln>
          <a:effectLst/>
        </p:spPr>
      </p:cxnSp>
      <p:sp>
        <p:nvSpPr>
          <p:cNvPr id="45" name="TextBox 44"/>
          <p:cNvSpPr txBox="1"/>
          <p:nvPr/>
        </p:nvSpPr>
        <p:spPr>
          <a:xfrm>
            <a:off x="2767983" y="6414540"/>
            <a:ext cx="4663456" cy="400110"/>
          </a:xfrm>
          <a:prstGeom prst="rect">
            <a:avLst/>
          </a:prstGeom>
          <a:solidFill>
            <a:srgbClr xmlns:mc="http://schemas.openxmlformats.org/markup-compatibility/2006" xmlns:a14="http://schemas.microsoft.com/office/drawing/2010/main" val="66FF66" mc:Ignorable=""/>
          </a:solidFill>
        </p:spPr>
        <p:txBody>
          <a:bodyPr wrap="none" rtlCol="0">
            <a:spAutoFit/>
          </a:bodyPr>
          <a:lstStyle/>
          <a:p>
            <a:r>
              <a:rPr lang="en-US" sz="2000" dirty="0" smtClean="0">
                <a:solidFill>
                  <a:srgbClr xmlns:mc="http://schemas.openxmlformats.org/markup-compatibility/2006" xmlns:a14="http://schemas.microsoft.com/office/drawing/2010/main" val="0000FF" mc:Ignorable=""/>
                </a:solidFill>
                <a:latin typeface="Comic Sans MS" pitchFamily="66" charset="0"/>
              </a:rPr>
              <a:t>Fossil fuel emissions are not recycled</a:t>
            </a:r>
            <a:endParaRPr lang="en-US" sz="2000" dirty="0">
              <a:solidFill>
                <a:srgbClr xmlns:mc="http://schemas.openxmlformats.org/markup-compatibility/2006" xmlns:a14="http://schemas.microsoft.com/office/drawing/2010/main" val="0000FF" mc:Ignorable=""/>
              </a:solidFill>
              <a:latin typeface="Comic Sans MS" pitchFamily="66"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7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ppt_w*0.70"/>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ppt_w*0.70"/>
                                          </p:val>
                                        </p:tav>
                                        <p:tav tm="100000">
                                          <p:val>
                                            <p:strVal val="#ppt_w"/>
                                          </p:val>
                                        </p:tav>
                                      </p:tavLst>
                                    </p:anim>
                                    <p:anim calcmode="lin" valueType="num">
                                      <p:cBhvr>
                                        <p:cTn id="22" dur="500" fill="hold"/>
                                        <p:tgtEl>
                                          <p:spTgt spid="4"/>
                                        </p:tgtEl>
                                        <p:attrNameLst>
                                          <p:attrName>ppt_h</p:attrName>
                                        </p:attrNameLst>
                                      </p:cBhvr>
                                      <p:tavLst>
                                        <p:tav tm="0">
                                          <p:val>
                                            <p:strVal val="#ppt_h"/>
                                          </p:val>
                                        </p:tav>
                                        <p:tav tm="100000">
                                          <p:val>
                                            <p:strVal val="#ppt_h"/>
                                          </p:val>
                                        </p:tav>
                                      </p:tavLst>
                                    </p:anim>
                                    <p:animEffect transition="in" filter="fade">
                                      <p:cBhvr>
                                        <p:cTn id="23" dur="500"/>
                                        <p:tgtEl>
                                          <p:spTgt spid="4"/>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bwMode="auto">
          <a:xfrm>
            <a:off x="281354" y="857251"/>
            <a:ext cx="9662746" cy="5376496"/>
          </a:xfrm>
          <a:prstGeom prst="rect">
            <a:avLst/>
          </a:prstGeom>
          <a:solidFill>
            <a:srgbClr xmlns:mc="http://schemas.openxmlformats.org/markup-compatibility/2006" xmlns:a14="http://schemas.microsoft.com/office/drawing/2010/main" val="FFFF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8" name="Rectangle 7"/>
          <p:cNvSpPr/>
          <p:nvPr/>
        </p:nvSpPr>
        <p:spPr bwMode="auto">
          <a:xfrm>
            <a:off x="272562" y="5302494"/>
            <a:ext cx="9671538" cy="1507881"/>
          </a:xfrm>
          <a:prstGeom prst="rect">
            <a:avLst/>
          </a:prstGeom>
          <a:solidFill>
            <a:srgbClr xmlns:mc="http://schemas.openxmlformats.org/markup-compatibility/2006" xmlns:a14="http://schemas.microsoft.com/office/drawing/2010/main" val="0080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nvGrpSpPr>
          <p:cNvPr id="71" name="Group 70"/>
          <p:cNvGrpSpPr/>
          <p:nvPr/>
        </p:nvGrpSpPr>
        <p:grpSpPr>
          <a:xfrm>
            <a:off x="7502526" y="4105275"/>
            <a:ext cx="2428874" cy="1282700"/>
            <a:chOff x="7216776" y="3968750"/>
            <a:chExt cx="2428874" cy="1409700"/>
          </a:xfrm>
        </p:grpSpPr>
        <p:pic>
          <p:nvPicPr>
            <p:cNvPr id="3006474" name="Picture 10" descr="http://www.fotosearch.com/bthumb/UNC/UNC233/u17272600.jpg"/>
            <p:cNvPicPr>
              <a:picLocks noChangeAspect="1" noChangeArrowheads="1"/>
            </p:cNvPicPr>
            <p:nvPr/>
          </p:nvPicPr>
          <p:blipFill>
            <a:blip r:embed="rId3" cstate="print"/>
            <a:srcRect/>
            <a:stretch>
              <a:fillRect/>
            </a:stretch>
          </p:blipFill>
          <p:spPr bwMode="auto">
            <a:xfrm>
              <a:off x="8026400" y="3968750"/>
              <a:ext cx="1619250" cy="1409700"/>
            </a:xfrm>
            <a:prstGeom prst="rect">
              <a:avLst/>
            </a:prstGeom>
            <a:noFill/>
          </p:spPr>
        </p:pic>
        <p:pic>
          <p:nvPicPr>
            <p:cNvPr id="3006472" name="Picture 8" descr="http://images.buycostumes.com/mgen/merchandiser/34532.jpg"/>
            <p:cNvPicPr>
              <a:picLocks noChangeAspect="1" noChangeArrowheads="1"/>
            </p:cNvPicPr>
            <p:nvPr/>
          </p:nvPicPr>
          <p:blipFill>
            <a:blip r:embed="rId4" cstate="print"/>
            <a:srcRect/>
            <a:stretch>
              <a:fillRect/>
            </a:stretch>
          </p:blipFill>
          <p:spPr bwMode="auto">
            <a:xfrm>
              <a:off x="7216776" y="4656121"/>
              <a:ext cx="298449" cy="636603"/>
            </a:xfrm>
            <a:prstGeom prst="rect">
              <a:avLst/>
            </a:prstGeom>
            <a:noFill/>
          </p:spPr>
        </p:pic>
        <p:pic>
          <p:nvPicPr>
            <p:cNvPr id="3006466" name="Picture 2" descr="http://www.wired.com/images_blogs/photos/uncategorized/2007/05/30/caveman.jpg"/>
            <p:cNvPicPr>
              <a:picLocks noChangeAspect="1" noChangeArrowheads="1"/>
            </p:cNvPicPr>
            <p:nvPr/>
          </p:nvPicPr>
          <p:blipFill>
            <a:blip r:embed="rId5" cstate="print"/>
            <a:srcRect/>
            <a:stretch>
              <a:fillRect/>
            </a:stretch>
          </p:blipFill>
          <p:spPr bwMode="auto">
            <a:xfrm>
              <a:off x="7597317" y="4606907"/>
              <a:ext cx="356058" cy="685817"/>
            </a:xfrm>
            <a:prstGeom prst="rect">
              <a:avLst/>
            </a:prstGeom>
            <a:noFill/>
          </p:spPr>
        </p:pic>
      </p:grpSp>
      <p:sp>
        <p:nvSpPr>
          <p:cNvPr id="46" name="Rectangle 45"/>
          <p:cNvSpPr/>
          <p:nvPr/>
        </p:nvSpPr>
        <p:spPr bwMode="auto">
          <a:xfrm>
            <a:off x="2533649" y="5302494"/>
            <a:ext cx="4848225" cy="1317381"/>
          </a:xfrm>
          <a:prstGeom prst="rect">
            <a:avLst/>
          </a:prstGeom>
          <a:gradFill>
            <a:gsLst>
              <a:gs pos="0">
                <a:srgbClr xmlns:mc="http://schemas.openxmlformats.org/markup-compatibility/2006" xmlns:a14="http://schemas.microsoft.com/office/drawing/2010/main" val="33CC33" mc:Ignorable=""/>
              </a:gs>
              <a:gs pos="19000">
                <a:schemeClr val="bg1">
                  <a:lumMod val="60000"/>
                  <a:lumOff val="40000"/>
                </a:schemeClr>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1" name="Rounded Rectangle 40"/>
          <p:cNvSpPr/>
          <p:nvPr/>
        </p:nvSpPr>
        <p:spPr bwMode="auto">
          <a:xfrm>
            <a:off x="1362075" y="1552576"/>
            <a:ext cx="5591175" cy="1809750"/>
          </a:xfrm>
          <a:prstGeom prst="roundRect">
            <a:avLst/>
          </a:prstGeom>
          <a:solidFill>
            <a:schemeClr val="bg1">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 name="TextBox 2"/>
          <p:cNvSpPr txBox="1"/>
          <p:nvPr/>
        </p:nvSpPr>
        <p:spPr>
          <a:xfrm>
            <a:off x="3088462" y="102499"/>
            <a:ext cx="4227439" cy="523220"/>
          </a:xfrm>
          <a:prstGeom prst="rect">
            <a:avLst/>
          </a:prstGeom>
          <a:noFill/>
        </p:spPr>
        <p:txBody>
          <a:bodyPr wrap="none" rtlCol="0">
            <a:spAutoFit/>
          </a:bodyPr>
          <a:lstStyle/>
          <a:p>
            <a:r>
              <a:rPr lang="en-US" sz="2800" dirty="0" smtClean="0">
                <a:solidFill>
                  <a:schemeClr val="tx2"/>
                </a:solidFill>
                <a:latin typeface="Comic Sans MS" pitchFamily="66" charset="0"/>
              </a:rPr>
              <a:t>The Global Carbon Cycle</a:t>
            </a:r>
            <a:endParaRPr lang="en-US" sz="2800" dirty="0">
              <a:solidFill>
                <a:schemeClr val="tx2"/>
              </a:solidFill>
              <a:latin typeface="Comic Sans MS" pitchFamily="66" charset="0"/>
            </a:endParaRPr>
          </a:p>
        </p:txBody>
      </p:sp>
      <p:sp>
        <p:nvSpPr>
          <p:cNvPr id="6" name="TextBox 5"/>
          <p:cNvSpPr txBox="1"/>
          <p:nvPr/>
        </p:nvSpPr>
        <p:spPr>
          <a:xfrm>
            <a:off x="459304" y="6865004"/>
            <a:ext cx="9204764" cy="400110"/>
          </a:xfrm>
          <a:prstGeom prst="rect">
            <a:avLst/>
          </a:prstGeom>
          <a:noFill/>
        </p:spPr>
        <p:txBody>
          <a:bodyPr wrap="none" rtlCol="0">
            <a:spAutoFit/>
          </a:bodyPr>
          <a:lstStyle/>
          <a:p>
            <a:r>
              <a:rPr lang="en-US" sz="2000" dirty="0" smtClean="0">
                <a:solidFill>
                  <a:srgbClr xmlns:mc="http://schemas.openxmlformats.org/markup-compatibility/2006" xmlns:a14="http://schemas.microsoft.com/office/drawing/2010/main" val="FFFFFF" mc:Ignorable=""/>
                </a:solidFill>
                <a:latin typeface="Comic Sans MS" pitchFamily="66" charset="0"/>
              </a:rPr>
              <a:t>Numbers are Billions of tons of Carbon (1 ton of Carbon = 3.7 tons of CO</a:t>
            </a:r>
            <a:r>
              <a:rPr lang="en-US" sz="20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2000" dirty="0" smtClean="0">
                <a:solidFill>
                  <a:srgbClr xmlns:mc="http://schemas.openxmlformats.org/markup-compatibility/2006" xmlns:a14="http://schemas.microsoft.com/office/drawing/2010/main" val="FFFFFF" mc:Ignorable=""/>
                </a:solidFill>
                <a:latin typeface="Comic Sans MS" pitchFamily="66" charset="0"/>
              </a:rPr>
              <a:t>)</a:t>
            </a:r>
            <a:endParaRPr lang="en-US" sz="20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7" name="Straight Connector 6"/>
          <p:cNvCxnSpPr>
            <a:cxnSpLocks noChangeShapeType="1"/>
          </p:cNvCxnSpPr>
          <p:nvPr/>
        </p:nvCxnSpPr>
        <p:spPr bwMode="auto">
          <a:xfrm>
            <a:off x="613824" y="71628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15" name="TextBox 14"/>
          <p:cNvSpPr txBox="1"/>
          <p:nvPr/>
        </p:nvSpPr>
        <p:spPr>
          <a:xfrm>
            <a:off x="3798277" y="4199060"/>
            <a:ext cx="59201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FF" mc:Ignorable=""/>
                </a:solidFill>
              </a:rPr>
              <a:t>88</a:t>
            </a:r>
            <a:endParaRPr lang="en-GB" sz="2400" b="1" dirty="0">
              <a:solidFill>
                <a:srgbClr xmlns:mc="http://schemas.openxmlformats.org/markup-compatibility/2006" xmlns:a14="http://schemas.microsoft.com/office/drawing/2010/main" val="0000FF" mc:Ignorable=""/>
              </a:solidFill>
            </a:endParaRPr>
          </a:p>
        </p:txBody>
      </p:sp>
      <p:sp>
        <p:nvSpPr>
          <p:cNvPr id="19" name="TextBox 18"/>
          <p:cNvSpPr txBox="1"/>
          <p:nvPr/>
        </p:nvSpPr>
        <p:spPr>
          <a:xfrm>
            <a:off x="707781" y="3801941"/>
            <a:ext cx="71217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FF" mc:Ignorable=""/>
                </a:solidFill>
              </a:rPr>
              <a:t>119</a:t>
            </a:r>
            <a:endParaRPr lang="en-GB" sz="2400" b="1" dirty="0">
              <a:solidFill>
                <a:srgbClr xmlns:mc="http://schemas.openxmlformats.org/markup-compatibility/2006" xmlns:a14="http://schemas.microsoft.com/office/drawing/2010/main" val="0000FF" mc:Ignorable=""/>
              </a:solidFill>
            </a:endParaRPr>
          </a:p>
        </p:txBody>
      </p:sp>
      <p:sp>
        <p:nvSpPr>
          <p:cNvPr id="22" name="TextBox 21"/>
          <p:cNvSpPr txBox="1"/>
          <p:nvPr/>
        </p:nvSpPr>
        <p:spPr>
          <a:xfrm>
            <a:off x="890954" y="5882786"/>
            <a:ext cx="1740877" cy="707886"/>
          </a:xfrm>
          <a:prstGeom prst="rect">
            <a:avLst/>
          </a:prstGeom>
          <a:noFill/>
        </p:spPr>
        <p:txBody>
          <a:bodyPr wrap="square" rtlCol="0">
            <a:spAutoFit/>
          </a:bodyPr>
          <a:lstStyle/>
          <a:p>
            <a:r>
              <a:rPr lang="en-US" sz="4000" dirty="0" smtClean="0"/>
              <a:t>Land</a:t>
            </a:r>
            <a:endParaRPr lang="en-GB" sz="4000" dirty="0"/>
          </a:p>
        </p:txBody>
      </p:sp>
      <p:sp>
        <p:nvSpPr>
          <p:cNvPr id="23" name="TextBox 22"/>
          <p:cNvSpPr txBox="1"/>
          <p:nvPr/>
        </p:nvSpPr>
        <p:spPr>
          <a:xfrm>
            <a:off x="3947747" y="5876925"/>
            <a:ext cx="1740877" cy="707886"/>
          </a:xfrm>
          <a:prstGeom prst="rect">
            <a:avLst/>
          </a:prstGeom>
          <a:noFill/>
        </p:spPr>
        <p:txBody>
          <a:bodyPr wrap="square" rtlCol="0">
            <a:spAutoFit/>
          </a:bodyPr>
          <a:lstStyle/>
          <a:p>
            <a:r>
              <a:rPr lang="en-US" sz="4000" dirty="0" smtClean="0"/>
              <a:t>Ocean</a:t>
            </a:r>
            <a:endParaRPr lang="en-GB" sz="4000" dirty="0"/>
          </a:p>
        </p:txBody>
      </p:sp>
      <p:sp>
        <p:nvSpPr>
          <p:cNvPr id="25" name="Down Arrow 24"/>
          <p:cNvSpPr/>
          <p:nvPr/>
        </p:nvSpPr>
        <p:spPr bwMode="auto">
          <a:xfrm rot="11975950">
            <a:off x="1346660" y="3467833"/>
            <a:ext cx="492398" cy="1336440"/>
          </a:xfrm>
          <a:prstGeom prst="down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2" name="TextBox 31"/>
          <p:cNvSpPr txBox="1"/>
          <p:nvPr/>
        </p:nvSpPr>
        <p:spPr>
          <a:xfrm>
            <a:off x="2834054" y="1982665"/>
            <a:ext cx="2573215" cy="584775"/>
          </a:xfrm>
          <a:prstGeom prst="rect">
            <a:avLst/>
          </a:prstGeom>
          <a:noFill/>
        </p:spPr>
        <p:txBody>
          <a:bodyPr wrap="square" rtlCol="0">
            <a:spAutoFit/>
          </a:bodyPr>
          <a:lstStyle/>
          <a:p>
            <a:r>
              <a:rPr lang="en-US" sz="3200" dirty="0" smtClean="0">
                <a:solidFill>
                  <a:srgbClr xmlns:mc="http://schemas.openxmlformats.org/markup-compatibility/2006" xmlns:a14="http://schemas.microsoft.com/office/drawing/2010/main" val="0000FF" mc:Ignorable=""/>
                </a:solidFill>
              </a:rPr>
              <a:t>Atmosphere</a:t>
            </a:r>
            <a:endParaRPr lang="en-GB" sz="3200" dirty="0">
              <a:solidFill>
                <a:srgbClr xmlns:mc="http://schemas.openxmlformats.org/markup-compatibility/2006" xmlns:a14="http://schemas.microsoft.com/office/drawing/2010/main" val="0000FF" mc:Ignorable=""/>
              </a:solidFill>
            </a:endParaRPr>
          </a:p>
        </p:txBody>
      </p:sp>
      <p:grpSp>
        <p:nvGrpSpPr>
          <p:cNvPr id="11" name="Group 36"/>
          <p:cNvGrpSpPr/>
          <p:nvPr/>
        </p:nvGrpSpPr>
        <p:grpSpPr>
          <a:xfrm>
            <a:off x="7614676" y="3862755"/>
            <a:ext cx="1014979" cy="534091"/>
            <a:chOff x="8219654" y="3151311"/>
            <a:chExt cx="891849" cy="534091"/>
          </a:xfrm>
        </p:grpSpPr>
        <p:sp>
          <p:nvSpPr>
            <p:cNvPr id="35" name="Down Arrow 34"/>
            <p:cNvSpPr/>
            <p:nvPr/>
          </p:nvSpPr>
          <p:spPr bwMode="auto">
            <a:xfrm rot="8265565" flipH="1">
              <a:off x="8219654" y="3488971"/>
              <a:ext cx="91291" cy="196431"/>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6" name="TextBox 35"/>
            <p:cNvSpPr txBox="1"/>
            <p:nvPr/>
          </p:nvSpPr>
          <p:spPr>
            <a:xfrm>
              <a:off x="8222099" y="3151311"/>
              <a:ext cx="889404"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00" mc:Ignorable=""/>
                  </a:solidFill>
                </a:rPr>
                <a:t>&lt;0.01</a:t>
              </a:r>
              <a:endParaRPr lang="en-GB" sz="2400" b="1" dirty="0">
                <a:solidFill>
                  <a:srgbClr xmlns:mc="http://schemas.openxmlformats.org/markup-compatibility/2006" xmlns:a14="http://schemas.microsoft.com/office/drawing/2010/main" val="000000" mc:Ignorable=""/>
                </a:solidFill>
              </a:endParaRPr>
            </a:p>
          </p:txBody>
        </p:sp>
      </p:grpSp>
      <p:grpSp>
        <p:nvGrpSpPr>
          <p:cNvPr id="16" name="Group 42"/>
          <p:cNvGrpSpPr/>
          <p:nvPr/>
        </p:nvGrpSpPr>
        <p:grpSpPr>
          <a:xfrm>
            <a:off x="7343655" y="3691827"/>
            <a:ext cx="1181220" cy="862068"/>
            <a:chOff x="7791330" y="3170884"/>
            <a:chExt cx="1181220" cy="862068"/>
          </a:xfrm>
        </p:grpSpPr>
        <p:sp>
          <p:nvSpPr>
            <p:cNvPr id="44" name="Down Arrow 43"/>
            <p:cNvSpPr/>
            <p:nvPr/>
          </p:nvSpPr>
          <p:spPr bwMode="auto">
            <a:xfrm rot="8265565" flipH="1">
              <a:off x="7791330" y="3170884"/>
              <a:ext cx="471985" cy="862068"/>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5" name="TextBox 44"/>
            <p:cNvSpPr txBox="1"/>
            <p:nvPr/>
          </p:nvSpPr>
          <p:spPr>
            <a:xfrm>
              <a:off x="8297008" y="3382109"/>
              <a:ext cx="675542"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C00000" mc:Ignorable=""/>
                  </a:solidFill>
                </a:rPr>
                <a:t>30</a:t>
              </a:r>
              <a:endParaRPr lang="en-GB" sz="2000" b="1" dirty="0">
                <a:solidFill>
                  <a:srgbClr xmlns:mc="http://schemas.openxmlformats.org/markup-compatibility/2006" xmlns:a14="http://schemas.microsoft.com/office/drawing/2010/main" val="C00000" mc:Ignorable=""/>
                </a:solidFill>
              </a:endParaRPr>
            </a:p>
          </p:txBody>
        </p:sp>
      </p:grpSp>
      <p:sp>
        <p:nvSpPr>
          <p:cNvPr id="47" name="TextBox 46"/>
          <p:cNvSpPr txBox="1"/>
          <p:nvPr/>
        </p:nvSpPr>
        <p:spPr>
          <a:xfrm>
            <a:off x="350391" y="932639"/>
            <a:ext cx="6386685" cy="400110"/>
          </a:xfrm>
          <a:prstGeom prst="rect">
            <a:avLst/>
          </a:prstGeom>
          <a:noFill/>
        </p:spPr>
        <p:txBody>
          <a:bodyPr wrap="none" rtlCol="0">
            <a:spAutoFit/>
          </a:bodyPr>
          <a:lstStyle/>
          <a:p>
            <a:r>
              <a:rPr lang="en-US" sz="2000" dirty="0" smtClean="0">
                <a:solidFill>
                  <a:srgbClr xmlns:mc="http://schemas.openxmlformats.org/markup-compatibility/2006" xmlns:a14="http://schemas.microsoft.com/office/drawing/2010/main" val="000000" mc:Ignorable=""/>
                </a:solidFill>
                <a:latin typeface="Comic Sans MS" pitchFamily="66" charset="0"/>
              </a:rPr>
              <a:t>Arrows indicate CO2 absorbed or released per year</a:t>
            </a:r>
            <a:endParaRPr lang="en-US" sz="2000" dirty="0">
              <a:solidFill>
                <a:srgbClr xmlns:mc="http://schemas.openxmlformats.org/markup-compatibility/2006" xmlns:a14="http://schemas.microsoft.com/office/drawing/2010/main" val="000000" mc:Ignorable=""/>
              </a:solidFill>
              <a:latin typeface="Comic Sans MS" pitchFamily="66" charset="0"/>
            </a:endParaRPr>
          </a:p>
        </p:txBody>
      </p:sp>
      <p:sp>
        <p:nvSpPr>
          <p:cNvPr id="43" name="TextBox 42"/>
          <p:cNvSpPr txBox="1"/>
          <p:nvPr/>
        </p:nvSpPr>
        <p:spPr>
          <a:xfrm>
            <a:off x="7629525" y="2190750"/>
            <a:ext cx="2210926" cy="615553"/>
          </a:xfrm>
          <a:prstGeom prst="rect">
            <a:avLst/>
          </a:prstGeom>
          <a:noFill/>
        </p:spPr>
        <p:txBody>
          <a:bodyPr wrap="none" rtlCol="0">
            <a:spAutoFit/>
          </a:bodyPr>
          <a:lstStyle/>
          <a:p>
            <a:r>
              <a:rPr lang="en-US" sz="1800" b="1" dirty="0" smtClean="0">
                <a:solidFill>
                  <a:srgbClr xmlns:mc="http://schemas.openxmlformats.org/markup-compatibility/2006" xmlns:a14="http://schemas.microsoft.com/office/drawing/2010/main" val="000000" mc:Ignorable=""/>
                </a:solidFill>
              </a:rPr>
              <a:t>Year     Human %C</a:t>
            </a:r>
          </a:p>
          <a:p>
            <a:r>
              <a:rPr lang="en-US" sz="1600" dirty="0" smtClean="0">
                <a:solidFill>
                  <a:srgbClr xmlns:mc="http://schemas.openxmlformats.org/markup-compatibility/2006" xmlns:a14="http://schemas.microsoft.com/office/drawing/2010/main" val="0000FF" mc:Ignorable=""/>
                </a:solidFill>
              </a:rPr>
              <a:t>&lt;1800          &lt;0.1</a:t>
            </a:r>
            <a:endParaRPr lang="en-GB" sz="1600" dirty="0">
              <a:solidFill>
                <a:srgbClr xmlns:mc="http://schemas.openxmlformats.org/markup-compatibility/2006" xmlns:a14="http://schemas.microsoft.com/office/drawing/2010/main" val="0000FF" mc:Ignorable=""/>
              </a:solidFill>
            </a:endParaRPr>
          </a:p>
        </p:txBody>
      </p:sp>
      <p:sp>
        <p:nvSpPr>
          <p:cNvPr id="48" name="Down Arrow 47"/>
          <p:cNvSpPr/>
          <p:nvPr/>
        </p:nvSpPr>
        <p:spPr bwMode="auto">
          <a:xfrm rot="10800000">
            <a:off x="4148505" y="3954339"/>
            <a:ext cx="404445" cy="1295400"/>
          </a:xfrm>
          <a:prstGeom prst="down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nvGrpSpPr>
          <p:cNvPr id="51" name="Group 50"/>
          <p:cNvGrpSpPr/>
          <p:nvPr/>
        </p:nvGrpSpPr>
        <p:grpSpPr>
          <a:xfrm>
            <a:off x="1739648" y="3652809"/>
            <a:ext cx="3740158" cy="1577880"/>
            <a:chOff x="1539623" y="3471834"/>
            <a:chExt cx="3740158" cy="1577880"/>
          </a:xfrm>
        </p:grpSpPr>
        <p:grpSp>
          <p:nvGrpSpPr>
            <p:cNvPr id="13" name="Group 40"/>
            <p:cNvGrpSpPr/>
            <p:nvPr/>
          </p:nvGrpSpPr>
          <p:grpSpPr>
            <a:xfrm>
              <a:off x="1838326" y="4101612"/>
              <a:ext cx="3441455" cy="580361"/>
              <a:chOff x="2705101" y="3206262"/>
              <a:chExt cx="3441455" cy="580361"/>
            </a:xfrm>
          </p:grpSpPr>
          <p:sp>
            <p:nvSpPr>
              <p:cNvPr id="39" name="TextBox 38"/>
              <p:cNvSpPr txBox="1"/>
              <p:nvPr/>
            </p:nvSpPr>
            <p:spPr>
              <a:xfrm>
                <a:off x="2705101" y="3206262"/>
                <a:ext cx="71217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8000" mc:Ignorable=""/>
                    </a:solidFill>
                  </a:rPr>
                  <a:t>120</a:t>
                </a:r>
                <a:endParaRPr lang="en-GB" sz="2400" b="1" dirty="0">
                  <a:solidFill>
                    <a:srgbClr xmlns:mc="http://schemas.openxmlformats.org/markup-compatibility/2006" xmlns:a14="http://schemas.microsoft.com/office/drawing/2010/main" val="008000" mc:Ignorable=""/>
                  </a:solidFill>
                </a:endParaRPr>
              </a:p>
            </p:txBody>
          </p:sp>
          <p:sp>
            <p:nvSpPr>
              <p:cNvPr id="40" name="TextBox 39"/>
              <p:cNvSpPr txBox="1"/>
              <p:nvPr/>
            </p:nvSpPr>
            <p:spPr>
              <a:xfrm>
                <a:off x="5554540" y="3324958"/>
                <a:ext cx="59201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8000" mc:Ignorable=""/>
                    </a:solidFill>
                  </a:rPr>
                  <a:t>89</a:t>
                </a:r>
                <a:endParaRPr lang="en-GB" sz="2400" b="1" dirty="0">
                  <a:solidFill>
                    <a:srgbClr xmlns:mc="http://schemas.openxmlformats.org/markup-compatibility/2006" xmlns:a14="http://schemas.microsoft.com/office/drawing/2010/main" val="008000" mc:Ignorable=""/>
                  </a:solidFill>
                </a:endParaRPr>
              </a:p>
            </p:txBody>
          </p:sp>
        </p:grpSp>
        <p:sp>
          <p:nvSpPr>
            <p:cNvPr id="49" name="Down Arrow 48"/>
            <p:cNvSpPr/>
            <p:nvPr/>
          </p:nvSpPr>
          <p:spPr bwMode="auto">
            <a:xfrm>
              <a:off x="4333875" y="3754314"/>
              <a:ext cx="504825" cy="1295400"/>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0" name="Down Arrow 49"/>
            <p:cNvSpPr/>
            <p:nvPr/>
          </p:nvSpPr>
          <p:spPr bwMode="auto">
            <a:xfrm rot="1179315">
              <a:off x="1539623" y="3471834"/>
              <a:ext cx="548268" cy="1336440"/>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pic>
        <p:nvPicPr>
          <p:cNvPr id="3006470" name="Picture 6" descr="http://www.ca4h.org/4hresource/clipart/plants/pics/tree%20pine.gif"/>
          <p:cNvPicPr>
            <a:picLocks noChangeAspect="1" noChangeArrowheads="1"/>
          </p:cNvPicPr>
          <p:nvPr/>
        </p:nvPicPr>
        <p:blipFill>
          <a:blip r:embed="rId6" cstate="print"/>
          <a:srcRect/>
          <a:stretch>
            <a:fillRect/>
          </a:stretch>
        </p:blipFill>
        <p:spPr bwMode="auto">
          <a:xfrm>
            <a:off x="282576" y="4400550"/>
            <a:ext cx="641350" cy="939799"/>
          </a:xfrm>
          <a:prstGeom prst="rect">
            <a:avLst/>
          </a:prstGeom>
          <a:noFill/>
        </p:spPr>
      </p:pic>
      <p:pic>
        <p:nvPicPr>
          <p:cNvPr id="60" name="Picture 6" descr="http://www.ca4h.org/4hresource/clipart/plants/pics/tree%20pine.gif"/>
          <p:cNvPicPr>
            <a:picLocks noChangeAspect="1" noChangeArrowheads="1"/>
          </p:cNvPicPr>
          <p:nvPr/>
        </p:nvPicPr>
        <p:blipFill>
          <a:blip r:embed="rId6" cstate="print"/>
          <a:srcRect/>
          <a:stretch>
            <a:fillRect/>
          </a:stretch>
        </p:blipFill>
        <p:spPr bwMode="auto">
          <a:xfrm>
            <a:off x="854076" y="4724400"/>
            <a:ext cx="393872" cy="615949"/>
          </a:xfrm>
          <a:prstGeom prst="rect">
            <a:avLst/>
          </a:prstGeom>
          <a:noFill/>
        </p:spPr>
      </p:pic>
      <p:pic>
        <p:nvPicPr>
          <p:cNvPr id="62" name="Picture 6" descr="http://www.ca4h.org/4hresource/clipart/plants/pics/tree%20pine.gif"/>
          <p:cNvPicPr>
            <a:picLocks noChangeAspect="1" noChangeArrowheads="1"/>
          </p:cNvPicPr>
          <p:nvPr/>
        </p:nvPicPr>
        <p:blipFill>
          <a:blip r:embed="rId6" cstate="print"/>
          <a:srcRect/>
          <a:stretch>
            <a:fillRect/>
          </a:stretch>
        </p:blipFill>
        <p:spPr bwMode="auto">
          <a:xfrm>
            <a:off x="1473201" y="5019675"/>
            <a:ext cx="250824" cy="320674"/>
          </a:xfrm>
          <a:prstGeom prst="rect">
            <a:avLst/>
          </a:prstGeom>
          <a:noFill/>
        </p:spPr>
      </p:pic>
      <p:pic>
        <p:nvPicPr>
          <p:cNvPr id="63" name="Picture 6" descr="http://www.ca4h.org/4hresource/clipart/plants/pics/tree%20pine.gif"/>
          <p:cNvPicPr>
            <a:picLocks noChangeAspect="1" noChangeArrowheads="1"/>
          </p:cNvPicPr>
          <p:nvPr/>
        </p:nvPicPr>
        <p:blipFill>
          <a:blip r:embed="rId6" cstate="print"/>
          <a:srcRect/>
          <a:stretch>
            <a:fillRect/>
          </a:stretch>
        </p:blipFill>
        <p:spPr bwMode="auto">
          <a:xfrm>
            <a:off x="1216026" y="4867275"/>
            <a:ext cx="393872" cy="473074"/>
          </a:xfrm>
          <a:prstGeom prst="rect">
            <a:avLst/>
          </a:prstGeom>
          <a:noFill/>
        </p:spPr>
      </p:pic>
      <p:pic>
        <p:nvPicPr>
          <p:cNvPr id="66" name="Picture 6" descr="http://www.ca4h.org/4hresource/clipart/plants/pics/tree%20pine.gif"/>
          <p:cNvPicPr>
            <a:picLocks noChangeAspect="1" noChangeArrowheads="1"/>
          </p:cNvPicPr>
          <p:nvPr/>
        </p:nvPicPr>
        <p:blipFill>
          <a:blip r:embed="rId6" cstate="print"/>
          <a:srcRect/>
          <a:stretch>
            <a:fillRect/>
          </a:stretch>
        </p:blipFill>
        <p:spPr bwMode="auto">
          <a:xfrm>
            <a:off x="1749426" y="5162550"/>
            <a:ext cx="250824" cy="177799"/>
          </a:xfrm>
          <a:prstGeom prst="rect">
            <a:avLst/>
          </a:prstGeom>
          <a:noFill/>
        </p:spPr>
      </p:pic>
      <p:pic>
        <p:nvPicPr>
          <p:cNvPr id="67" name="Picture 6" descr="http://www.ca4h.org/4hresource/clipart/plants/pics/tree%20pine.gif"/>
          <p:cNvPicPr>
            <a:picLocks noChangeAspect="1" noChangeArrowheads="1"/>
          </p:cNvPicPr>
          <p:nvPr/>
        </p:nvPicPr>
        <p:blipFill>
          <a:blip r:embed="rId6" cstate="print"/>
          <a:srcRect/>
          <a:stretch>
            <a:fillRect/>
          </a:stretch>
        </p:blipFill>
        <p:spPr bwMode="auto">
          <a:xfrm>
            <a:off x="2016126" y="5162550"/>
            <a:ext cx="250824" cy="177799"/>
          </a:xfrm>
          <a:prstGeom prst="rect">
            <a:avLst/>
          </a:prstGeom>
          <a:noFill/>
        </p:spPr>
      </p:pic>
      <p:pic>
        <p:nvPicPr>
          <p:cNvPr id="68" name="Picture 6" descr="http://www.ca4h.org/4hresource/clipart/plants/pics/tree%20pine.gif"/>
          <p:cNvPicPr>
            <a:picLocks noChangeAspect="1" noChangeArrowheads="1"/>
          </p:cNvPicPr>
          <p:nvPr/>
        </p:nvPicPr>
        <p:blipFill>
          <a:blip r:embed="rId6" cstate="print"/>
          <a:srcRect/>
          <a:stretch>
            <a:fillRect/>
          </a:stretch>
        </p:blipFill>
        <p:spPr bwMode="auto">
          <a:xfrm>
            <a:off x="2216151" y="5162550"/>
            <a:ext cx="250824" cy="177799"/>
          </a:xfrm>
          <a:prstGeom prst="rect">
            <a:avLst/>
          </a:prstGeom>
          <a:noFill/>
        </p:spPr>
      </p:pic>
      <p:pic>
        <p:nvPicPr>
          <p:cNvPr id="69" name="Picture 6" descr="http://www.ca4h.org/4hresource/clipart/plants/pics/tree%20pine.gif"/>
          <p:cNvPicPr>
            <a:picLocks noChangeAspect="1" noChangeArrowheads="1"/>
          </p:cNvPicPr>
          <p:nvPr/>
        </p:nvPicPr>
        <p:blipFill>
          <a:blip r:embed="rId6" cstate="print"/>
          <a:srcRect/>
          <a:stretch>
            <a:fillRect/>
          </a:stretch>
        </p:blipFill>
        <p:spPr bwMode="auto">
          <a:xfrm>
            <a:off x="1663701" y="5162550"/>
            <a:ext cx="250824" cy="177799"/>
          </a:xfrm>
          <a:prstGeom prst="rect">
            <a:avLst/>
          </a:prstGeom>
          <a:noFill/>
        </p:spPr>
      </p:pic>
      <p:grpSp>
        <p:nvGrpSpPr>
          <p:cNvPr id="84" name="Group 83"/>
          <p:cNvGrpSpPr/>
          <p:nvPr/>
        </p:nvGrpSpPr>
        <p:grpSpPr>
          <a:xfrm>
            <a:off x="1737185" y="3639282"/>
            <a:ext cx="3798303" cy="1591407"/>
            <a:chOff x="1737185" y="3658332"/>
            <a:chExt cx="3798303" cy="1591407"/>
          </a:xfrm>
        </p:grpSpPr>
        <p:grpSp>
          <p:nvGrpSpPr>
            <p:cNvPr id="2" name="Group 37"/>
            <p:cNvGrpSpPr/>
            <p:nvPr/>
          </p:nvGrpSpPr>
          <p:grpSpPr>
            <a:xfrm>
              <a:off x="2161442" y="4062779"/>
              <a:ext cx="3374046" cy="575234"/>
              <a:chOff x="1370867" y="3815129"/>
              <a:chExt cx="3374046" cy="575234"/>
            </a:xfrm>
          </p:grpSpPr>
          <p:sp>
            <p:nvSpPr>
              <p:cNvPr id="14" name="TextBox 13"/>
              <p:cNvSpPr txBox="1"/>
              <p:nvPr/>
            </p:nvSpPr>
            <p:spPr>
              <a:xfrm>
                <a:off x="4059112" y="3928698"/>
                <a:ext cx="685801"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FF" mc:Ignorable=""/>
                    </a:solidFill>
                  </a:rPr>
                  <a:t>88</a:t>
                </a:r>
                <a:endParaRPr lang="en-GB" sz="2400" b="1" dirty="0">
                  <a:solidFill>
                    <a:srgbClr xmlns:mc="http://schemas.openxmlformats.org/markup-compatibility/2006" xmlns:a14="http://schemas.microsoft.com/office/drawing/2010/main" val="0000FF" mc:Ignorable=""/>
                  </a:solidFill>
                </a:endParaRPr>
              </a:p>
            </p:txBody>
          </p:sp>
          <p:sp>
            <p:nvSpPr>
              <p:cNvPr id="20" name="TextBox 19"/>
              <p:cNvSpPr txBox="1"/>
              <p:nvPr/>
            </p:nvSpPr>
            <p:spPr>
              <a:xfrm>
                <a:off x="1370867" y="3815129"/>
                <a:ext cx="71217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FF" mc:Ignorable=""/>
                    </a:solidFill>
                  </a:rPr>
                  <a:t>119</a:t>
                </a:r>
                <a:endParaRPr lang="en-GB" sz="2400" b="1" dirty="0">
                  <a:solidFill>
                    <a:srgbClr xmlns:mc="http://schemas.openxmlformats.org/markup-compatibility/2006" xmlns:a14="http://schemas.microsoft.com/office/drawing/2010/main" val="0000FF" mc:Ignorable=""/>
                  </a:solidFill>
                </a:endParaRPr>
              </a:p>
            </p:txBody>
          </p:sp>
        </p:grpSp>
        <p:sp>
          <p:nvSpPr>
            <p:cNvPr id="24" name="Down Arrow 23"/>
            <p:cNvSpPr/>
            <p:nvPr/>
          </p:nvSpPr>
          <p:spPr bwMode="auto">
            <a:xfrm>
              <a:off x="4577130" y="3954339"/>
              <a:ext cx="404445" cy="1295400"/>
            </a:xfrm>
            <a:prstGeom prst="down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70" name="Down Arrow 69"/>
            <p:cNvSpPr/>
            <p:nvPr/>
          </p:nvSpPr>
          <p:spPr bwMode="auto">
            <a:xfrm rot="1175950">
              <a:off x="1737185" y="3658332"/>
              <a:ext cx="492398" cy="1336440"/>
            </a:xfrm>
            <a:prstGeom prst="down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grpSp>
        <p:nvGrpSpPr>
          <p:cNvPr id="76" name="Group 75"/>
          <p:cNvGrpSpPr/>
          <p:nvPr/>
        </p:nvGrpSpPr>
        <p:grpSpPr>
          <a:xfrm>
            <a:off x="7447084" y="895350"/>
            <a:ext cx="2420817" cy="1190625"/>
            <a:chOff x="7399459" y="1276350"/>
            <a:chExt cx="2420817" cy="1190625"/>
          </a:xfrm>
        </p:grpSpPr>
        <p:grpSp>
          <p:nvGrpSpPr>
            <p:cNvPr id="5" name="Group 33"/>
            <p:cNvGrpSpPr/>
            <p:nvPr/>
          </p:nvGrpSpPr>
          <p:grpSpPr>
            <a:xfrm>
              <a:off x="7399459" y="1304192"/>
              <a:ext cx="2301388" cy="1008185"/>
              <a:chOff x="7399459" y="1304192"/>
              <a:chExt cx="2301388" cy="1008185"/>
            </a:xfrm>
          </p:grpSpPr>
          <p:grpSp>
            <p:nvGrpSpPr>
              <p:cNvPr id="10" name="Group 28"/>
              <p:cNvGrpSpPr/>
              <p:nvPr/>
            </p:nvGrpSpPr>
            <p:grpSpPr>
              <a:xfrm>
                <a:off x="8238392" y="1304192"/>
                <a:ext cx="1462455" cy="1008185"/>
                <a:chOff x="2998177" y="1365738"/>
                <a:chExt cx="1462455" cy="1008185"/>
              </a:xfrm>
            </p:grpSpPr>
            <p:sp>
              <p:nvSpPr>
                <p:cNvPr id="26" name="Curved Right Arrow 25"/>
                <p:cNvSpPr/>
                <p:nvPr/>
              </p:nvSpPr>
              <p:spPr bwMode="auto">
                <a:xfrm>
                  <a:off x="2998177" y="1441938"/>
                  <a:ext cx="580293" cy="931985"/>
                </a:xfrm>
                <a:prstGeom prst="curvedRight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7" name="Curved Right Arrow 26"/>
                <p:cNvSpPr/>
                <p:nvPr/>
              </p:nvSpPr>
              <p:spPr bwMode="auto">
                <a:xfrm rot="10800000">
                  <a:off x="3880339" y="1365738"/>
                  <a:ext cx="580293" cy="931985"/>
                </a:xfrm>
                <a:prstGeom prst="curvedRightArrow">
                  <a:avLst/>
                </a:prstGeom>
                <a:solidFill>
                  <a:srgbClr xmlns:mc="http://schemas.openxmlformats.org/markup-compatibility/2006" xmlns:a14="http://schemas.microsoft.com/office/drawing/2010/main" val="0000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8" name="TextBox 27"/>
                <p:cNvSpPr txBox="1"/>
                <p:nvPr/>
              </p:nvSpPr>
              <p:spPr>
                <a:xfrm>
                  <a:off x="3367454" y="1582616"/>
                  <a:ext cx="747346"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0000" mc:Ignorable=""/>
                      </a:solidFill>
                    </a:rPr>
                    <a:t>207</a:t>
                  </a:r>
                  <a:endParaRPr lang="en-GB" sz="2400" b="1" dirty="0">
                    <a:solidFill>
                      <a:srgbClr xmlns:mc="http://schemas.openxmlformats.org/markup-compatibility/2006" xmlns:a14="http://schemas.microsoft.com/office/drawing/2010/main" val="000000" mc:Ignorable=""/>
                    </a:solidFill>
                  </a:endParaRPr>
                </a:p>
              </p:txBody>
            </p:sp>
          </p:grpSp>
          <p:sp>
            <p:nvSpPr>
              <p:cNvPr id="33" name="TextBox 32"/>
              <p:cNvSpPr txBox="1"/>
              <p:nvPr/>
            </p:nvSpPr>
            <p:spPr>
              <a:xfrm>
                <a:off x="7399459" y="1599466"/>
                <a:ext cx="801823" cy="523220"/>
              </a:xfrm>
              <a:prstGeom prst="rect">
                <a:avLst/>
              </a:prstGeom>
              <a:noFill/>
            </p:spPr>
            <p:txBody>
              <a:bodyPr wrap="none" rtlCol="0">
                <a:spAutoFit/>
              </a:bodyPr>
              <a:lstStyle/>
              <a:p>
                <a:r>
                  <a:rPr lang="en-US" b="1" dirty="0" smtClean="0">
                    <a:solidFill>
                      <a:srgbClr xmlns:mc="http://schemas.openxmlformats.org/markup-compatibility/2006" xmlns:a14="http://schemas.microsoft.com/office/drawing/2010/main" val="000000" mc:Ignorable=""/>
                    </a:solidFill>
                  </a:rPr>
                  <a:t>Natural</a:t>
                </a:r>
              </a:p>
              <a:p>
                <a:r>
                  <a:rPr lang="en-US" b="1" dirty="0" smtClean="0">
                    <a:solidFill>
                      <a:srgbClr xmlns:mc="http://schemas.openxmlformats.org/markup-compatibility/2006" xmlns:a14="http://schemas.microsoft.com/office/drawing/2010/main" val="000000" mc:Ignorable=""/>
                    </a:solidFill>
                  </a:rPr>
                  <a:t> Cycle</a:t>
                </a:r>
                <a:endParaRPr lang="en-GB" b="1" dirty="0">
                  <a:solidFill>
                    <a:srgbClr xmlns:mc="http://schemas.openxmlformats.org/markup-compatibility/2006" xmlns:a14="http://schemas.microsoft.com/office/drawing/2010/main" val="000000" mc:Ignorable=""/>
                  </a:solidFill>
                </a:endParaRPr>
              </a:p>
            </p:txBody>
          </p:sp>
        </p:grpSp>
        <p:sp>
          <p:nvSpPr>
            <p:cNvPr id="75" name="Rectangle 74"/>
            <p:cNvSpPr/>
            <p:nvPr/>
          </p:nvSpPr>
          <p:spPr bwMode="auto">
            <a:xfrm>
              <a:off x="7419976" y="1276350"/>
              <a:ext cx="2400300" cy="1190625"/>
            </a:xfrm>
            <a:prstGeom prst="rect">
              <a:avLst/>
            </a:prstGeom>
            <a:no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grpSp>
        <p:nvGrpSpPr>
          <p:cNvPr id="72" name="Group 36"/>
          <p:cNvGrpSpPr/>
          <p:nvPr/>
        </p:nvGrpSpPr>
        <p:grpSpPr>
          <a:xfrm>
            <a:off x="7520205" y="3834180"/>
            <a:ext cx="461750" cy="672066"/>
            <a:chOff x="8228713" y="3179886"/>
            <a:chExt cx="405734" cy="672066"/>
          </a:xfrm>
        </p:grpSpPr>
        <p:sp>
          <p:nvSpPr>
            <p:cNvPr id="73" name="Down Arrow 72"/>
            <p:cNvSpPr/>
            <p:nvPr/>
          </p:nvSpPr>
          <p:spPr bwMode="auto">
            <a:xfrm rot="8265565" flipH="1">
              <a:off x="8228713" y="3239345"/>
              <a:ext cx="170662" cy="612607"/>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74" name="TextBox 73"/>
            <p:cNvSpPr txBox="1"/>
            <p:nvPr/>
          </p:nvSpPr>
          <p:spPr>
            <a:xfrm>
              <a:off x="8305796" y="3179886"/>
              <a:ext cx="328651" cy="461665"/>
            </a:xfrm>
            <a:prstGeom prst="rect">
              <a:avLst/>
            </a:prstGeom>
            <a:noFill/>
          </p:spPr>
          <p:txBody>
            <a:bodyPr wrap="square" rtlCol="0">
              <a:spAutoFit/>
            </a:bodyPr>
            <a:lstStyle/>
            <a:p>
              <a:r>
                <a:rPr lang="en-US" sz="2400" b="1" dirty="0" smtClean="0">
                  <a:solidFill>
                    <a:srgbClr xmlns:mc="http://schemas.openxmlformats.org/markup-compatibility/2006" xmlns:a14="http://schemas.microsoft.com/office/drawing/2010/main" val="008000" mc:Ignorable=""/>
                  </a:solidFill>
                </a:rPr>
                <a:t>8</a:t>
              </a:r>
              <a:endParaRPr lang="en-GB" sz="2400" b="1" dirty="0">
                <a:solidFill>
                  <a:srgbClr xmlns:mc="http://schemas.openxmlformats.org/markup-compatibility/2006" xmlns:a14="http://schemas.microsoft.com/office/drawing/2010/main" val="008000" mc:Ignorable=""/>
                </a:solidFill>
              </a:endParaRPr>
            </a:p>
          </p:txBody>
        </p:sp>
      </p:grpSp>
      <p:grpSp>
        <p:nvGrpSpPr>
          <p:cNvPr id="80" name="Group 79"/>
          <p:cNvGrpSpPr/>
          <p:nvPr/>
        </p:nvGrpSpPr>
        <p:grpSpPr>
          <a:xfrm>
            <a:off x="7454900" y="4082916"/>
            <a:ext cx="2451100" cy="1269158"/>
            <a:chOff x="7473950" y="4092441"/>
            <a:chExt cx="2451100" cy="1269158"/>
          </a:xfrm>
        </p:grpSpPr>
        <p:pic>
          <p:nvPicPr>
            <p:cNvPr id="2077698" name="Picture 2" descr="http://upload.wikimedia.org/wikipedia/commons/thumb/b/b6/Factory_1b.svg/400px-Factory_1b.svg.png"/>
            <p:cNvPicPr>
              <a:picLocks noChangeAspect="1" noChangeArrowheads="1"/>
            </p:cNvPicPr>
            <p:nvPr/>
          </p:nvPicPr>
          <p:blipFill>
            <a:blip r:embed="rId7" cstate="print"/>
            <a:srcRect/>
            <a:stretch>
              <a:fillRect/>
            </a:stretch>
          </p:blipFill>
          <p:spPr bwMode="auto">
            <a:xfrm flipH="1">
              <a:off x="8724899" y="4092441"/>
              <a:ext cx="1200151" cy="1269158"/>
            </a:xfrm>
            <a:prstGeom prst="rect">
              <a:avLst/>
            </a:prstGeom>
            <a:noFill/>
          </p:spPr>
        </p:pic>
        <p:pic>
          <p:nvPicPr>
            <p:cNvPr id="3006476" name="Picture 12" descr="http://www.clipartheaven.com/clipart/business_&amp;_office/people/businessman_2.gif"/>
            <p:cNvPicPr>
              <a:picLocks noChangeAspect="1" noChangeArrowheads="1"/>
            </p:cNvPicPr>
            <p:nvPr/>
          </p:nvPicPr>
          <p:blipFill>
            <a:blip r:embed="rId8" cstate="print"/>
            <a:srcRect/>
            <a:stretch>
              <a:fillRect/>
            </a:stretch>
          </p:blipFill>
          <p:spPr bwMode="auto">
            <a:xfrm>
              <a:off x="7854950" y="4638674"/>
              <a:ext cx="378057" cy="663575"/>
            </a:xfrm>
            <a:prstGeom prst="rect">
              <a:avLst/>
            </a:prstGeom>
            <a:noFill/>
          </p:spPr>
        </p:pic>
        <p:pic>
          <p:nvPicPr>
            <p:cNvPr id="3006478" name="Picture 14" descr="http://www.clipartheaven.com/clipart/business_&amp;_office/people/businesswoman_06.gif"/>
            <p:cNvPicPr>
              <a:picLocks noChangeAspect="1" noChangeArrowheads="1"/>
            </p:cNvPicPr>
            <p:nvPr/>
          </p:nvPicPr>
          <p:blipFill>
            <a:blip r:embed="rId9" cstate="print"/>
            <a:srcRect/>
            <a:stretch>
              <a:fillRect/>
            </a:stretch>
          </p:blipFill>
          <p:spPr bwMode="auto">
            <a:xfrm flipH="1">
              <a:off x="7473950" y="4761039"/>
              <a:ext cx="374650" cy="550736"/>
            </a:xfrm>
            <a:prstGeom prst="rect">
              <a:avLst/>
            </a:prstGeom>
            <a:noFill/>
          </p:spPr>
        </p:pic>
        <p:pic>
          <p:nvPicPr>
            <p:cNvPr id="3006480" name="Picture 16" descr="http://www.arthursclipart.org/toys/toyscol/car01.gif"/>
            <p:cNvPicPr>
              <a:picLocks noChangeAspect="1" noChangeArrowheads="1"/>
            </p:cNvPicPr>
            <p:nvPr/>
          </p:nvPicPr>
          <p:blipFill>
            <a:blip r:embed="rId10" cstate="print"/>
            <a:srcRect/>
            <a:stretch>
              <a:fillRect/>
            </a:stretch>
          </p:blipFill>
          <p:spPr bwMode="auto">
            <a:xfrm>
              <a:off x="8265682" y="5019675"/>
              <a:ext cx="506933" cy="225423"/>
            </a:xfrm>
            <a:prstGeom prst="rect">
              <a:avLst/>
            </a:prstGeom>
            <a:noFill/>
          </p:spPr>
        </p:pic>
      </p:grpSp>
      <p:sp>
        <p:nvSpPr>
          <p:cNvPr id="82" name="TextBox 81"/>
          <p:cNvSpPr txBox="1"/>
          <p:nvPr/>
        </p:nvSpPr>
        <p:spPr>
          <a:xfrm>
            <a:off x="7734300" y="2724150"/>
            <a:ext cx="1561646" cy="338554"/>
          </a:xfrm>
          <a:prstGeom prst="rect">
            <a:avLst/>
          </a:prstGeom>
          <a:noFill/>
        </p:spPr>
        <p:txBody>
          <a:bodyPr wrap="none" rtlCol="0">
            <a:spAutoFit/>
          </a:bodyPr>
          <a:lstStyle/>
          <a:p>
            <a:r>
              <a:rPr lang="en-US" sz="1600" b="1" dirty="0" smtClean="0">
                <a:solidFill>
                  <a:srgbClr xmlns:mc="http://schemas.openxmlformats.org/markup-compatibility/2006" xmlns:a14="http://schemas.microsoft.com/office/drawing/2010/main" val="008000" mc:Ignorable=""/>
                </a:solidFill>
              </a:rPr>
              <a:t>2007             4</a:t>
            </a:r>
            <a:endParaRPr lang="en-GB" sz="1600" b="1" dirty="0">
              <a:solidFill>
                <a:srgbClr xmlns:mc="http://schemas.openxmlformats.org/markup-compatibility/2006" xmlns:a14="http://schemas.microsoft.com/office/drawing/2010/main" val="008000" mc:Ignorable=""/>
              </a:solidFill>
            </a:endParaRPr>
          </a:p>
        </p:txBody>
      </p:sp>
      <p:sp>
        <p:nvSpPr>
          <p:cNvPr id="83" name="TextBox 82"/>
          <p:cNvSpPr txBox="1"/>
          <p:nvPr/>
        </p:nvSpPr>
        <p:spPr>
          <a:xfrm>
            <a:off x="7629525" y="2981325"/>
            <a:ext cx="1617751" cy="338554"/>
          </a:xfrm>
          <a:prstGeom prst="rect">
            <a:avLst/>
          </a:prstGeom>
          <a:noFill/>
        </p:spPr>
        <p:txBody>
          <a:bodyPr wrap="none" rtlCol="0">
            <a:spAutoFit/>
          </a:bodyPr>
          <a:lstStyle/>
          <a:p>
            <a:r>
              <a:rPr lang="en-US" sz="1600" b="1" dirty="0" smtClean="0">
                <a:solidFill>
                  <a:srgbClr xmlns:mc="http://schemas.openxmlformats.org/markup-compatibility/2006" xmlns:a14="http://schemas.microsoft.com/office/drawing/2010/main" val="C00000" mc:Ignorable=""/>
                </a:solidFill>
              </a:rPr>
              <a:t>  2100           15</a:t>
            </a:r>
            <a:endParaRPr lang="en-GB" sz="1600" b="1" dirty="0">
              <a:solidFill>
                <a:srgbClr xmlns:mc="http://schemas.openxmlformats.org/markup-compatibility/2006" xmlns:a14="http://schemas.microsoft.com/office/drawing/2010/main" val="C00000" mc:Ignorable=""/>
              </a:solidFill>
            </a:endParaRPr>
          </a:p>
        </p:txBody>
      </p:sp>
      <p:grpSp>
        <p:nvGrpSpPr>
          <p:cNvPr id="90" name="Group 89"/>
          <p:cNvGrpSpPr/>
          <p:nvPr/>
        </p:nvGrpSpPr>
        <p:grpSpPr>
          <a:xfrm>
            <a:off x="1724528" y="3611797"/>
            <a:ext cx="4143828" cy="1656992"/>
            <a:chOff x="1715003" y="3573697"/>
            <a:chExt cx="4143828" cy="1656992"/>
          </a:xfrm>
        </p:grpSpPr>
        <p:sp>
          <p:nvSpPr>
            <p:cNvPr id="86" name="TextBox 85"/>
            <p:cNvSpPr txBox="1"/>
            <p:nvPr/>
          </p:nvSpPr>
          <p:spPr>
            <a:xfrm>
              <a:off x="4972050" y="4695825"/>
              <a:ext cx="886781" cy="461665"/>
            </a:xfrm>
            <a:prstGeom prst="rect">
              <a:avLst/>
            </a:prstGeom>
            <a:noFill/>
          </p:spPr>
          <p:txBody>
            <a:bodyPr wrap="none" rtlCol="0">
              <a:spAutoFit/>
            </a:bodyPr>
            <a:lstStyle/>
            <a:p>
              <a:r>
                <a:rPr lang="en-US" sz="2400" b="1" dirty="0" smtClean="0">
                  <a:solidFill>
                    <a:srgbClr xmlns:mc="http://schemas.openxmlformats.org/markup-compatibility/2006" xmlns:a14="http://schemas.microsoft.com/office/drawing/2010/main" val="FF0000" mc:Ignorable=""/>
                  </a:solidFill>
                </a:rPr>
                <a:t>100?</a:t>
              </a:r>
              <a:endParaRPr lang="en-GB" sz="2400" b="1" dirty="0">
                <a:solidFill>
                  <a:srgbClr xmlns:mc="http://schemas.openxmlformats.org/markup-compatibility/2006" xmlns:a14="http://schemas.microsoft.com/office/drawing/2010/main" val="FF0000" mc:Ignorable=""/>
                </a:solidFill>
              </a:endParaRPr>
            </a:p>
          </p:txBody>
        </p:sp>
        <p:sp>
          <p:nvSpPr>
            <p:cNvPr id="87" name="TextBox 86"/>
            <p:cNvSpPr txBox="1"/>
            <p:nvPr/>
          </p:nvSpPr>
          <p:spPr>
            <a:xfrm>
              <a:off x="2019300" y="4562475"/>
              <a:ext cx="886781" cy="461665"/>
            </a:xfrm>
            <a:prstGeom prst="rect">
              <a:avLst/>
            </a:prstGeom>
            <a:noFill/>
          </p:spPr>
          <p:txBody>
            <a:bodyPr wrap="none" rtlCol="0">
              <a:spAutoFit/>
            </a:bodyPr>
            <a:lstStyle/>
            <a:p>
              <a:r>
                <a:rPr lang="en-US" sz="2400" b="1" dirty="0" smtClean="0">
                  <a:solidFill>
                    <a:srgbClr xmlns:mc="http://schemas.openxmlformats.org/markup-compatibility/2006" xmlns:a14="http://schemas.microsoft.com/office/drawing/2010/main" val="FF0000" mc:Ignorable=""/>
                  </a:solidFill>
                </a:rPr>
                <a:t>125?</a:t>
              </a:r>
              <a:endParaRPr lang="en-GB" sz="2400" b="1" dirty="0">
                <a:solidFill>
                  <a:srgbClr xmlns:mc="http://schemas.openxmlformats.org/markup-compatibility/2006" xmlns:a14="http://schemas.microsoft.com/office/drawing/2010/main" val="FF0000" mc:Ignorable=""/>
                </a:solidFill>
              </a:endParaRPr>
            </a:p>
          </p:txBody>
        </p:sp>
        <p:sp>
          <p:nvSpPr>
            <p:cNvPr id="88" name="Down Arrow 87"/>
            <p:cNvSpPr/>
            <p:nvPr/>
          </p:nvSpPr>
          <p:spPr bwMode="auto">
            <a:xfrm rot="1175950">
              <a:off x="1715003" y="3573697"/>
              <a:ext cx="545223" cy="1383678"/>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89" name="Down Arrow 88"/>
            <p:cNvSpPr/>
            <p:nvPr/>
          </p:nvSpPr>
          <p:spPr bwMode="auto">
            <a:xfrm>
              <a:off x="4481880" y="3819525"/>
              <a:ext cx="547320" cy="1411164"/>
            </a:xfrm>
            <a:prstGeom prst="down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sp>
        <p:nvSpPr>
          <p:cNvPr id="91" name="Rectangle 90"/>
          <p:cNvSpPr/>
          <p:nvPr/>
        </p:nvSpPr>
        <p:spPr bwMode="auto">
          <a:xfrm>
            <a:off x="7467600" y="2133600"/>
            <a:ext cx="2400300" cy="1228725"/>
          </a:xfrm>
          <a:prstGeom prst="rect">
            <a:avLst/>
          </a:prstGeom>
          <a:no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40540633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10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1000"/>
                                        <p:tgtEl>
                                          <p:spTgt spid="9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1000"/>
                                        <p:tgtEl>
                                          <p:spTgt spid="71"/>
                                        </p:tgtEl>
                                      </p:cBhvr>
                                    </p:animEffect>
                                    <p:set>
                                      <p:cBhvr>
                                        <p:cTn id="18" dur="1" fill="hold">
                                          <p:stCondLst>
                                            <p:cond delay="999"/>
                                          </p:stCondLst>
                                        </p:cTn>
                                        <p:tgtEl>
                                          <p:spTgt spid="71"/>
                                        </p:tgtEl>
                                        <p:attrNameLst>
                                          <p:attrName>style.visibility</p:attrName>
                                        </p:attrNameLst>
                                      </p:cBhvr>
                                      <p:to>
                                        <p:strVal val="hidden"/>
                                      </p:to>
                                    </p:set>
                                  </p:childTnLst>
                                </p:cTn>
                              </p:par>
                              <p:par>
                                <p:cTn id="19" presetID="10" presetClass="exit" presetSubtype="0" fill="hold" nodeType="withEffect">
                                  <p:stCondLst>
                                    <p:cond delay="0"/>
                                  </p:stCondLst>
                                  <p:childTnLst>
                                    <p:animEffect transition="out" filter="fade">
                                      <p:cBhvr>
                                        <p:cTn id="20" dur="1000"/>
                                        <p:tgtEl>
                                          <p:spTgt spid="11"/>
                                        </p:tgtEl>
                                      </p:cBhvr>
                                    </p:animEffect>
                                    <p:set>
                                      <p:cBhvr>
                                        <p:cTn id="21" dur="1" fill="hold">
                                          <p:stCondLst>
                                            <p:cond delay="999"/>
                                          </p:stCondLst>
                                        </p:cTn>
                                        <p:tgtEl>
                                          <p:spTgt spid="11"/>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1000"/>
                                        <p:tgtEl>
                                          <p:spTgt spid="80"/>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1000"/>
                                        <p:tgtEl>
                                          <p:spTgt spid="72"/>
                                        </p:tgtEl>
                                      </p:cBhvr>
                                    </p:animEffect>
                                  </p:childTnLst>
                                </p:cTn>
                              </p:par>
                              <p:par>
                                <p:cTn id="30" presetID="10" presetClass="exit" presetSubtype="0" fill="hold" nodeType="withEffect">
                                  <p:stCondLst>
                                    <p:cond delay="0"/>
                                  </p:stCondLst>
                                  <p:childTnLst>
                                    <p:animEffect transition="out" filter="fade">
                                      <p:cBhvr>
                                        <p:cTn id="31" dur="1000"/>
                                        <p:tgtEl>
                                          <p:spTgt spid="84"/>
                                        </p:tgtEl>
                                      </p:cBhvr>
                                    </p:animEffect>
                                    <p:set>
                                      <p:cBhvr>
                                        <p:cTn id="32" dur="1" fill="hold">
                                          <p:stCondLst>
                                            <p:cond delay="999"/>
                                          </p:stCondLst>
                                        </p:cTn>
                                        <p:tgtEl>
                                          <p:spTgt spid="84"/>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1000"/>
                                        <p:tgtEl>
                                          <p:spTgt spid="5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2000"/>
                                        <p:tgtEl>
                                          <p:spTgt spid="72"/>
                                        </p:tgtEl>
                                      </p:cBhvr>
                                    </p:animEffect>
                                    <p:set>
                                      <p:cBhvr>
                                        <p:cTn id="43" dur="1" fill="hold">
                                          <p:stCondLst>
                                            <p:cond delay="1999"/>
                                          </p:stCondLst>
                                        </p:cTn>
                                        <p:tgtEl>
                                          <p:spTgt spid="72"/>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1000"/>
                                        <p:tgtEl>
                                          <p:spTgt spid="51"/>
                                        </p:tgtEl>
                                      </p:cBhvr>
                                    </p:animEffect>
                                    <p:set>
                                      <p:cBhvr>
                                        <p:cTn id="46" dur="1" fill="hold">
                                          <p:stCondLst>
                                            <p:cond delay="999"/>
                                          </p:stCondLst>
                                        </p:cTn>
                                        <p:tgtEl>
                                          <p:spTgt spid="51"/>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1000"/>
                                        <p:tgtEl>
                                          <p:spTgt spid="83"/>
                                        </p:tgtEl>
                                      </p:cBhvr>
                                    </p:animEffect>
                                  </p:childTnLst>
                                </p:cTn>
                              </p:par>
                              <p:par>
                                <p:cTn id="53" presetID="10" presetClass="entr" presetSubtype="0" fill="hold" nodeType="with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fade">
                                      <p:cBhvr>
                                        <p:cTn id="55" dur="10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82" grpId="0"/>
      <p:bldP spid="83" grpId="0"/>
      <p:bldP spid="9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29578" name="Object 10"/>
          <p:cNvGraphicFramePr>
            <a:graphicFrameLocks noChangeAspect="1"/>
          </p:cNvGraphicFramePr>
          <p:nvPr/>
        </p:nvGraphicFramePr>
        <p:xfrm>
          <a:off x="4434681" y="884237"/>
          <a:ext cx="5349604" cy="6392197"/>
        </p:xfrm>
        <a:graphic>
          <a:graphicData uri="http://schemas.openxmlformats.org/presentationml/2006/ole">
            <mc:AlternateContent xmlns:mc="http://schemas.openxmlformats.org/markup-compatibility/2006">
              <mc:Choice xmlns:v="urn:schemas-microsoft-com:vml" Requires="v">
                <p:oleObj spid="_x0000_s2432003" name="SPW 10.0 Graph" r:id="rId4" imgW="5718600" imgH="6833160" progId="SigmaPlotGraphicObject.10">
                  <p:embed/>
                </p:oleObj>
              </mc:Choice>
              <mc:Fallback>
                <p:oleObj name="SPW 10.0 Graph" r:id="rId4" imgW="5718600" imgH="6833160" progId="SigmaPlotGraphicObject.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4681" y="884237"/>
                        <a:ext cx="5349604" cy="6392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83"/>
          <p:cNvGrpSpPr/>
          <p:nvPr/>
        </p:nvGrpSpPr>
        <p:grpSpPr>
          <a:xfrm>
            <a:off x="853282" y="1036637"/>
            <a:ext cx="761999" cy="406316"/>
            <a:chOff x="6492082" y="2382921"/>
            <a:chExt cx="761999" cy="406316"/>
          </a:xfrm>
        </p:grpSpPr>
        <p:sp>
          <p:nvSpPr>
            <p:cNvPr id="54" name="TextBox 53"/>
            <p:cNvSpPr txBox="1"/>
            <p:nvPr/>
          </p:nvSpPr>
          <p:spPr>
            <a:xfrm>
              <a:off x="6492082" y="2382921"/>
              <a:ext cx="761999" cy="253916"/>
            </a:xfrm>
            <a:prstGeom prst="rect">
              <a:avLst/>
            </a:prstGeom>
            <a:noFill/>
          </p:spPr>
          <p:txBody>
            <a:bodyPr wrap="square" rtlCol="0">
              <a:spAutoFit/>
            </a:bodyPr>
            <a:lstStyle/>
            <a:p>
              <a:r>
                <a:rPr lang="en-US" sz="1050" u="sng" dirty="0" smtClean="0">
                  <a:solidFill>
                    <a:srgbClr xmlns:mc="http://schemas.openxmlformats.org/markup-compatibility/2006" xmlns:a14="http://schemas.microsoft.com/office/drawing/2010/main" val="000000" mc:Ignorable=""/>
                  </a:solidFill>
                </a:rPr>
                <a:t>Ice Ages</a:t>
              </a:r>
              <a:endParaRPr lang="en-US" sz="1050" u="sng" dirty="0">
                <a:solidFill>
                  <a:srgbClr xmlns:mc="http://schemas.openxmlformats.org/markup-compatibility/2006" xmlns:a14="http://schemas.microsoft.com/office/drawing/2010/main" val="000000" mc:Ignorable=""/>
                </a:solidFill>
              </a:endParaRP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sp>
        <p:nvSpPr>
          <p:cNvPr id="1802243" name="Text Box 3"/>
          <p:cNvSpPr txBox="1">
            <a:spLocks noChangeArrowheads="1"/>
          </p:cNvSpPr>
          <p:nvPr/>
        </p:nvSpPr>
        <p:spPr bwMode="auto">
          <a:xfrm>
            <a:off x="1409335" y="0"/>
            <a:ext cx="6839466" cy="534808"/>
          </a:xfrm>
          <a:prstGeom prst="rect">
            <a:avLst/>
          </a:prstGeom>
          <a:noFill/>
          <a:ln w="9525">
            <a:noFill/>
            <a:miter lim="800000"/>
            <a:headEnd/>
            <a:tailEnd/>
          </a:ln>
          <a:effectLst/>
        </p:spPr>
        <p:txBody>
          <a:bodyPr wrap="none" lIns="102916" tIns="51458" rIns="102916" bIns="51458">
            <a:spAutoFit/>
          </a:bodyPr>
          <a:lstStyle/>
          <a:p>
            <a:pPr defTabSz="1028700"/>
            <a:r>
              <a:rPr lang="en-US" sz="2800" dirty="0" smtClean="0">
                <a:solidFill>
                  <a:srgbClr xmlns:mc="http://schemas.openxmlformats.org/markup-compatibility/2006" xmlns:a14="http://schemas.microsoft.com/office/drawing/2010/main" val="FFFF66" mc:Ignorable=""/>
                </a:solidFill>
                <a:latin typeface="Comic Sans MS" pitchFamily="66" charset="0"/>
              </a:rPr>
              <a:t>Is Rising CO</a:t>
            </a:r>
            <a:r>
              <a:rPr lang="en-US" sz="2800" baseline="-25000" dirty="0" smtClean="0">
                <a:solidFill>
                  <a:srgbClr xmlns:mc="http://schemas.openxmlformats.org/markup-compatibility/2006" xmlns:a14="http://schemas.microsoft.com/office/drawing/2010/main" val="FFFF66" mc:Ignorable=""/>
                </a:solidFill>
                <a:latin typeface="Comic Sans MS" pitchFamily="66" charset="0"/>
              </a:rPr>
              <a:t>2</a:t>
            </a:r>
            <a:r>
              <a:rPr lang="en-US" sz="2800" dirty="0" smtClean="0">
                <a:solidFill>
                  <a:srgbClr xmlns:mc="http://schemas.openxmlformats.org/markup-compatibility/2006" xmlns:a14="http://schemas.microsoft.com/office/drawing/2010/main" val="FFFF66" mc:Ignorable=""/>
                </a:solidFill>
                <a:latin typeface="Comic Sans MS" pitchFamily="66" charset="0"/>
              </a:rPr>
              <a:t> Unusual in Earth History?</a:t>
            </a:r>
            <a:endParaRPr lang="en-US" sz="2800" dirty="0">
              <a:solidFill>
                <a:srgbClr xmlns:mc="http://schemas.openxmlformats.org/markup-compatibility/2006" xmlns:a14="http://schemas.microsoft.com/office/drawing/2010/main" val="FFFF66" mc:Ignorable=""/>
              </a:solidFill>
              <a:latin typeface="Comic Sans MS" pitchFamily="66" charset="0"/>
            </a:endParaRPr>
          </a:p>
        </p:txBody>
      </p:sp>
      <p:sp>
        <p:nvSpPr>
          <p:cNvPr id="40" name="TextBox 39"/>
          <p:cNvSpPr txBox="1"/>
          <p:nvPr/>
        </p:nvSpPr>
        <p:spPr>
          <a:xfrm>
            <a:off x="5272881" y="884237"/>
            <a:ext cx="3881192" cy="369332"/>
          </a:xfrm>
          <a:prstGeom prst="rect">
            <a:avLst/>
          </a:prstGeom>
          <a:noFill/>
        </p:spPr>
        <p:txBody>
          <a:bodyPr wrap="none" rtlCol="0">
            <a:spAutoFit/>
          </a:bodyPr>
          <a:lstStyle/>
          <a:p>
            <a:pPr algn="ctr"/>
            <a:r>
              <a:rPr lang="en-US" sz="1800" b="1" dirty="0" smtClean="0">
                <a:solidFill>
                  <a:srgbClr xmlns:mc="http://schemas.openxmlformats.org/markup-compatibility/2006" xmlns:a14="http://schemas.microsoft.com/office/drawing/2010/main" val="FFFFFF" mc:Ignorable=""/>
                </a:solidFill>
                <a:latin typeface="Comic Sans MS" pitchFamily="66" charset="0"/>
              </a:rPr>
              <a:t>425,000 Year History of Change</a:t>
            </a:r>
            <a:endParaRPr lang="en-US" sz="1800" b="1" dirty="0">
              <a:solidFill>
                <a:srgbClr xmlns:mc="http://schemas.openxmlformats.org/markup-compatibility/2006" xmlns:a14="http://schemas.microsoft.com/office/drawing/2010/main" val="FFFFFF" mc:Ignorable=""/>
              </a:solidFill>
              <a:latin typeface="Comic Sans MS" pitchFamily="66" charset="0"/>
            </a:endParaRPr>
          </a:p>
        </p:txBody>
      </p:sp>
      <p:sp>
        <p:nvSpPr>
          <p:cNvPr id="76" name="TextBox 75"/>
          <p:cNvSpPr txBox="1"/>
          <p:nvPr/>
        </p:nvSpPr>
        <p:spPr>
          <a:xfrm>
            <a:off x="1081881" y="808037"/>
            <a:ext cx="1672253" cy="369332"/>
          </a:xfrm>
          <a:prstGeom prst="rect">
            <a:avLst/>
          </a:prstGeom>
          <a:noFill/>
        </p:spPr>
        <p:txBody>
          <a:bodyPr wrap="none" rtlCol="0">
            <a:spAutoFit/>
          </a:bodyPr>
          <a:lstStyle/>
          <a:p>
            <a:r>
              <a:rPr lang="en-US" sz="1800" b="1" dirty="0" smtClean="0">
                <a:solidFill>
                  <a:srgbClr xmlns:mc="http://schemas.openxmlformats.org/markup-compatibility/2006" xmlns:a14="http://schemas.microsoft.com/office/drawing/2010/main" val="FFFFFF" mc:Ignorable=""/>
                </a:solidFill>
                <a:latin typeface="Comic Sans MS" pitchFamily="66" charset="0"/>
              </a:rPr>
              <a:t>CO</a:t>
            </a:r>
            <a:r>
              <a:rPr lang="en-US" sz="1800" b="1"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800" b="1" dirty="0" smtClean="0">
                <a:solidFill>
                  <a:srgbClr xmlns:mc="http://schemas.openxmlformats.org/markup-compatibility/2006" xmlns:a14="http://schemas.microsoft.com/office/drawing/2010/main" val="FFFFFF" mc:Ignorable=""/>
                </a:solidFill>
                <a:latin typeface="Comic Sans MS" pitchFamily="66" charset="0"/>
              </a:rPr>
              <a:t> on Earth</a:t>
            </a:r>
            <a:endParaRPr lang="en-US" sz="1800" b="1" dirty="0">
              <a:solidFill>
                <a:srgbClr xmlns:mc="http://schemas.openxmlformats.org/markup-compatibility/2006" xmlns:a14="http://schemas.microsoft.com/office/drawing/2010/main" val="FFFFFF" mc:Ignorable=""/>
              </a:solidFill>
              <a:latin typeface="Comic Sans MS" pitchFamily="66" charset="0"/>
            </a:endParaRPr>
          </a:p>
        </p:txBody>
      </p:sp>
      <p:sp>
        <p:nvSpPr>
          <p:cNvPr id="77" name="TextBox 76"/>
          <p:cNvSpPr txBox="1"/>
          <p:nvPr/>
        </p:nvSpPr>
        <p:spPr>
          <a:xfrm>
            <a:off x="167481" y="1112837"/>
            <a:ext cx="3962400" cy="2308324"/>
          </a:xfrm>
          <a:prstGeom prst="rect">
            <a:avLst/>
          </a:prstGeom>
          <a:noFill/>
          <a:ln>
            <a:noFill/>
          </a:ln>
        </p:spPr>
        <p:txBody>
          <a:bodyPr wrap="square" rtlCol="0">
            <a:spAutoFit/>
          </a:bodyPr>
          <a:lstStyle/>
          <a:p>
            <a:pPr>
              <a:buFont typeface="Arial" pitchFamily="34" charset="0"/>
              <a:buChar char="•"/>
            </a:pPr>
            <a:r>
              <a:rPr lang="en-US" sz="1600" dirty="0" smtClean="0">
                <a:solidFill>
                  <a:srgbClr xmlns:mc="http://schemas.openxmlformats.org/markup-compatibility/2006" xmlns:a14="http://schemas.microsoft.com/office/drawing/2010/main" val="66FF33" mc:Ignorable=""/>
                </a:solidFill>
                <a:latin typeface="Comic Sans MS" pitchFamily="66" charset="0"/>
              </a:rPr>
              <a:t>   CO</a:t>
            </a:r>
            <a:r>
              <a:rPr lang="en-US" sz="1600" baseline="-25000" dirty="0" smtClean="0">
                <a:solidFill>
                  <a:srgbClr xmlns:mc="http://schemas.openxmlformats.org/markup-compatibility/2006" xmlns:a14="http://schemas.microsoft.com/office/drawing/2010/main" val="66FF33" mc:Ignorable=""/>
                </a:solidFill>
                <a:latin typeface="Comic Sans MS" pitchFamily="66" charset="0"/>
              </a:rPr>
              <a:t>2</a:t>
            </a:r>
            <a:r>
              <a:rPr lang="en-US" sz="1600" dirty="0" smtClean="0">
                <a:solidFill>
                  <a:srgbClr xmlns:mc="http://schemas.openxmlformats.org/markup-compatibility/2006" xmlns:a14="http://schemas.microsoft.com/office/drawing/2010/main" val="66FF33" mc:Ignorable=""/>
                </a:solidFill>
                <a:latin typeface="Comic Sans MS" pitchFamily="66" charset="0"/>
              </a:rPr>
              <a:t> emissions causing rapid and </a:t>
            </a:r>
            <a:br>
              <a:rPr lang="en-US" sz="1600" dirty="0" smtClean="0">
                <a:solidFill>
                  <a:srgbClr xmlns:mc="http://schemas.openxmlformats.org/markup-compatibility/2006" xmlns:a14="http://schemas.microsoft.com/office/drawing/2010/main" val="66FF33" mc:Ignorable=""/>
                </a:solidFill>
                <a:latin typeface="Comic Sans MS" pitchFamily="66" charset="0"/>
              </a:rPr>
            </a:br>
            <a:r>
              <a:rPr lang="en-US" sz="1600" dirty="0" smtClean="0">
                <a:solidFill>
                  <a:srgbClr xmlns:mc="http://schemas.openxmlformats.org/markup-compatibility/2006" xmlns:a14="http://schemas.microsoft.com/office/drawing/2010/main" val="66FF33" mc:Ignorable=""/>
                </a:solidFill>
                <a:latin typeface="Comic Sans MS" pitchFamily="66" charset="0"/>
              </a:rPr>
              <a:t>      significant change in ocean </a:t>
            </a:r>
            <a:br>
              <a:rPr lang="en-US" sz="1600" dirty="0" smtClean="0">
                <a:solidFill>
                  <a:srgbClr xmlns:mc="http://schemas.openxmlformats.org/markup-compatibility/2006" xmlns:a14="http://schemas.microsoft.com/office/drawing/2010/main" val="66FF33" mc:Ignorable=""/>
                </a:solidFill>
                <a:latin typeface="Comic Sans MS" pitchFamily="66" charset="0"/>
              </a:rPr>
            </a:br>
            <a:r>
              <a:rPr lang="en-US" sz="1600" dirty="0" smtClean="0">
                <a:solidFill>
                  <a:srgbClr xmlns:mc="http://schemas.openxmlformats.org/markup-compatibility/2006" xmlns:a14="http://schemas.microsoft.com/office/drawing/2010/main" val="66FF33" mc:Ignorable=""/>
                </a:solidFill>
                <a:latin typeface="Comic Sans MS" pitchFamily="66" charset="0"/>
              </a:rPr>
              <a:t>      chemistry</a:t>
            </a:r>
            <a:br>
              <a:rPr lang="en-US" sz="1600" dirty="0" smtClean="0">
                <a:solidFill>
                  <a:srgbClr xmlns:mc="http://schemas.openxmlformats.org/markup-compatibility/2006" xmlns:a14="http://schemas.microsoft.com/office/drawing/2010/main" val="66FF33" mc:Ignorable=""/>
                </a:solidFill>
                <a:latin typeface="Comic Sans MS" pitchFamily="66" charset="0"/>
              </a:rPr>
            </a:br>
            <a:endParaRPr lang="en-US" sz="1600" dirty="0" smtClean="0">
              <a:solidFill>
                <a:srgbClr xmlns:mc="http://schemas.openxmlformats.org/markup-compatibility/2006" xmlns:a14="http://schemas.microsoft.com/office/drawing/2010/main" val="66FF33" mc:Ignorable=""/>
              </a:solidFill>
              <a:latin typeface="Comic Sans MS" pitchFamily="66" charset="0"/>
            </a:endParaRPr>
          </a:p>
          <a:p>
            <a:pPr>
              <a:buFont typeface="Arial" pitchFamily="34" charset="0"/>
              <a:buChar char="•"/>
            </a:pPr>
            <a:r>
              <a:rPr lang="en-US" sz="1600" dirty="0" smtClean="0">
                <a:solidFill>
                  <a:srgbClr xmlns:mc="http://schemas.openxmlformats.org/markup-compatibility/2006" xmlns:a14="http://schemas.microsoft.com/office/drawing/2010/main" val="66FF33" mc:Ignorable=""/>
                </a:solidFill>
                <a:latin typeface="Comic Sans MS" pitchFamily="66" charset="0"/>
              </a:rPr>
              <a:t>   Ocean surface is 25% more acidic </a:t>
            </a:r>
            <a:br>
              <a:rPr lang="en-US" sz="1600" dirty="0" smtClean="0">
                <a:solidFill>
                  <a:srgbClr xmlns:mc="http://schemas.openxmlformats.org/markup-compatibility/2006" xmlns:a14="http://schemas.microsoft.com/office/drawing/2010/main" val="66FF33" mc:Ignorable=""/>
                </a:solidFill>
                <a:latin typeface="Comic Sans MS" pitchFamily="66" charset="0"/>
              </a:rPr>
            </a:br>
            <a:r>
              <a:rPr lang="en-US" sz="1600" dirty="0" smtClean="0">
                <a:solidFill>
                  <a:srgbClr xmlns:mc="http://schemas.openxmlformats.org/markup-compatibility/2006" xmlns:a14="http://schemas.microsoft.com/office/drawing/2010/main" val="66FF33" mc:Ignorable=""/>
                </a:solidFill>
                <a:latin typeface="Comic Sans MS" pitchFamily="66" charset="0"/>
              </a:rPr>
              <a:t>       than 50 y ago</a:t>
            </a:r>
            <a:br>
              <a:rPr lang="en-US" sz="1600" dirty="0" smtClean="0">
                <a:solidFill>
                  <a:srgbClr xmlns:mc="http://schemas.openxmlformats.org/markup-compatibility/2006" xmlns:a14="http://schemas.microsoft.com/office/drawing/2010/main" val="66FF33" mc:Ignorable=""/>
                </a:solidFill>
                <a:latin typeface="Comic Sans MS" pitchFamily="66" charset="0"/>
              </a:rPr>
            </a:br>
            <a:endParaRPr lang="en-US" sz="1600" dirty="0" smtClean="0">
              <a:solidFill>
                <a:srgbClr xmlns:mc="http://schemas.openxmlformats.org/markup-compatibility/2006" xmlns:a14="http://schemas.microsoft.com/office/drawing/2010/main" val="66FF33" mc:Ignorable=""/>
              </a:solidFill>
              <a:latin typeface="Comic Sans MS" pitchFamily="66" charset="0"/>
            </a:endParaRPr>
          </a:p>
          <a:p>
            <a:pPr>
              <a:buFont typeface="Arial" pitchFamily="34" charset="0"/>
              <a:buChar char="•"/>
            </a:pPr>
            <a:r>
              <a:rPr lang="en-US" sz="1600" dirty="0" smtClean="0">
                <a:solidFill>
                  <a:srgbClr xmlns:mc="http://schemas.openxmlformats.org/markup-compatibility/2006" xmlns:a14="http://schemas.microsoft.com/office/drawing/2010/main" val="66FF33" mc:Ignorable=""/>
                </a:solidFill>
                <a:latin typeface="Comic Sans MS" pitchFamily="66" charset="0"/>
              </a:rPr>
              <a:t>   Ocean acidification will intensify in</a:t>
            </a:r>
            <a:br>
              <a:rPr lang="en-US" sz="1600" dirty="0" smtClean="0">
                <a:solidFill>
                  <a:srgbClr xmlns:mc="http://schemas.openxmlformats.org/markup-compatibility/2006" xmlns:a14="http://schemas.microsoft.com/office/drawing/2010/main" val="66FF33" mc:Ignorable=""/>
                </a:solidFill>
                <a:latin typeface="Comic Sans MS" pitchFamily="66" charset="0"/>
              </a:rPr>
            </a:br>
            <a:r>
              <a:rPr lang="en-US" sz="1600" dirty="0" smtClean="0">
                <a:solidFill>
                  <a:srgbClr xmlns:mc="http://schemas.openxmlformats.org/markup-compatibility/2006" xmlns:a14="http://schemas.microsoft.com/office/drawing/2010/main" val="66FF33" mc:Ignorable=""/>
                </a:solidFill>
                <a:latin typeface="Comic Sans MS" pitchFamily="66" charset="0"/>
              </a:rPr>
              <a:t>       future</a:t>
            </a:r>
            <a:endParaRPr lang="en-US" sz="1600" dirty="0">
              <a:solidFill>
                <a:srgbClr xmlns:mc="http://schemas.openxmlformats.org/markup-compatibility/2006" xmlns:a14="http://schemas.microsoft.com/office/drawing/2010/main" val="66FF33" mc:Ignorable=""/>
              </a:solidFill>
              <a:latin typeface="Comic Sans MS" pitchFamily="66" charset="0"/>
            </a:endParaRPr>
          </a:p>
        </p:txBody>
      </p:sp>
      <p:sp>
        <p:nvSpPr>
          <p:cNvPr id="44" name="TextBox 43"/>
          <p:cNvSpPr txBox="1"/>
          <p:nvPr/>
        </p:nvSpPr>
        <p:spPr>
          <a:xfrm rot="16200000">
            <a:off x="2958087" y="2355977"/>
            <a:ext cx="2682145" cy="369332"/>
          </a:xfrm>
          <a:prstGeom prst="rect">
            <a:avLst/>
          </a:prstGeom>
          <a:noFill/>
        </p:spPr>
        <p:txBody>
          <a:bodyPr wrap="none" rtlCol="0">
            <a:spAutoFit/>
          </a:bodyPr>
          <a:lstStyle/>
          <a:p>
            <a:r>
              <a:rPr lang="en-US" sz="1800" dirty="0" smtClean="0">
                <a:solidFill>
                  <a:srgbClr xmlns:mc="http://schemas.openxmlformats.org/markup-compatibility/2006" xmlns:a14="http://schemas.microsoft.com/office/drawing/2010/main" val="FFFFFF" mc:Ignorable=""/>
                </a:solidFill>
                <a:latin typeface="Comic Sans MS" pitchFamily="66" charset="0"/>
              </a:rPr>
              <a:t>Atmospheric CO</a:t>
            </a:r>
            <a:r>
              <a:rPr lang="en-US" sz="1800" baseline="-25000" dirty="0" smtClean="0">
                <a:solidFill>
                  <a:srgbClr xmlns:mc="http://schemas.openxmlformats.org/markup-compatibility/2006" xmlns:a14="http://schemas.microsoft.com/office/drawing/2010/main" val="FFFFFF" mc:Ignorable=""/>
                </a:solidFill>
                <a:latin typeface="Comic Sans MS" pitchFamily="66" charset="0"/>
              </a:rPr>
              <a:t>2 </a:t>
            </a:r>
            <a:r>
              <a:rPr lang="en-US" sz="1800" dirty="0" smtClean="0">
                <a:solidFill>
                  <a:srgbClr xmlns:mc="http://schemas.openxmlformats.org/markup-compatibility/2006" xmlns:a14="http://schemas.microsoft.com/office/drawing/2010/main" val="FFFFFF" mc:Ignorable=""/>
                </a:solidFill>
                <a:latin typeface="Comic Sans MS" pitchFamily="66" charset="0"/>
              </a:rPr>
              <a:t>(</a:t>
            </a:r>
            <a:r>
              <a:rPr lang="en-US" sz="1800" dirty="0" err="1" smtClean="0">
                <a:solidFill>
                  <a:srgbClr xmlns:mc="http://schemas.openxmlformats.org/markup-compatibility/2006" xmlns:a14="http://schemas.microsoft.com/office/drawing/2010/main" val="FFFFFF" mc:Ignorable=""/>
                </a:solidFill>
                <a:latin typeface="Comic Sans MS" pitchFamily="66" charset="0"/>
              </a:rPr>
              <a:t>ppm</a:t>
            </a:r>
            <a:r>
              <a:rPr lang="en-US" sz="1800" dirty="0" smtClean="0">
                <a:solidFill>
                  <a:srgbClr xmlns:mc="http://schemas.openxmlformats.org/markup-compatibility/2006" xmlns:a14="http://schemas.microsoft.com/office/drawing/2010/main" val="FFFFFF" mc:Ignorable=""/>
                </a:solidFill>
                <a:latin typeface="Comic Sans MS" pitchFamily="66" charset="0"/>
              </a:rPr>
              <a:t>)</a:t>
            </a:r>
            <a:endParaRPr lang="en-US" sz="1800" baseline="-25000" dirty="0">
              <a:solidFill>
                <a:srgbClr xmlns:mc="http://schemas.openxmlformats.org/markup-compatibility/2006" xmlns:a14="http://schemas.microsoft.com/office/drawing/2010/main" val="FFFFFF" mc:Ignorable=""/>
              </a:solidFill>
              <a:latin typeface="Comic Sans MS" pitchFamily="66" charset="0"/>
            </a:endParaRPr>
          </a:p>
        </p:txBody>
      </p:sp>
      <p:sp>
        <p:nvSpPr>
          <p:cNvPr id="58" name="TextBox 57"/>
          <p:cNvSpPr txBox="1"/>
          <p:nvPr/>
        </p:nvSpPr>
        <p:spPr>
          <a:xfrm rot="16200000">
            <a:off x="3381337" y="5284668"/>
            <a:ext cx="1988045" cy="369332"/>
          </a:xfrm>
          <a:prstGeom prst="rect">
            <a:avLst/>
          </a:prstGeom>
          <a:noFill/>
        </p:spPr>
        <p:txBody>
          <a:bodyPr wrap="none" rtlCol="0">
            <a:spAutoFit/>
          </a:bodyPr>
          <a:lstStyle/>
          <a:p>
            <a:r>
              <a:rPr lang="en-US" sz="1800" dirty="0" smtClean="0">
                <a:solidFill>
                  <a:srgbClr xmlns:mc="http://schemas.openxmlformats.org/markup-compatibility/2006" xmlns:a14="http://schemas.microsoft.com/office/drawing/2010/main" val="FFFFFF" mc:Ignorable=""/>
                </a:solidFill>
                <a:latin typeface="Comic Sans MS" pitchFamily="66" charset="0"/>
              </a:rPr>
              <a:t>Ocean pH (units)</a:t>
            </a:r>
            <a:endParaRPr lang="en-US" sz="1800" baseline="-25000" dirty="0">
              <a:solidFill>
                <a:srgbClr xmlns:mc="http://schemas.openxmlformats.org/markup-compatibility/2006" xmlns:a14="http://schemas.microsoft.com/office/drawing/2010/main" val="FFFFFF" mc:Ignorable=""/>
              </a:solidFill>
              <a:latin typeface="Comic Sans MS" pitchFamily="66" charset="0"/>
            </a:endParaRPr>
          </a:p>
        </p:txBody>
      </p:sp>
      <p:sp>
        <p:nvSpPr>
          <p:cNvPr id="121" name="TextBox 120"/>
          <p:cNvSpPr txBox="1"/>
          <p:nvPr/>
        </p:nvSpPr>
        <p:spPr>
          <a:xfrm>
            <a:off x="4891881" y="1341437"/>
            <a:ext cx="1874231"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Global CO</a:t>
            </a:r>
            <a:r>
              <a:rPr lang="en-US" baseline="-25000" dirty="0" smtClean="0">
                <a:solidFill>
                  <a:srgbClr xmlns:mc="http://schemas.openxmlformats.org/markup-compatibility/2006" xmlns:a14="http://schemas.microsoft.com/office/drawing/2010/main" val="000000" mc:Ignorable=""/>
                </a:solidFill>
                <a:latin typeface="Comic Sans MS" pitchFamily="66" charset="0"/>
              </a:rPr>
              <a:t>2</a:t>
            </a:r>
            <a:r>
              <a:rPr lang="en-US" dirty="0" smtClean="0">
                <a:solidFill>
                  <a:srgbClr xmlns:mc="http://schemas.openxmlformats.org/markup-compatibility/2006" xmlns:a14="http://schemas.microsoft.com/office/drawing/2010/main" val="000000" mc:Ignorable=""/>
                </a:solidFill>
                <a:latin typeface="Comic Sans MS" pitchFamily="66" charset="0"/>
              </a:rPr>
              <a:t> Increase</a:t>
            </a:r>
            <a:endParaRPr lang="en-US" dirty="0">
              <a:solidFill>
                <a:srgbClr xmlns:mc="http://schemas.openxmlformats.org/markup-compatibility/2006" xmlns:a14="http://schemas.microsoft.com/office/drawing/2010/main" val="000000" mc:Ignorable=""/>
              </a:solidFill>
              <a:latin typeface="Comic Sans MS" pitchFamily="66" charset="0"/>
            </a:endParaRPr>
          </a:p>
        </p:txBody>
      </p:sp>
      <p:sp>
        <p:nvSpPr>
          <p:cNvPr id="122" name="TextBox 121"/>
          <p:cNvSpPr txBox="1"/>
          <p:nvPr/>
        </p:nvSpPr>
        <p:spPr>
          <a:xfrm>
            <a:off x="4968081" y="4237037"/>
            <a:ext cx="2590800" cy="523220"/>
          </a:xfrm>
          <a:prstGeom prst="rect">
            <a:avLst/>
          </a:prstGeom>
          <a:noFill/>
        </p:spPr>
        <p:txBody>
          <a:bodyPr wrap="squar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Increase in Ocean Acidity due to added CO</a:t>
            </a:r>
            <a:r>
              <a:rPr lang="en-US" baseline="-25000" dirty="0" smtClean="0">
                <a:solidFill>
                  <a:srgbClr xmlns:mc="http://schemas.openxmlformats.org/markup-compatibility/2006" xmlns:a14="http://schemas.microsoft.com/office/drawing/2010/main" val="000000" mc:Ignorable=""/>
                </a:solidFill>
                <a:latin typeface="Comic Sans MS" pitchFamily="66" charset="0"/>
              </a:rPr>
              <a:t>2</a:t>
            </a:r>
            <a:endParaRPr lang="en-US" baseline="-25000" dirty="0">
              <a:solidFill>
                <a:srgbClr xmlns:mc="http://schemas.openxmlformats.org/markup-compatibility/2006" xmlns:a14="http://schemas.microsoft.com/office/drawing/2010/main" val="000000" mc:Ignorable=""/>
              </a:solidFill>
              <a:latin typeface="Comic Sans MS" pitchFamily="66" charset="0"/>
            </a:endParaRPr>
          </a:p>
        </p:txBody>
      </p:sp>
      <p:grpSp>
        <p:nvGrpSpPr>
          <p:cNvPr id="3" name="Group 156"/>
          <p:cNvGrpSpPr/>
          <p:nvPr/>
        </p:nvGrpSpPr>
        <p:grpSpPr>
          <a:xfrm>
            <a:off x="6339681" y="1493837"/>
            <a:ext cx="2151524" cy="4114800"/>
            <a:chOff x="6339681" y="1493837"/>
            <a:chExt cx="2151524" cy="4114800"/>
          </a:xfrm>
        </p:grpSpPr>
        <p:grpSp>
          <p:nvGrpSpPr>
            <p:cNvPr id="4" name="Group 114"/>
            <p:cNvGrpSpPr/>
            <p:nvPr/>
          </p:nvGrpSpPr>
          <p:grpSpPr>
            <a:xfrm>
              <a:off x="6339681" y="4389437"/>
              <a:ext cx="2151524" cy="1219200"/>
              <a:chOff x="6931357" y="4922837"/>
              <a:chExt cx="2151524" cy="1219200"/>
            </a:xfrm>
          </p:grpSpPr>
          <p:sp>
            <p:nvSpPr>
              <p:cNvPr id="73" name="Left Brace 72"/>
              <p:cNvSpPr/>
              <p:nvPr/>
            </p:nvSpPr>
            <p:spPr bwMode="auto">
              <a:xfrm>
                <a:off x="8778081" y="4922837"/>
                <a:ext cx="304800" cy="1219200"/>
              </a:xfrm>
              <a:prstGeom prst="leftBrace">
                <a:avLst/>
              </a:prstGeom>
              <a:no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sng" strike="noStrike" cap="none" normalizeH="0" baseline="0" smtClean="0">
                  <a:ln>
                    <a:noFill/>
                  </a:ln>
                  <a:solidFill>
                    <a:schemeClr val="tx1"/>
                  </a:solidFill>
                  <a:effectLst/>
                  <a:latin typeface="Arial" charset="0"/>
                </a:endParaRPr>
              </a:p>
            </p:txBody>
          </p:sp>
          <p:sp>
            <p:nvSpPr>
              <p:cNvPr id="74" name="TextBox 73"/>
              <p:cNvSpPr txBox="1"/>
              <p:nvPr/>
            </p:nvSpPr>
            <p:spPr>
              <a:xfrm>
                <a:off x="6931357" y="5303837"/>
                <a:ext cx="1846724" cy="523220"/>
              </a:xfrm>
              <a:prstGeom prst="rect">
                <a:avLst/>
              </a:prstGeom>
              <a:noFill/>
              <a:ln>
                <a:noFill/>
              </a:ln>
            </p:spPr>
            <p:txBody>
              <a:bodyPr wrap="none" rtlCol="0">
                <a:spAutoFit/>
              </a:bodyPr>
              <a:lstStyle/>
              <a:p>
                <a:pPr algn="r"/>
                <a:r>
                  <a:rPr lang="en-US" b="1" dirty="0" smtClean="0">
                    <a:solidFill>
                      <a:srgbClr xmlns:mc="http://schemas.openxmlformats.org/markup-compatibility/2006" xmlns:a14="http://schemas.microsoft.com/office/drawing/2010/main" val="0000FF" mc:Ignorable=""/>
                    </a:solidFill>
                  </a:rPr>
                  <a:t>Massive &amp; Rapid</a:t>
                </a:r>
              </a:p>
              <a:p>
                <a:pPr algn="r"/>
                <a:r>
                  <a:rPr lang="en-US" b="1" dirty="0" smtClean="0">
                    <a:solidFill>
                      <a:srgbClr xmlns:mc="http://schemas.openxmlformats.org/markup-compatibility/2006" xmlns:a14="http://schemas.microsoft.com/office/drawing/2010/main" val="0000FF" mc:Ignorable=""/>
                    </a:solidFill>
                  </a:rPr>
                  <a:t>Ocean Acidification</a:t>
                </a:r>
                <a:endParaRPr lang="en-US" b="1" dirty="0">
                  <a:solidFill>
                    <a:srgbClr xmlns:mc="http://schemas.openxmlformats.org/markup-compatibility/2006" xmlns:a14="http://schemas.microsoft.com/office/drawing/2010/main" val="0000FF" mc:Ignorable=""/>
                  </a:solidFill>
                </a:endParaRPr>
              </a:p>
            </p:txBody>
          </p:sp>
        </p:grpSp>
        <p:grpSp>
          <p:nvGrpSpPr>
            <p:cNvPr id="5" name="Group 113"/>
            <p:cNvGrpSpPr/>
            <p:nvPr/>
          </p:nvGrpSpPr>
          <p:grpSpPr>
            <a:xfrm>
              <a:off x="6585460" y="1493837"/>
              <a:ext cx="1905745" cy="1371600"/>
              <a:chOff x="7177136" y="1417637"/>
              <a:chExt cx="1905745" cy="1371600"/>
            </a:xfrm>
          </p:grpSpPr>
          <p:sp>
            <p:nvSpPr>
              <p:cNvPr id="111" name="Left Brace 110"/>
              <p:cNvSpPr/>
              <p:nvPr/>
            </p:nvSpPr>
            <p:spPr bwMode="auto">
              <a:xfrm>
                <a:off x="8778081" y="1417637"/>
                <a:ext cx="304800" cy="1371600"/>
              </a:xfrm>
              <a:prstGeom prst="leftBrace">
                <a:avLst/>
              </a:prstGeom>
              <a:no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sng" strike="noStrike" cap="none" normalizeH="0" baseline="0" smtClean="0">
                  <a:ln>
                    <a:noFill/>
                  </a:ln>
                  <a:solidFill>
                    <a:schemeClr val="tx1"/>
                  </a:solidFill>
                  <a:effectLst/>
                  <a:latin typeface="Arial" charset="0"/>
                </a:endParaRPr>
              </a:p>
            </p:txBody>
          </p:sp>
          <p:sp>
            <p:nvSpPr>
              <p:cNvPr id="112" name="TextBox 111"/>
              <p:cNvSpPr txBox="1"/>
              <p:nvPr/>
            </p:nvSpPr>
            <p:spPr>
              <a:xfrm>
                <a:off x="7177136" y="1798637"/>
                <a:ext cx="1606530" cy="523220"/>
              </a:xfrm>
              <a:prstGeom prst="rect">
                <a:avLst/>
              </a:prstGeom>
              <a:noFill/>
              <a:ln>
                <a:noFill/>
              </a:ln>
            </p:spPr>
            <p:txBody>
              <a:bodyPr wrap="none" rtlCol="0">
                <a:spAutoFit/>
              </a:bodyPr>
              <a:lstStyle/>
              <a:p>
                <a:pPr algn="r"/>
                <a:r>
                  <a:rPr lang="en-US" b="1" dirty="0" smtClean="0">
                    <a:solidFill>
                      <a:srgbClr xmlns:mc="http://schemas.openxmlformats.org/markup-compatibility/2006" xmlns:a14="http://schemas.microsoft.com/office/drawing/2010/main" val="0000FF" mc:Ignorable=""/>
                    </a:solidFill>
                  </a:rPr>
                  <a:t>Massive &amp; Rapid</a:t>
                </a:r>
              </a:p>
              <a:p>
                <a:pPr algn="r"/>
                <a:r>
                  <a:rPr lang="en-US" b="1" dirty="0" smtClean="0">
                    <a:solidFill>
                      <a:srgbClr xmlns:mc="http://schemas.openxmlformats.org/markup-compatibility/2006" xmlns:a14="http://schemas.microsoft.com/office/drawing/2010/main" val="0000FF" mc:Ignorable=""/>
                    </a:solidFill>
                  </a:rPr>
                  <a:t>CO</a:t>
                </a:r>
                <a:r>
                  <a:rPr lang="en-US" b="1" baseline="-25000" dirty="0" smtClean="0">
                    <a:solidFill>
                      <a:srgbClr xmlns:mc="http://schemas.openxmlformats.org/markup-compatibility/2006" xmlns:a14="http://schemas.microsoft.com/office/drawing/2010/main" val="0000FF" mc:Ignorable=""/>
                    </a:solidFill>
                  </a:rPr>
                  <a:t>2</a:t>
                </a:r>
                <a:r>
                  <a:rPr lang="en-US" b="1" dirty="0" smtClean="0">
                    <a:solidFill>
                      <a:srgbClr xmlns:mc="http://schemas.openxmlformats.org/markup-compatibility/2006" xmlns:a14="http://schemas.microsoft.com/office/drawing/2010/main" val="0000FF" mc:Ignorable=""/>
                    </a:solidFill>
                  </a:rPr>
                  <a:t> Increase</a:t>
                </a:r>
                <a:endParaRPr lang="en-US" b="1" dirty="0">
                  <a:solidFill>
                    <a:srgbClr xmlns:mc="http://schemas.openxmlformats.org/markup-compatibility/2006" xmlns:a14="http://schemas.microsoft.com/office/drawing/2010/main" val="0000FF" mc:Ignorable=""/>
                  </a:solidFill>
                </a:endParaRPr>
              </a:p>
            </p:txBody>
          </p:sp>
        </p:grpSp>
      </p:grpSp>
      <p:grpSp>
        <p:nvGrpSpPr>
          <p:cNvPr id="6" name="Group 153"/>
          <p:cNvGrpSpPr/>
          <p:nvPr/>
        </p:nvGrpSpPr>
        <p:grpSpPr>
          <a:xfrm>
            <a:off x="5091907" y="2446337"/>
            <a:ext cx="3762374" cy="4000500"/>
            <a:chOff x="5091907" y="2446337"/>
            <a:chExt cx="3762374" cy="4000500"/>
          </a:xfrm>
        </p:grpSpPr>
        <p:grpSp>
          <p:nvGrpSpPr>
            <p:cNvPr id="7" name="Group 149"/>
            <p:cNvGrpSpPr/>
            <p:nvPr/>
          </p:nvGrpSpPr>
          <p:grpSpPr>
            <a:xfrm>
              <a:off x="5091907" y="2446337"/>
              <a:ext cx="761999" cy="428625"/>
              <a:chOff x="5091907" y="2446337"/>
              <a:chExt cx="761999" cy="428625"/>
            </a:xfrm>
          </p:grpSpPr>
          <p:sp>
            <p:nvSpPr>
              <p:cNvPr id="105" name="TextBox 104"/>
              <p:cNvSpPr txBox="1"/>
              <p:nvPr/>
            </p:nvSpPr>
            <p:spPr>
              <a:xfrm>
                <a:off x="5091907" y="2446337"/>
                <a:ext cx="761999" cy="253916"/>
              </a:xfrm>
              <a:prstGeom prst="rect">
                <a:avLst/>
              </a:prstGeom>
              <a:noFill/>
            </p:spPr>
            <p:txBody>
              <a:bodyPr wrap="square" rtlCol="0">
                <a:spAutoFit/>
              </a:bodyPr>
              <a:lstStyle/>
              <a:p>
                <a:r>
                  <a:rPr lang="en-US" sz="1050" dirty="0" smtClean="0">
                    <a:solidFill>
                      <a:srgbClr xmlns:mc="http://schemas.openxmlformats.org/markup-compatibility/2006" xmlns:a14="http://schemas.microsoft.com/office/drawing/2010/main" val="000000" mc:Ignorable=""/>
                    </a:solidFill>
                  </a:rPr>
                  <a:t>Ice Ages</a:t>
                </a:r>
                <a:endParaRPr lang="en-US" sz="1050" dirty="0">
                  <a:solidFill>
                    <a:srgbClr xmlns:mc="http://schemas.openxmlformats.org/markup-compatibility/2006" xmlns:a14="http://schemas.microsoft.com/office/drawing/2010/main" val="000000" mc:Ignorable=""/>
                  </a:solidFill>
                </a:endParaRPr>
              </a:p>
            </p:txBody>
          </p:sp>
          <p:cxnSp>
            <p:nvCxnSpPr>
              <p:cNvPr id="107" name="Straight Arrow Connector 106"/>
              <p:cNvCxnSpPr/>
              <p:nvPr/>
            </p:nvCxnSpPr>
            <p:spPr bwMode="auto">
              <a:xfrm rot="16200000" flipH="1">
                <a:off x="5368131" y="2684462"/>
                <a:ext cx="228600" cy="152400"/>
              </a:xfrm>
              <a:prstGeom prst="straightConnector1">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grpSp>
          <p:nvGrpSpPr>
            <p:cNvPr id="8" name="Group 141"/>
            <p:cNvGrpSpPr/>
            <p:nvPr/>
          </p:nvGrpSpPr>
          <p:grpSpPr>
            <a:xfrm>
              <a:off x="5577681" y="2865437"/>
              <a:ext cx="3276600" cy="685800"/>
              <a:chOff x="5577681" y="2865437"/>
              <a:chExt cx="3276600" cy="685800"/>
            </a:xfrm>
          </p:grpSpPr>
          <p:sp>
            <p:nvSpPr>
              <p:cNvPr id="138" name="Rectangle 137"/>
              <p:cNvSpPr/>
              <p:nvPr/>
            </p:nvSpPr>
            <p:spPr bwMode="auto">
              <a:xfrm>
                <a:off x="8625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39" name="Rectangle 138"/>
              <p:cNvSpPr/>
              <p:nvPr/>
            </p:nvSpPr>
            <p:spPr bwMode="auto">
              <a:xfrm>
                <a:off x="7482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0" name="Rectangle 139"/>
              <p:cNvSpPr/>
              <p:nvPr/>
            </p:nvSpPr>
            <p:spPr bwMode="auto">
              <a:xfrm>
                <a:off x="64158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1" name="Rectangle 140"/>
              <p:cNvSpPr/>
              <p:nvPr/>
            </p:nvSpPr>
            <p:spPr bwMode="auto">
              <a:xfrm>
                <a:off x="5577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9" name="Group 142"/>
            <p:cNvGrpSpPr/>
            <p:nvPr/>
          </p:nvGrpSpPr>
          <p:grpSpPr>
            <a:xfrm>
              <a:off x="5577681" y="5608637"/>
              <a:ext cx="3276600" cy="838200"/>
              <a:chOff x="5577681" y="2865437"/>
              <a:chExt cx="3276600" cy="685800"/>
            </a:xfrm>
          </p:grpSpPr>
          <p:sp>
            <p:nvSpPr>
              <p:cNvPr id="144" name="Rectangle 143"/>
              <p:cNvSpPr/>
              <p:nvPr/>
            </p:nvSpPr>
            <p:spPr bwMode="auto">
              <a:xfrm>
                <a:off x="8625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5" name="Rectangle 144"/>
              <p:cNvSpPr/>
              <p:nvPr/>
            </p:nvSpPr>
            <p:spPr bwMode="auto">
              <a:xfrm>
                <a:off x="7482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6" name="Rectangle 145"/>
              <p:cNvSpPr/>
              <p:nvPr/>
            </p:nvSpPr>
            <p:spPr bwMode="auto">
              <a:xfrm>
                <a:off x="64158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sp>
            <p:nvSpPr>
              <p:cNvPr id="147" name="Rectangle 146"/>
              <p:cNvSpPr/>
              <p:nvPr/>
            </p:nvSpPr>
            <p:spPr bwMode="auto">
              <a:xfrm>
                <a:off x="5577681" y="2865437"/>
                <a:ext cx="228600" cy="685800"/>
              </a:xfrm>
              <a:prstGeom prst="rect">
                <a:avLst/>
              </a:prstGeom>
              <a:solidFill>
                <a:schemeClr val="accent1">
                  <a:alpha val="58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charset="0"/>
                </a:endParaRPr>
              </a:p>
            </p:txBody>
          </p:sp>
        </p:grpSp>
        <p:grpSp>
          <p:nvGrpSpPr>
            <p:cNvPr id="10" name="Group 150"/>
            <p:cNvGrpSpPr/>
            <p:nvPr/>
          </p:nvGrpSpPr>
          <p:grpSpPr>
            <a:xfrm>
              <a:off x="5196681" y="5303837"/>
              <a:ext cx="761999" cy="457200"/>
              <a:chOff x="5196682" y="2560637"/>
              <a:chExt cx="761999" cy="457200"/>
            </a:xfrm>
          </p:grpSpPr>
          <p:sp>
            <p:nvSpPr>
              <p:cNvPr id="152" name="TextBox 151"/>
              <p:cNvSpPr txBox="1"/>
              <p:nvPr/>
            </p:nvSpPr>
            <p:spPr>
              <a:xfrm>
                <a:off x="5196682" y="2560637"/>
                <a:ext cx="761999" cy="253916"/>
              </a:xfrm>
              <a:prstGeom prst="rect">
                <a:avLst/>
              </a:prstGeom>
              <a:noFill/>
            </p:spPr>
            <p:txBody>
              <a:bodyPr wrap="square" rtlCol="0">
                <a:spAutoFit/>
              </a:bodyPr>
              <a:lstStyle/>
              <a:p>
                <a:r>
                  <a:rPr lang="en-US" sz="1050" dirty="0" smtClean="0">
                    <a:solidFill>
                      <a:srgbClr xmlns:mc="http://schemas.openxmlformats.org/markup-compatibility/2006" xmlns:a14="http://schemas.microsoft.com/office/drawing/2010/main" val="000000" mc:Ignorable=""/>
                    </a:solidFill>
                  </a:rPr>
                  <a:t>Ice Ages</a:t>
                </a:r>
                <a:endParaRPr lang="en-US" sz="1050" dirty="0">
                  <a:solidFill>
                    <a:srgbClr xmlns:mc="http://schemas.openxmlformats.org/markup-compatibility/2006" xmlns:a14="http://schemas.microsoft.com/office/drawing/2010/main" val="000000" mc:Ignorable=""/>
                  </a:solidFill>
                </a:endParaRPr>
              </a:p>
            </p:txBody>
          </p:sp>
          <p:cxnSp>
            <p:nvCxnSpPr>
              <p:cNvPr id="153" name="Straight Arrow Connector 152"/>
              <p:cNvCxnSpPr/>
              <p:nvPr/>
            </p:nvCxnSpPr>
            <p:spPr bwMode="auto">
              <a:xfrm rot="16200000" flipH="1">
                <a:off x="5463381" y="2827337"/>
                <a:ext cx="228600" cy="152400"/>
              </a:xfrm>
              <a:prstGeom prst="straightConnector1">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arrow"/>
              </a:ln>
              <a:effectLst/>
            </p:spPr>
          </p:cxnSp>
        </p:grpSp>
      </p:grpSp>
      <p:pic>
        <p:nvPicPr>
          <p:cNvPr id="159" name="Picture 158" descr="Scotoplanes.tif"/>
          <p:cNvPicPr>
            <a:picLocks noChangeAspect="1"/>
          </p:cNvPicPr>
          <p:nvPr/>
        </p:nvPicPr>
        <p:blipFill>
          <a:blip r:embed="rId6" cstate="print"/>
          <a:stretch>
            <a:fillRect/>
          </a:stretch>
        </p:blipFill>
        <p:spPr>
          <a:xfrm>
            <a:off x="396081" y="3856037"/>
            <a:ext cx="3572435" cy="2895600"/>
          </a:xfrm>
          <a:prstGeom prst="rect">
            <a:avLst/>
          </a:prstGeom>
        </p:spPr>
      </p:pic>
      <p:sp>
        <p:nvSpPr>
          <p:cNvPr id="162" name="TextBox 161"/>
          <p:cNvSpPr txBox="1"/>
          <p:nvPr/>
        </p:nvSpPr>
        <p:spPr>
          <a:xfrm>
            <a:off x="472281" y="3867705"/>
            <a:ext cx="3337773" cy="369332"/>
          </a:xfrm>
          <a:prstGeom prst="rect">
            <a:avLst/>
          </a:prstGeom>
          <a:noFill/>
        </p:spPr>
        <p:txBody>
          <a:bodyPr wrap="none" rtlCol="0">
            <a:spAutoFit/>
          </a:bodyPr>
          <a:lstStyle/>
          <a:p>
            <a:r>
              <a:rPr lang="en-US" sz="1800" dirty="0" smtClean="0">
                <a:solidFill>
                  <a:srgbClr xmlns:mc="http://schemas.openxmlformats.org/markup-compatibility/2006" xmlns:a14="http://schemas.microsoft.com/office/drawing/2010/main" val="FFFFFF" mc:Ignorable=""/>
                </a:solidFill>
                <a:latin typeface="Comic Sans MS" pitchFamily="66" charset="0"/>
              </a:rPr>
              <a:t>Sea Cucumber (</a:t>
            </a:r>
            <a:r>
              <a:rPr lang="en-US" sz="1800" i="1" dirty="0" err="1" smtClean="0">
                <a:solidFill>
                  <a:srgbClr xmlns:mc="http://schemas.openxmlformats.org/markup-compatibility/2006" xmlns:a14="http://schemas.microsoft.com/office/drawing/2010/main" val="FFFFFF" mc:Ignorable=""/>
                </a:solidFill>
                <a:latin typeface="Comic Sans MS" pitchFamily="66" charset="0"/>
              </a:rPr>
              <a:t>Scotoplanes</a:t>
            </a:r>
            <a:r>
              <a:rPr lang="en-US" sz="1800" dirty="0" smtClean="0">
                <a:solidFill>
                  <a:srgbClr xmlns:mc="http://schemas.openxmlformats.org/markup-compatibility/2006" xmlns:a14="http://schemas.microsoft.com/office/drawing/2010/main" val="FFFFFF" mc:Ignorable=""/>
                </a:solidFill>
                <a:latin typeface="Comic Sans MS" pitchFamily="66" charset="0"/>
              </a:rPr>
              <a:t>)</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grpSp>
        <p:nvGrpSpPr>
          <p:cNvPr id="11" name="Group 63"/>
          <p:cNvGrpSpPr/>
          <p:nvPr/>
        </p:nvGrpSpPr>
        <p:grpSpPr>
          <a:xfrm>
            <a:off x="9159081" y="3933153"/>
            <a:ext cx="811146" cy="2948243"/>
            <a:chOff x="9159081" y="3933153"/>
            <a:chExt cx="811146" cy="2948243"/>
          </a:xfrm>
        </p:grpSpPr>
        <p:sp>
          <p:nvSpPr>
            <p:cNvPr id="130" name="TextBox 129"/>
            <p:cNvSpPr txBox="1"/>
            <p:nvPr/>
          </p:nvSpPr>
          <p:spPr>
            <a:xfrm>
              <a:off x="9235281" y="5865038"/>
              <a:ext cx="279244" cy="276999"/>
            </a:xfrm>
            <a:prstGeom prst="rect">
              <a:avLst/>
            </a:prstGeom>
            <a:noFill/>
          </p:spPr>
          <p:txBody>
            <a:bodyPr wrap="non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0</a:t>
              </a:r>
              <a:endParaRPr lang="en-US" sz="1200" dirty="0">
                <a:solidFill>
                  <a:srgbClr xmlns:mc="http://schemas.openxmlformats.org/markup-compatibility/2006" xmlns:a14="http://schemas.microsoft.com/office/drawing/2010/main" val="FFFFFF" mc:Ignorable=""/>
                </a:solidFill>
              </a:endParaRPr>
            </a:p>
          </p:txBody>
        </p:sp>
        <p:sp>
          <p:nvSpPr>
            <p:cNvPr id="133" name="TextBox 132"/>
            <p:cNvSpPr txBox="1"/>
            <p:nvPr/>
          </p:nvSpPr>
          <p:spPr>
            <a:xfrm>
              <a:off x="9220199" y="4846637"/>
              <a:ext cx="472282" cy="276999"/>
            </a:xfrm>
            <a:prstGeom prst="rect">
              <a:avLst/>
            </a:prstGeom>
            <a:noFill/>
          </p:spPr>
          <p:txBody>
            <a:bodyPr wrap="squar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100</a:t>
              </a:r>
              <a:endParaRPr lang="en-US" sz="1200" dirty="0">
                <a:solidFill>
                  <a:srgbClr xmlns:mc="http://schemas.openxmlformats.org/markup-compatibility/2006" xmlns:a14="http://schemas.microsoft.com/office/drawing/2010/main" val="FFFFFF" mc:Ignorable=""/>
                </a:solidFill>
              </a:endParaRPr>
            </a:p>
          </p:txBody>
        </p:sp>
        <p:sp>
          <p:nvSpPr>
            <p:cNvPr id="134" name="TextBox 133"/>
            <p:cNvSpPr txBox="1"/>
            <p:nvPr/>
          </p:nvSpPr>
          <p:spPr>
            <a:xfrm>
              <a:off x="9220199" y="4237037"/>
              <a:ext cx="548482" cy="276999"/>
            </a:xfrm>
            <a:prstGeom prst="rect">
              <a:avLst/>
            </a:prstGeom>
            <a:noFill/>
          </p:spPr>
          <p:txBody>
            <a:bodyPr wrap="squar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200</a:t>
              </a:r>
              <a:endParaRPr lang="en-US" sz="1200" dirty="0">
                <a:solidFill>
                  <a:srgbClr xmlns:mc="http://schemas.openxmlformats.org/markup-compatibility/2006" xmlns:a14="http://schemas.microsoft.com/office/drawing/2010/main" val="FFFFFF" mc:Ignorable=""/>
                </a:solidFill>
              </a:endParaRPr>
            </a:p>
          </p:txBody>
        </p:sp>
        <p:sp>
          <p:nvSpPr>
            <p:cNvPr id="135" name="TextBox 134"/>
            <p:cNvSpPr txBox="1"/>
            <p:nvPr/>
          </p:nvSpPr>
          <p:spPr>
            <a:xfrm>
              <a:off x="9220199" y="4493438"/>
              <a:ext cx="548482" cy="276999"/>
            </a:xfrm>
            <a:prstGeom prst="rect">
              <a:avLst/>
            </a:prstGeom>
            <a:noFill/>
          </p:spPr>
          <p:txBody>
            <a:bodyPr wrap="squar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150</a:t>
              </a:r>
              <a:endParaRPr lang="en-US" sz="1200" dirty="0">
                <a:solidFill>
                  <a:srgbClr xmlns:mc="http://schemas.openxmlformats.org/markup-compatibility/2006" xmlns:a14="http://schemas.microsoft.com/office/drawing/2010/main" val="FFFFFF" mc:Ignorable=""/>
                </a:solidFill>
              </a:endParaRPr>
            </a:p>
          </p:txBody>
        </p:sp>
        <p:sp>
          <p:nvSpPr>
            <p:cNvPr id="136" name="TextBox 135"/>
            <p:cNvSpPr txBox="1"/>
            <p:nvPr/>
          </p:nvSpPr>
          <p:spPr>
            <a:xfrm>
              <a:off x="9235281" y="5151437"/>
              <a:ext cx="457200" cy="276999"/>
            </a:xfrm>
            <a:prstGeom prst="rect">
              <a:avLst/>
            </a:prstGeom>
            <a:noFill/>
          </p:spPr>
          <p:txBody>
            <a:bodyPr wrap="squar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50</a:t>
              </a:r>
              <a:endParaRPr lang="en-US" sz="1200" dirty="0">
                <a:solidFill>
                  <a:srgbClr xmlns:mc="http://schemas.openxmlformats.org/markup-compatibility/2006" xmlns:a14="http://schemas.microsoft.com/office/drawing/2010/main" val="FFFFFF" mc:Ignorable=""/>
                </a:solidFill>
              </a:endParaRPr>
            </a:p>
          </p:txBody>
        </p:sp>
        <p:sp>
          <p:nvSpPr>
            <p:cNvPr id="137" name="TextBox 136"/>
            <p:cNvSpPr txBox="1"/>
            <p:nvPr/>
          </p:nvSpPr>
          <p:spPr>
            <a:xfrm>
              <a:off x="9235281" y="5456237"/>
              <a:ext cx="548482" cy="276999"/>
            </a:xfrm>
            <a:prstGeom prst="rect">
              <a:avLst/>
            </a:prstGeom>
            <a:noFill/>
          </p:spPr>
          <p:txBody>
            <a:bodyPr wrap="squar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25</a:t>
              </a:r>
              <a:endParaRPr lang="en-US" sz="1200" dirty="0">
                <a:solidFill>
                  <a:srgbClr xmlns:mc="http://schemas.openxmlformats.org/markup-compatibility/2006" xmlns:a14="http://schemas.microsoft.com/office/drawing/2010/main" val="FFFFFF" mc:Ignorable=""/>
                </a:solidFill>
              </a:endParaRPr>
            </a:p>
          </p:txBody>
        </p:sp>
        <p:sp>
          <p:nvSpPr>
            <p:cNvPr id="155" name="TextBox 154"/>
            <p:cNvSpPr txBox="1"/>
            <p:nvPr/>
          </p:nvSpPr>
          <p:spPr>
            <a:xfrm>
              <a:off x="9159081" y="6218237"/>
              <a:ext cx="437940" cy="276999"/>
            </a:xfrm>
            <a:prstGeom prst="rect">
              <a:avLst/>
            </a:prstGeom>
            <a:noFill/>
          </p:spPr>
          <p:txBody>
            <a:bodyPr wrap="non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-25</a:t>
              </a:r>
              <a:endParaRPr lang="en-US" sz="1200" dirty="0">
                <a:solidFill>
                  <a:srgbClr xmlns:mc="http://schemas.openxmlformats.org/markup-compatibility/2006" xmlns:a14="http://schemas.microsoft.com/office/drawing/2010/main" val="FFFFFF" mc:Ignorable=""/>
                </a:solidFill>
              </a:endParaRPr>
            </a:p>
          </p:txBody>
        </p:sp>
        <p:sp>
          <p:nvSpPr>
            <p:cNvPr id="156" name="TextBox 155"/>
            <p:cNvSpPr txBox="1"/>
            <p:nvPr/>
          </p:nvSpPr>
          <p:spPr>
            <a:xfrm rot="16200000">
              <a:off x="8311439" y="5222609"/>
              <a:ext cx="2948243" cy="369332"/>
            </a:xfrm>
            <a:prstGeom prst="rect">
              <a:avLst/>
            </a:prstGeom>
            <a:noFill/>
          </p:spPr>
          <p:txBody>
            <a:bodyPr wrap="none" rtlCol="0">
              <a:spAutoFit/>
            </a:bodyPr>
            <a:lstStyle/>
            <a:p>
              <a:r>
                <a:rPr lang="en-US" sz="1800" dirty="0" smtClean="0">
                  <a:solidFill>
                    <a:srgbClr xmlns:mc="http://schemas.openxmlformats.org/markup-compatibility/2006" xmlns:a14="http://schemas.microsoft.com/office/drawing/2010/main" val="FFFFFF" mc:Ignorable=""/>
                  </a:solidFill>
                  <a:latin typeface="Comic Sans MS" pitchFamily="66" charset="0"/>
                </a:rPr>
                <a:t>Percent Change in Acidity</a:t>
              </a:r>
              <a:endParaRPr lang="en-US" sz="1800" baseline="-250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51" name="Straight Connector 50"/>
            <p:cNvCxnSpPr/>
            <p:nvPr/>
          </p:nvCxnSpPr>
          <p:spPr bwMode="auto">
            <a:xfrm rot="10800000">
              <a:off x="9159081" y="4387848"/>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56" name="Straight Connector 55"/>
            <p:cNvCxnSpPr/>
            <p:nvPr/>
          </p:nvCxnSpPr>
          <p:spPr bwMode="auto">
            <a:xfrm rot="10800000">
              <a:off x="9159081" y="4618037"/>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57" name="Straight Connector 56"/>
            <p:cNvCxnSpPr/>
            <p:nvPr/>
          </p:nvCxnSpPr>
          <p:spPr bwMode="auto">
            <a:xfrm rot="10800000">
              <a:off x="9159081" y="4997448"/>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59" name="Straight Connector 58"/>
            <p:cNvCxnSpPr/>
            <p:nvPr/>
          </p:nvCxnSpPr>
          <p:spPr bwMode="auto">
            <a:xfrm rot="10800000">
              <a:off x="9159081" y="5302248"/>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60" name="Straight Connector 59"/>
            <p:cNvCxnSpPr/>
            <p:nvPr/>
          </p:nvCxnSpPr>
          <p:spPr bwMode="auto">
            <a:xfrm rot="10800000">
              <a:off x="9159081" y="5607048"/>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61" name="Straight Connector 60"/>
            <p:cNvCxnSpPr/>
            <p:nvPr/>
          </p:nvCxnSpPr>
          <p:spPr bwMode="auto">
            <a:xfrm rot="10800000">
              <a:off x="9159081" y="5989637"/>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cxnSp>
          <p:nvCxnSpPr>
            <p:cNvPr id="62" name="Straight Connector 61"/>
            <p:cNvCxnSpPr/>
            <p:nvPr/>
          </p:nvCxnSpPr>
          <p:spPr bwMode="auto">
            <a:xfrm rot="10800000">
              <a:off x="9159081" y="6369048"/>
              <a:ext cx="76200" cy="1588"/>
            </a:xfrm>
            <a:prstGeom prst="line">
              <a:avLst/>
            </a:prstGeom>
            <a:solidFill>
              <a:schemeClr val="accent1"/>
            </a:solidFill>
            <a:ln w="9525" cap="flat" cmpd="sng" algn="ctr">
              <a:solidFill>
                <a:srgbClr xmlns:mc="http://schemas.openxmlformats.org/markup-compatibility/2006" xmlns:a14="http://schemas.microsoft.com/office/drawing/2010/main" val="FFFFFF" mc:Ignorable=""/>
              </a:solidFill>
              <a:prstDash val="solid"/>
              <a:round/>
              <a:headEnd type="none" w="med" len="med"/>
              <a:tailEnd type="none" w="med" len="med"/>
            </a:ln>
            <a:effectLst/>
          </p:spPr>
        </p:cxnSp>
      </p:grpSp>
      <p:sp>
        <p:nvSpPr>
          <p:cNvPr id="63" name="Line 6"/>
          <p:cNvSpPr>
            <a:spLocks noChangeShapeType="1"/>
          </p:cNvSpPr>
          <p:nvPr/>
        </p:nvSpPr>
        <p:spPr bwMode="auto">
          <a:xfrm>
            <a:off x="589756" y="655637"/>
            <a:ext cx="9026525" cy="0"/>
          </a:xfrm>
          <a:prstGeom prst="line">
            <a:avLst/>
          </a:prstGeom>
          <a:noFill/>
          <a:ln w="15875">
            <a:solidFill>
              <a:srgbClr xmlns:mc="http://schemas.openxmlformats.org/markup-compatibility/2006" xmlns:a14="http://schemas.microsoft.com/office/drawing/2010/main" val="FF0000" mc:Ignorable=""/>
            </a:solidFill>
            <a:round/>
            <a:headEnd/>
            <a:tailEnd/>
          </a:ln>
          <a:effectLst/>
        </p:spPr>
        <p:txBody>
          <a:bodyPr/>
          <a:lstStyle/>
          <a:p>
            <a:endParaRPr lang="en-US"/>
          </a:p>
        </p:txBody>
      </p:sp>
    </p:spTree>
    <p:extLst>
      <p:ext uri="{BB962C8B-B14F-4D97-AF65-F5344CB8AC3E}">
        <p14:creationId xmlns:p14="http://schemas.microsoft.com/office/powerpoint/2010/main" val="321307560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4899" name="Rectangle 3"/>
          <p:cNvSpPr>
            <a:spLocks noChangeArrowheads="1"/>
          </p:cNvSpPr>
          <p:nvPr/>
        </p:nvSpPr>
        <p:spPr bwMode="auto">
          <a:xfrm>
            <a:off x="512763" y="246063"/>
            <a:ext cx="9026525" cy="58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925" tIns="51462" rIns="102925" bIns="51462">
            <a:spAutoFit/>
          </a:bodyPr>
          <a:lstStyle/>
          <a:p>
            <a:pPr algn="ctr" defTabSz="1028700"/>
            <a:r>
              <a:rPr lang="en-US" altLang="en-US" sz="3200" b="1">
                <a:solidFill>
                  <a:srgbClr xmlns:mc="http://schemas.openxmlformats.org/markup-compatibility/2006" xmlns:a14="http://schemas.microsoft.com/office/drawing/2010/main" val="FFFF66" mc:Ignorable=""/>
                </a:solidFill>
              </a:rPr>
              <a:t>Sea Level Rise and Coastal Flooding</a:t>
            </a:r>
          </a:p>
        </p:txBody>
      </p:sp>
      <p:sp>
        <p:nvSpPr>
          <p:cNvPr id="1744900" name="Line 4"/>
          <p:cNvSpPr>
            <a:spLocks noChangeShapeType="1"/>
          </p:cNvSpPr>
          <p:nvPr/>
        </p:nvSpPr>
        <p:spPr bwMode="auto">
          <a:xfrm>
            <a:off x="512763" y="904875"/>
            <a:ext cx="9026525" cy="0"/>
          </a:xfrm>
          <a:prstGeom prst="line">
            <a:avLst/>
          </a:prstGeom>
          <a:noFill/>
          <a:ln w="38100">
            <a:solidFill>
              <a:srgbClr xmlns:mc="http://schemas.openxmlformats.org/markup-compatibility/2006" xmlns:a14="http://schemas.microsoft.com/office/drawing/2010/main" val="CC3300" mc:Ignorabl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4901" name="Line 5"/>
          <p:cNvSpPr>
            <a:spLocks noChangeShapeType="1"/>
          </p:cNvSpPr>
          <p:nvPr/>
        </p:nvSpPr>
        <p:spPr bwMode="auto">
          <a:xfrm>
            <a:off x="2503488" y="3209925"/>
            <a:ext cx="227012"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4902" name="Text Box 6"/>
          <p:cNvSpPr txBox="1">
            <a:spLocks noChangeArrowheads="1"/>
          </p:cNvSpPr>
          <p:nvPr/>
        </p:nvSpPr>
        <p:spPr bwMode="auto">
          <a:xfrm>
            <a:off x="930275" y="6800850"/>
            <a:ext cx="419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1600">
                <a:solidFill>
                  <a:schemeClr val="accent2"/>
                </a:solidFill>
                <a:latin typeface="Arial" charset="0"/>
              </a:rPr>
              <a:t>Intergovernmental Panel on Climate Change</a:t>
            </a:r>
          </a:p>
        </p:txBody>
      </p:sp>
      <p:pic>
        <p:nvPicPr>
          <p:cNvPr id="1744903" name="Picture 7" descr="fig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 y="1031875"/>
            <a:ext cx="8077200" cy="6176963"/>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
        <p:nvSpPr>
          <p:cNvPr id="1744904" name="Text Box 8"/>
          <p:cNvSpPr txBox="1">
            <a:spLocks noChangeArrowheads="1"/>
          </p:cNvSpPr>
          <p:nvPr/>
        </p:nvSpPr>
        <p:spPr bwMode="auto">
          <a:xfrm>
            <a:off x="1006475" y="3703638"/>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b="1">
                <a:solidFill>
                  <a:srgbClr xmlns:mc="http://schemas.openxmlformats.org/markup-compatibility/2006" xmlns:a14="http://schemas.microsoft.com/office/drawing/2010/main" val="FFFFFF" mc:Ignorable=""/>
                </a:solidFill>
                <a:latin typeface="Arial" charset="0"/>
              </a:rPr>
              <a:t>1 m</a:t>
            </a:r>
          </a:p>
        </p:txBody>
      </p:sp>
      <p:sp>
        <p:nvSpPr>
          <p:cNvPr id="1744905" name="Text Box 9"/>
          <p:cNvSpPr txBox="1">
            <a:spLocks noChangeArrowheads="1"/>
          </p:cNvSpPr>
          <p:nvPr/>
        </p:nvSpPr>
        <p:spPr bwMode="auto">
          <a:xfrm>
            <a:off x="5121275" y="3703638"/>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b="1">
                <a:solidFill>
                  <a:srgbClr xmlns:mc="http://schemas.openxmlformats.org/markup-compatibility/2006" xmlns:a14="http://schemas.microsoft.com/office/drawing/2010/main" val="FFFFFF" mc:Ignorable=""/>
                </a:solidFill>
                <a:latin typeface="Arial" charset="0"/>
              </a:rPr>
              <a:t>2 m</a:t>
            </a:r>
          </a:p>
        </p:txBody>
      </p:sp>
      <p:sp>
        <p:nvSpPr>
          <p:cNvPr id="1744906" name="Text Box 10"/>
          <p:cNvSpPr txBox="1">
            <a:spLocks noChangeArrowheads="1"/>
          </p:cNvSpPr>
          <p:nvPr/>
        </p:nvSpPr>
        <p:spPr bwMode="auto">
          <a:xfrm>
            <a:off x="1006475" y="6599238"/>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b="1">
                <a:solidFill>
                  <a:srgbClr xmlns:mc="http://schemas.openxmlformats.org/markup-compatibility/2006" xmlns:a14="http://schemas.microsoft.com/office/drawing/2010/main" val="FFFFFF" mc:Ignorable=""/>
                </a:solidFill>
                <a:latin typeface="Arial" charset="0"/>
              </a:rPr>
              <a:t>4 m</a:t>
            </a:r>
          </a:p>
        </p:txBody>
      </p:sp>
      <p:sp>
        <p:nvSpPr>
          <p:cNvPr id="1744907" name="Text Box 11"/>
          <p:cNvSpPr txBox="1">
            <a:spLocks noChangeArrowheads="1"/>
          </p:cNvSpPr>
          <p:nvPr/>
        </p:nvSpPr>
        <p:spPr bwMode="auto">
          <a:xfrm>
            <a:off x="5121275" y="6675438"/>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b="1">
                <a:solidFill>
                  <a:srgbClr xmlns:mc="http://schemas.openxmlformats.org/markup-compatibility/2006" xmlns:a14="http://schemas.microsoft.com/office/drawing/2010/main" val="FFFFFF" mc:Ignorable=""/>
                </a:solidFill>
                <a:latin typeface="Arial" charset="0"/>
              </a:rPr>
              <a:t>8 m</a:t>
            </a:r>
          </a:p>
        </p:txBody>
      </p:sp>
    </p:spTree>
    <p:extLst>
      <p:ext uri="{BB962C8B-B14F-4D97-AF65-F5344CB8AC3E}">
        <p14:creationId xmlns:p14="http://schemas.microsoft.com/office/powerpoint/2010/main" val="16987362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2865" name="Picture 17" descr="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525" y="960438"/>
            <a:ext cx="11811000" cy="8054975"/>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
        <p:nvSpPr>
          <p:cNvPr id="1742852" name="Rectangle 4"/>
          <p:cNvSpPr>
            <a:spLocks noChangeArrowheads="1"/>
          </p:cNvSpPr>
          <p:nvPr/>
        </p:nvSpPr>
        <p:spPr bwMode="auto">
          <a:xfrm>
            <a:off x="512763" y="246063"/>
            <a:ext cx="9026525" cy="58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925" tIns="51462" rIns="102925" bIns="51462">
            <a:spAutoFit/>
          </a:bodyPr>
          <a:lstStyle/>
          <a:p>
            <a:pPr algn="ctr" defTabSz="1028700"/>
            <a:r>
              <a:rPr lang="en-US" altLang="en-US" sz="3200" b="1">
                <a:solidFill>
                  <a:srgbClr xmlns:mc="http://schemas.openxmlformats.org/markup-compatibility/2006" xmlns:a14="http://schemas.microsoft.com/office/drawing/2010/main" val="FFFF66" mc:Ignorable=""/>
                </a:solidFill>
              </a:rPr>
              <a:t>Sea Level Rise and Coastal Flooding</a:t>
            </a:r>
          </a:p>
        </p:txBody>
      </p:sp>
      <p:sp>
        <p:nvSpPr>
          <p:cNvPr id="1742853" name="Line 5"/>
          <p:cNvSpPr>
            <a:spLocks noChangeShapeType="1"/>
          </p:cNvSpPr>
          <p:nvPr/>
        </p:nvSpPr>
        <p:spPr bwMode="auto">
          <a:xfrm>
            <a:off x="512763" y="904875"/>
            <a:ext cx="9026525" cy="0"/>
          </a:xfrm>
          <a:prstGeom prst="line">
            <a:avLst/>
          </a:prstGeom>
          <a:noFill/>
          <a:ln w="38100">
            <a:solidFill>
              <a:srgbClr xmlns:mc="http://schemas.openxmlformats.org/markup-compatibility/2006" xmlns:a14="http://schemas.microsoft.com/office/drawing/2010/main" val="CC3300" mc:Ignorabl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854" name="Line 6"/>
          <p:cNvSpPr>
            <a:spLocks noChangeShapeType="1"/>
          </p:cNvSpPr>
          <p:nvPr/>
        </p:nvSpPr>
        <p:spPr bwMode="auto">
          <a:xfrm>
            <a:off x="2503488" y="3209925"/>
            <a:ext cx="227012"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42866" name="Text Box 18"/>
          <p:cNvSpPr txBox="1">
            <a:spLocks noChangeArrowheads="1"/>
          </p:cNvSpPr>
          <p:nvPr/>
        </p:nvSpPr>
        <p:spPr bwMode="auto">
          <a:xfrm>
            <a:off x="930275" y="6800850"/>
            <a:ext cx="4191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1600">
                <a:solidFill>
                  <a:schemeClr val="accent2"/>
                </a:solidFill>
                <a:latin typeface="Arial" charset="0"/>
              </a:rPr>
              <a:t>Intergovernmental Panel on Climate Change</a:t>
            </a:r>
          </a:p>
        </p:txBody>
      </p:sp>
    </p:spTree>
    <p:extLst>
      <p:ext uri="{BB962C8B-B14F-4D97-AF65-F5344CB8AC3E}">
        <p14:creationId xmlns:p14="http://schemas.microsoft.com/office/powerpoint/2010/main" val="32935106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4786" name="Rectangle 2"/>
          <p:cNvSpPr>
            <a:spLocks noChangeArrowheads="1"/>
          </p:cNvSpPr>
          <p:nvPr/>
        </p:nvSpPr>
        <p:spPr bwMode="auto">
          <a:xfrm>
            <a:off x="6492875" y="4816475"/>
            <a:ext cx="3748088" cy="2925763"/>
          </a:xfrm>
          <a:prstGeom prst="rect">
            <a:avLst/>
          </a:prstGeom>
          <a:solidFill>
            <a:srgbClr xmlns:mc="http://schemas.openxmlformats.org/markup-compatibility/2006" xmlns:a14="http://schemas.microsoft.com/office/drawing/2010/main" val="FFFFFF" mc:Ignorabl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4787" name="Rectangle 3"/>
          <p:cNvSpPr>
            <a:spLocks noChangeArrowheads="1"/>
          </p:cNvSpPr>
          <p:nvPr/>
        </p:nvSpPr>
        <p:spPr bwMode="auto">
          <a:xfrm>
            <a:off x="92075" y="1036638"/>
            <a:ext cx="6019800" cy="4648200"/>
          </a:xfrm>
          <a:prstGeom prst="rect">
            <a:avLst/>
          </a:prstGeom>
          <a:solidFill>
            <a:srgbClr xmlns:mc="http://schemas.openxmlformats.org/markup-compatibility/2006" xmlns:a14="http://schemas.microsoft.com/office/drawing/2010/main" val="FFFFFF" mc:Ignorabl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4788" name="Rectangle 4"/>
          <p:cNvSpPr>
            <a:spLocks noChangeArrowheads="1"/>
          </p:cNvSpPr>
          <p:nvPr/>
        </p:nvSpPr>
        <p:spPr bwMode="auto">
          <a:xfrm>
            <a:off x="512763" y="246063"/>
            <a:ext cx="9026525" cy="58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2925" tIns="51462" rIns="102925" bIns="51462">
            <a:spAutoFit/>
          </a:bodyPr>
          <a:lstStyle/>
          <a:p>
            <a:pPr algn="ctr" defTabSz="1028700"/>
            <a:r>
              <a:rPr lang="en-US" altLang="en-US" sz="3200" b="1">
                <a:solidFill>
                  <a:srgbClr xmlns:mc="http://schemas.openxmlformats.org/markup-compatibility/2006" xmlns:a14="http://schemas.microsoft.com/office/drawing/2010/main" val="FFFF66" mc:Ignorable=""/>
                </a:solidFill>
              </a:rPr>
              <a:t>Warming by ~2090</a:t>
            </a:r>
          </a:p>
        </p:txBody>
      </p:sp>
      <p:sp>
        <p:nvSpPr>
          <p:cNvPr id="1654789" name="Line 5"/>
          <p:cNvSpPr>
            <a:spLocks noChangeShapeType="1"/>
          </p:cNvSpPr>
          <p:nvPr/>
        </p:nvSpPr>
        <p:spPr bwMode="auto">
          <a:xfrm>
            <a:off x="512763" y="904875"/>
            <a:ext cx="9026525" cy="0"/>
          </a:xfrm>
          <a:prstGeom prst="line">
            <a:avLst/>
          </a:prstGeom>
          <a:noFill/>
          <a:ln w="38100">
            <a:solidFill>
              <a:srgbClr xmlns:mc="http://schemas.openxmlformats.org/markup-compatibility/2006" xmlns:a14="http://schemas.microsoft.com/office/drawing/2010/main" val="CC3300" mc:Ignorabl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54790" name="Line 6"/>
          <p:cNvSpPr>
            <a:spLocks noChangeShapeType="1"/>
          </p:cNvSpPr>
          <p:nvPr/>
        </p:nvSpPr>
        <p:spPr bwMode="auto">
          <a:xfrm>
            <a:off x="2503488" y="3209925"/>
            <a:ext cx="227012" cy="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654791" name="Picture 7" descr="HadCM3_IS92a_map_SAT_ann_19601990_20702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13" y="198438"/>
            <a:ext cx="7162801" cy="5715000"/>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pic>
        <p:nvPicPr>
          <p:cNvPr id="1654792" name="Picture 8" descr="HadCM3_IS92a_map_P_ann_19601990_207021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6188" y="4441825"/>
            <a:ext cx="3976687" cy="3071813"/>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
        <p:nvSpPr>
          <p:cNvPr id="1654793" name="Text Box 9"/>
          <p:cNvSpPr txBox="1">
            <a:spLocks noChangeArrowheads="1"/>
          </p:cNvSpPr>
          <p:nvPr/>
        </p:nvSpPr>
        <p:spPr bwMode="auto">
          <a:xfrm>
            <a:off x="7331075" y="2713038"/>
            <a:ext cx="17224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2000" b="1">
                <a:solidFill>
                  <a:srgbClr xmlns:mc="http://schemas.openxmlformats.org/markup-compatibility/2006" xmlns:a14="http://schemas.microsoft.com/office/drawing/2010/main" val="FFFFFF" mc:Ignorable=""/>
                </a:solidFill>
                <a:latin typeface="Arial" charset="0"/>
              </a:rPr>
              <a:t>Temperature</a:t>
            </a:r>
          </a:p>
        </p:txBody>
      </p:sp>
      <p:sp>
        <p:nvSpPr>
          <p:cNvPr id="1654794" name="Line 10"/>
          <p:cNvSpPr>
            <a:spLocks noChangeShapeType="1"/>
          </p:cNvSpPr>
          <p:nvPr/>
        </p:nvSpPr>
        <p:spPr bwMode="auto">
          <a:xfrm flipH="1" flipV="1">
            <a:off x="5273675" y="2560638"/>
            <a:ext cx="2057400" cy="304800"/>
          </a:xfrm>
          <a:prstGeom prst="line">
            <a:avLst/>
          </a:prstGeom>
          <a:noFill/>
          <a:ln w="38100">
            <a:solidFill>
              <a:srgbClr xmlns:mc="http://schemas.openxmlformats.org/markup-compatibility/2006" xmlns:a14="http://schemas.microsoft.com/office/drawing/2010/main" val="FF00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54795" name="Text Box 11"/>
          <p:cNvSpPr txBox="1">
            <a:spLocks noChangeArrowheads="1"/>
          </p:cNvSpPr>
          <p:nvPr/>
        </p:nvSpPr>
        <p:spPr bwMode="auto">
          <a:xfrm>
            <a:off x="3673475" y="6116638"/>
            <a:ext cx="17208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2000" b="1">
                <a:solidFill>
                  <a:srgbClr xmlns:mc="http://schemas.openxmlformats.org/markup-compatibility/2006" xmlns:a14="http://schemas.microsoft.com/office/drawing/2010/main" val="FFFFFF" mc:Ignorable=""/>
                </a:solidFill>
                <a:latin typeface="Arial" charset="0"/>
              </a:rPr>
              <a:t>Precipitation</a:t>
            </a:r>
          </a:p>
        </p:txBody>
      </p:sp>
      <p:sp>
        <p:nvSpPr>
          <p:cNvPr id="1654796" name="Line 12"/>
          <p:cNvSpPr>
            <a:spLocks noChangeShapeType="1"/>
          </p:cNvSpPr>
          <p:nvPr/>
        </p:nvSpPr>
        <p:spPr bwMode="auto">
          <a:xfrm flipV="1">
            <a:off x="5426075" y="6218238"/>
            <a:ext cx="1676400" cy="152400"/>
          </a:xfrm>
          <a:prstGeom prst="line">
            <a:avLst/>
          </a:prstGeom>
          <a:noFill/>
          <a:ln w="38100">
            <a:solidFill>
              <a:srgbClr xmlns:mc="http://schemas.openxmlformats.org/markup-compatibility/2006" xmlns:a14="http://schemas.microsoft.com/office/drawing/2010/main" val="FF0000" mc:Ignorabl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654803" name="Group 19"/>
          <p:cNvGrpSpPr>
            <a:grpSpLocks/>
          </p:cNvGrpSpPr>
          <p:nvPr/>
        </p:nvGrpSpPr>
        <p:grpSpPr bwMode="auto">
          <a:xfrm>
            <a:off x="5502275" y="1112838"/>
            <a:ext cx="4603750" cy="6294437"/>
            <a:chOff x="3466" y="605"/>
            <a:chExt cx="2900" cy="3965"/>
          </a:xfrm>
        </p:grpSpPr>
        <p:graphicFrame>
          <p:nvGraphicFramePr>
            <p:cNvPr id="1654797" name="Object 13"/>
            <p:cNvGraphicFramePr>
              <a:graphicFrameLocks noChangeAspect="1"/>
            </p:cNvGraphicFramePr>
            <p:nvPr/>
          </p:nvGraphicFramePr>
          <p:xfrm>
            <a:off x="3466" y="605"/>
            <a:ext cx="2900" cy="3965"/>
          </p:xfrm>
          <a:graphic>
            <a:graphicData uri="http://schemas.openxmlformats.org/presentationml/2006/ole">
              <mc:AlternateContent xmlns:mc="http://schemas.openxmlformats.org/markup-compatibility/2006">
                <mc:Choice xmlns:v="urn:schemas-microsoft-com:vml" Requires="v">
                  <p:oleObj spid="_x0000_s2433027" name="Image" r:id="rId6" imgW="5015873" imgH="6857143" progId="Photoshop.Image.7">
                    <p:embed/>
                  </p:oleObj>
                </mc:Choice>
                <mc:Fallback>
                  <p:oleObj name="Image" r:id="rId6" imgW="5015873" imgH="6857143" progId="Photoshop.Image.7">
                    <p:embed/>
                    <p:pic>
                      <p:nvPicPr>
                        <p:cNvPr id="0" name=""/>
                        <p:cNvPicPr>
                          <a:picLocks noChangeAspect="1" noChangeArrowheads="1"/>
                        </p:cNvPicPr>
                        <p:nvPr/>
                      </p:nvPicPr>
                      <p:blipFill>
                        <a:blip r:embed="rId7">
                          <a:lum bright="28000" contrast="34000"/>
                          <a:extLst>
                            <a:ext uri="{28A0092B-C50C-407E-A947-70E740481C1C}">
                              <a14:useLocalDpi xmlns:a14="http://schemas.microsoft.com/office/drawing/2010/main" val="0"/>
                            </a:ext>
                          </a:extLst>
                        </a:blip>
                        <a:srcRect/>
                        <a:stretch>
                          <a:fillRect/>
                        </a:stretch>
                      </p:blipFill>
                      <p:spPr bwMode="auto">
                        <a:xfrm>
                          <a:off x="3466" y="605"/>
                          <a:ext cx="2900" cy="3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54801" name="Text Box 17"/>
            <p:cNvSpPr txBox="1">
              <a:spLocks noChangeArrowheads="1"/>
            </p:cNvSpPr>
            <p:nvPr/>
          </p:nvSpPr>
          <p:spPr bwMode="auto">
            <a:xfrm>
              <a:off x="3946" y="2525"/>
              <a:ext cx="1908" cy="231"/>
            </a:xfrm>
            <a:prstGeom prst="rect">
              <a:avLst/>
            </a:prstGeom>
            <a:solidFill>
              <a:srgbClr xmlns:mc="http://schemas.openxmlformats.org/markup-compatibility/2006" xmlns:a14="http://schemas.microsoft.com/office/drawing/2010/main" val="FFFFFF" mc:Ignorabl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1800">
                  <a:solidFill>
                    <a:schemeClr val="accent2"/>
                  </a:solidFill>
                  <a:latin typeface="Arial" charset="0"/>
                </a:rPr>
                <a:t>Arctic Ice Cover  Sept. 2003</a:t>
              </a:r>
            </a:p>
          </p:txBody>
        </p:sp>
        <p:sp>
          <p:nvSpPr>
            <p:cNvPr id="1654802" name="Text Box 18"/>
            <p:cNvSpPr txBox="1">
              <a:spLocks noChangeArrowheads="1"/>
            </p:cNvSpPr>
            <p:nvPr/>
          </p:nvSpPr>
          <p:spPr bwMode="auto">
            <a:xfrm>
              <a:off x="3946" y="605"/>
              <a:ext cx="1908" cy="231"/>
            </a:xfrm>
            <a:prstGeom prst="rect">
              <a:avLst/>
            </a:prstGeom>
            <a:solidFill>
              <a:srgbClr xmlns:mc="http://schemas.openxmlformats.org/markup-compatibility/2006" xmlns:a14="http://schemas.microsoft.com/office/drawing/2010/main" val="FFFFFF" mc:Ignorabl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28700">
                <a:defRPr sz="2400">
                  <a:solidFill>
                    <a:schemeClr val="tx1"/>
                  </a:solidFill>
                  <a:latin typeface="Times New Roman" pitchFamily="18" charset="0"/>
                </a:defRPr>
              </a:lvl1pPr>
              <a:lvl2pPr defTabSz="1028700">
                <a:defRPr sz="2400">
                  <a:solidFill>
                    <a:schemeClr val="tx1"/>
                  </a:solidFill>
                  <a:latin typeface="Times New Roman" pitchFamily="18" charset="0"/>
                </a:defRPr>
              </a:lvl2pPr>
              <a:lvl3pPr defTabSz="1028700">
                <a:defRPr sz="2400">
                  <a:solidFill>
                    <a:schemeClr val="tx1"/>
                  </a:solidFill>
                  <a:latin typeface="Times New Roman" pitchFamily="18" charset="0"/>
                </a:defRPr>
              </a:lvl3pPr>
              <a:lvl4pPr defTabSz="1028700">
                <a:defRPr sz="2400">
                  <a:solidFill>
                    <a:schemeClr val="tx1"/>
                  </a:solidFill>
                  <a:latin typeface="Times New Roman" pitchFamily="18" charset="0"/>
                </a:defRPr>
              </a:lvl4pPr>
              <a:lvl5pPr defTabSz="1028700">
                <a:defRPr sz="2400">
                  <a:solidFill>
                    <a:schemeClr val="tx1"/>
                  </a:solidFill>
                  <a:latin typeface="Times New Roman" pitchFamily="18" charset="0"/>
                </a:defRPr>
              </a:lvl5pPr>
              <a:lvl6pPr defTabSz="1028700" eaLnBrk="0" fontAlgn="base" hangingPunct="0">
                <a:spcBef>
                  <a:spcPct val="0"/>
                </a:spcBef>
                <a:spcAft>
                  <a:spcPct val="0"/>
                </a:spcAft>
                <a:defRPr sz="2400">
                  <a:solidFill>
                    <a:schemeClr val="tx1"/>
                  </a:solidFill>
                  <a:latin typeface="Times New Roman" pitchFamily="18" charset="0"/>
                </a:defRPr>
              </a:lvl6pPr>
              <a:lvl7pPr defTabSz="1028700" eaLnBrk="0" fontAlgn="base" hangingPunct="0">
                <a:spcBef>
                  <a:spcPct val="0"/>
                </a:spcBef>
                <a:spcAft>
                  <a:spcPct val="0"/>
                </a:spcAft>
                <a:defRPr sz="2400">
                  <a:solidFill>
                    <a:schemeClr val="tx1"/>
                  </a:solidFill>
                  <a:latin typeface="Times New Roman" pitchFamily="18" charset="0"/>
                </a:defRPr>
              </a:lvl7pPr>
              <a:lvl8pPr defTabSz="1028700" eaLnBrk="0" fontAlgn="base" hangingPunct="0">
                <a:spcBef>
                  <a:spcPct val="0"/>
                </a:spcBef>
                <a:spcAft>
                  <a:spcPct val="0"/>
                </a:spcAft>
                <a:defRPr sz="2400">
                  <a:solidFill>
                    <a:schemeClr val="tx1"/>
                  </a:solidFill>
                  <a:latin typeface="Times New Roman" pitchFamily="18" charset="0"/>
                </a:defRPr>
              </a:lvl8pPr>
              <a:lvl9pPr defTabSz="1028700" eaLnBrk="0" fontAlgn="base" hangingPunct="0">
                <a:spcBef>
                  <a:spcPct val="0"/>
                </a:spcBef>
                <a:spcAft>
                  <a:spcPct val="0"/>
                </a:spcAft>
                <a:defRPr sz="2400">
                  <a:solidFill>
                    <a:schemeClr val="tx1"/>
                  </a:solidFill>
                  <a:latin typeface="Times New Roman" pitchFamily="18" charset="0"/>
                </a:defRPr>
              </a:lvl9pPr>
            </a:lstStyle>
            <a:p>
              <a:r>
                <a:rPr lang="en-US" sz="1800">
                  <a:solidFill>
                    <a:schemeClr val="accent2"/>
                  </a:solidFill>
                  <a:latin typeface="Arial" charset="0"/>
                </a:rPr>
                <a:t>Arctic Ice Cover  Sept. 1979</a:t>
              </a:r>
            </a:p>
          </p:txBody>
        </p:sp>
      </p:grpSp>
    </p:spTree>
    <p:extLst>
      <p:ext uri="{BB962C8B-B14F-4D97-AF65-F5344CB8AC3E}">
        <p14:creationId xmlns:p14="http://schemas.microsoft.com/office/powerpoint/2010/main" val="34538944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54803"/>
                                        </p:tgtEl>
                                        <p:attrNameLst>
                                          <p:attrName>style.visibility</p:attrName>
                                        </p:attrNameLst>
                                      </p:cBhvr>
                                      <p:to>
                                        <p:strVal val="visible"/>
                                      </p:to>
                                    </p:set>
                                    <p:animEffect transition="in" filter="dissolve">
                                      <p:cBhvr>
                                        <p:cTn id="7" dur="500"/>
                                        <p:tgtEl>
                                          <p:spTgt spid="1654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2434" name="Rectangle 2"/>
          <p:cNvSpPr>
            <a:spLocks noChangeArrowheads="1"/>
          </p:cNvSpPr>
          <p:nvPr/>
        </p:nvSpPr>
        <p:spPr bwMode="auto">
          <a:xfrm>
            <a:off x="0" y="2168525"/>
            <a:ext cx="10240963" cy="938213"/>
          </a:xfrm>
          <a:prstGeom prst="rect">
            <a:avLst/>
          </a:prstGeom>
          <a:noFill/>
          <a:ln w="9525">
            <a:noFill/>
            <a:miter lim="800000"/>
            <a:headEnd/>
            <a:tailEnd/>
          </a:ln>
          <a:effectLst/>
        </p:spPr>
        <p:txBody>
          <a:bodyPr lIns="102925" tIns="51462" rIns="102925" bIns="51462">
            <a:spAutoFit/>
          </a:bodyPr>
          <a:lstStyle/>
          <a:p>
            <a:pPr defTabSz="1028700"/>
            <a:r>
              <a:rPr lang="en-US">
                <a:latin typeface="Times New Roman" pitchFamily="18" charset="0"/>
                <a:cs typeface="Times New Roman" pitchFamily="18" charset="0"/>
              </a:rPr>
              <a:t> </a:t>
            </a:r>
          </a:p>
          <a:p>
            <a:pPr defTabSz="1028700"/>
            <a:r>
              <a:rPr lang="en-US">
                <a:latin typeface="Times New Roman" pitchFamily="18" charset="0"/>
                <a:cs typeface="Times New Roman" pitchFamily="18" charset="0"/>
              </a:rPr>
              <a:t> </a:t>
            </a:r>
          </a:p>
          <a:p>
            <a:pPr defTabSz="1028700"/>
            <a:endParaRPr lang="en-US" sz="2700">
              <a:latin typeface="Times New Roman" pitchFamily="18" charset="0"/>
            </a:endParaRPr>
          </a:p>
        </p:txBody>
      </p:sp>
      <p:sp>
        <p:nvSpPr>
          <p:cNvPr id="1682441" name="Text Box 9"/>
          <p:cNvSpPr txBox="1">
            <a:spLocks noChangeArrowheads="1"/>
          </p:cNvSpPr>
          <p:nvPr/>
        </p:nvSpPr>
        <p:spPr bwMode="auto">
          <a:xfrm>
            <a:off x="730824" y="99824"/>
            <a:ext cx="8584201" cy="473261"/>
          </a:xfrm>
          <a:prstGeom prst="rect">
            <a:avLst/>
          </a:prstGeom>
          <a:noFill/>
          <a:ln w="9525">
            <a:noFill/>
            <a:miter lim="800000"/>
            <a:headEnd/>
            <a:tailEnd/>
          </a:ln>
          <a:effectLst/>
        </p:spPr>
        <p:txBody>
          <a:bodyPr wrap="square" lIns="102925" tIns="51462" rIns="102925" bIns="51462">
            <a:spAutoFit/>
          </a:bodyPr>
          <a:lstStyle/>
          <a:p>
            <a:pPr algn="ctr" defTabSz="1028700"/>
            <a:r>
              <a:rPr lang="en-US" sz="2400" dirty="0" smtClean="0">
                <a:latin typeface="Comic Sans MS" pitchFamily="66" charset="0"/>
              </a:rPr>
              <a:t>When did Earth last have high CO2 levels?</a:t>
            </a:r>
            <a:endParaRPr lang="en-US" sz="2400" dirty="0">
              <a:latin typeface="Comic Sans MS" pitchFamily="66" charset="0"/>
            </a:endParaRPr>
          </a:p>
        </p:txBody>
      </p:sp>
      <p:sp>
        <p:nvSpPr>
          <p:cNvPr id="1682442" name="Text Box 10"/>
          <p:cNvSpPr txBox="1">
            <a:spLocks noChangeArrowheads="1"/>
          </p:cNvSpPr>
          <p:nvPr/>
        </p:nvSpPr>
        <p:spPr bwMode="auto">
          <a:xfrm>
            <a:off x="810655" y="860145"/>
            <a:ext cx="7780895" cy="719482"/>
          </a:xfrm>
          <a:prstGeom prst="rect">
            <a:avLst/>
          </a:prstGeom>
          <a:noFill/>
          <a:ln w="9525">
            <a:noFill/>
            <a:miter lim="800000"/>
            <a:headEnd/>
            <a:tailEnd/>
          </a:ln>
          <a:effectLst/>
        </p:spPr>
        <p:txBody>
          <a:bodyPr wrap="square" lIns="102925" tIns="51462" rIns="102925" bIns="51462">
            <a:spAutoFit/>
          </a:bodyPr>
          <a:lstStyle/>
          <a:p>
            <a:pPr defTabSz="1028700">
              <a:buFontTx/>
              <a:buChar char="•"/>
            </a:pPr>
            <a:r>
              <a:rPr lang="en-US" sz="2000" dirty="0">
                <a:solidFill>
                  <a:srgbClr xmlns:mc="http://schemas.openxmlformats.org/markup-compatibility/2006" xmlns:a14="http://schemas.microsoft.com/office/drawing/2010/main" val="FFFFFF" mc:Ignorable=""/>
                </a:solidFill>
                <a:latin typeface="Comic Sans MS" pitchFamily="66" charset="0"/>
              </a:rPr>
              <a:t>  </a:t>
            </a:r>
            <a:r>
              <a:rPr lang="en-US" sz="2000" dirty="0" smtClean="0">
                <a:solidFill>
                  <a:srgbClr xmlns:mc="http://schemas.openxmlformats.org/markup-compatibility/2006" xmlns:a14="http://schemas.microsoft.com/office/drawing/2010/main" val="FFFFFF" mc:Ignorable=""/>
                </a:solidFill>
                <a:latin typeface="Comic Sans MS" pitchFamily="66" charset="0"/>
              </a:rPr>
              <a:t>Ongoing CO2 increase unseen for 25 to 35 million years</a:t>
            </a:r>
          </a:p>
          <a:p>
            <a:pPr defTabSz="1028700">
              <a:buFontTx/>
              <a:buChar char="•"/>
            </a:pPr>
            <a:r>
              <a:rPr lang="en-US" sz="2000" dirty="0" smtClean="0">
                <a:solidFill>
                  <a:srgbClr xmlns:mc="http://schemas.openxmlformats.org/markup-compatibility/2006" xmlns:a14="http://schemas.microsoft.com/office/drawing/2010/main" val="FFFFFF" mc:Ignorable=""/>
                </a:solidFill>
                <a:latin typeface="Comic Sans MS" pitchFamily="66" charset="0"/>
              </a:rPr>
              <a:t>  Rate of CO2 increase as rapid as any period in Earth History</a:t>
            </a:r>
            <a:endParaRPr lang="en-US" sz="2000" dirty="0">
              <a:solidFill>
                <a:srgbClr xmlns:mc="http://schemas.openxmlformats.org/markup-compatibility/2006" xmlns:a14="http://schemas.microsoft.com/office/drawing/2010/main" val="FFFFFF" mc:Ignorable=""/>
              </a:solidFill>
              <a:latin typeface="Comic Sans MS" pitchFamily="66" charset="0"/>
            </a:endParaRPr>
          </a:p>
        </p:txBody>
      </p:sp>
      <p:sp>
        <p:nvSpPr>
          <p:cNvPr id="57" name="Line 4"/>
          <p:cNvSpPr>
            <a:spLocks noChangeShapeType="1"/>
          </p:cNvSpPr>
          <p:nvPr/>
        </p:nvSpPr>
        <p:spPr bwMode="auto">
          <a:xfrm>
            <a:off x="550089" y="675191"/>
            <a:ext cx="9026525" cy="0"/>
          </a:xfrm>
          <a:prstGeom prst="line">
            <a:avLst/>
          </a:prstGeom>
          <a:noFill/>
          <a:ln w="19050">
            <a:solidFill>
              <a:srgbClr xmlns:mc="http://schemas.openxmlformats.org/markup-compatibility/2006" xmlns:a14="http://schemas.microsoft.com/office/drawing/2010/main" val="CC3300" mc:Ignorable=""/>
            </a:solidFill>
            <a:round/>
            <a:headEnd/>
            <a:tailEnd/>
          </a:ln>
          <a:effectLst/>
        </p:spPr>
        <p:txBody>
          <a:bodyPr/>
          <a:lstStyle/>
          <a:p>
            <a:endParaRPr lang="en-US"/>
          </a:p>
        </p:txBody>
      </p:sp>
      <p:grpSp>
        <p:nvGrpSpPr>
          <p:cNvPr id="61" name="Group 60"/>
          <p:cNvGrpSpPr/>
          <p:nvPr/>
        </p:nvGrpSpPr>
        <p:grpSpPr>
          <a:xfrm>
            <a:off x="809625" y="1895475"/>
            <a:ext cx="7324725" cy="4876800"/>
            <a:chOff x="1752600" y="1905000"/>
            <a:chExt cx="7324725" cy="4876800"/>
          </a:xfrm>
        </p:grpSpPr>
        <p:sp>
          <p:nvSpPr>
            <p:cNvPr id="47" name="Rectangle 46"/>
            <p:cNvSpPr/>
            <p:nvPr/>
          </p:nvSpPr>
          <p:spPr bwMode="auto">
            <a:xfrm>
              <a:off x="1752600" y="1905000"/>
              <a:ext cx="7324725" cy="4876800"/>
            </a:xfrm>
            <a:prstGeom prst="rect">
              <a:avLst/>
            </a:prstGeom>
            <a:solidFill>
              <a:srgbClr xmlns:mc="http://schemas.openxmlformats.org/markup-compatibility/2006" xmlns:a14="http://schemas.microsoft.com/office/drawing/2010/main" val="FFFFFF" mc:Ignorable=""/>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105796" name="Picture 4" descr="http://earth.geology.yale.edu/~mp364/pics/ResearchPaleogeneCO2.jpg"/>
            <p:cNvPicPr>
              <a:picLocks noChangeAspect="1" noChangeArrowheads="1"/>
            </p:cNvPicPr>
            <p:nvPr/>
          </p:nvPicPr>
          <p:blipFill>
            <a:blip r:embed="rId3" cstate="print"/>
            <a:srcRect/>
            <a:stretch>
              <a:fillRect/>
            </a:stretch>
          </p:blipFill>
          <p:spPr bwMode="auto">
            <a:xfrm>
              <a:off x="1876425" y="1986037"/>
              <a:ext cx="7048500" cy="4567163"/>
            </a:xfrm>
            <a:prstGeom prst="rect">
              <a:avLst/>
            </a:prstGeom>
            <a:noFill/>
          </p:spPr>
        </p:pic>
        <p:sp>
          <p:nvSpPr>
            <p:cNvPr id="46" name="TextBox 45"/>
            <p:cNvSpPr txBox="1"/>
            <p:nvPr/>
          </p:nvSpPr>
          <p:spPr>
            <a:xfrm>
              <a:off x="4362450" y="6296025"/>
              <a:ext cx="3305175" cy="400110"/>
            </a:xfrm>
            <a:prstGeom prst="rect">
              <a:avLst/>
            </a:prstGeom>
            <a:solidFill>
              <a:srgbClr xmlns:mc="http://schemas.openxmlformats.org/markup-compatibility/2006" xmlns:a14="http://schemas.microsoft.com/office/drawing/2010/main" val="FFFFFF" mc:Ignorable=""/>
            </a:solidFill>
          </p:spPr>
          <p:txBody>
            <a:bodyPr wrap="square" rtlCol="0">
              <a:spAutoFit/>
            </a:bodyPr>
            <a:lstStyle/>
            <a:p>
              <a:r>
                <a:rPr lang="en-US" sz="2000" b="1" dirty="0" smtClean="0">
                  <a:solidFill>
                    <a:srgbClr xmlns:mc="http://schemas.openxmlformats.org/markup-compatibility/2006" xmlns:a14="http://schemas.microsoft.com/office/drawing/2010/main" val="000000" mc:Ignorable=""/>
                  </a:solidFill>
                  <a:latin typeface="Comic Sans MS" pitchFamily="66" charset="0"/>
                </a:rPr>
                <a:t>Millions of years ago</a:t>
              </a:r>
              <a:endParaRPr lang="en-GB" sz="2000" b="1" dirty="0">
                <a:solidFill>
                  <a:srgbClr xmlns:mc="http://schemas.openxmlformats.org/markup-compatibility/2006" xmlns:a14="http://schemas.microsoft.com/office/drawing/2010/main" val="000000" mc:Ignorable=""/>
                </a:solidFill>
                <a:latin typeface="Comic Sans MS" pitchFamily="66" charset="0"/>
              </a:endParaRPr>
            </a:p>
          </p:txBody>
        </p:sp>
      </p:grpSp>
      <p:sp>
        <p:nvSpPr>
          <p:cNvPr id="52" name="TextBox 51"/>
          <p:cNvSpPr txBox="1"/>
          <p:nvPr/>
        </p:nvSpPr>
        <p:spPr>
          <a:xfrm>
            <a:off x="6677025" y="6505575"/>
            <a:ext cx="1359668" cy="261610"/>
          </a:xfrm>
          <a:prstGeom prst="rect">
            <a:avLst/>
          </a:prstGeom>
          <a:noFill/>
        </p:spPr>
        <p:txBody>
          <a:bodyPr wrap="none" rtlCol="0">
            <a:spAutoFit/>
          </a:bodyPr>
          <a:lstStyle/>
          <a:p>
            <a:r>
              <a:rPr lang="en-US" sz="1100" dirty="0" err="1" smtClean="0">
                <a:solidFill>
                  <a:srgbClr xmlns:mc="http://schemas.openxmlformats.org/markup-compatibility/2006" xmlns:a14="http://schemas.microsoft.com/office/drawing/2010/main" val="000000" mc:Ignorable=""/>
                </a:solidFill>
              </a:rPr>
              <a:t>Pagani</a:t>
            </a:r>
            <a:r>
              <a:rPr lang="en-US" sz="1100" dirty="0" smtClean="0">
                <a:solidFill>
                  <a:srgbClr xmlns:mc="http://schemas.openxmlformats.org/markup-compatibility/2006" xmlns:a14="http://schemas.microsoft.com/office/drawing/2010/main" val="000000" mc:Ignorable=""/>
                </a:solidFill>
              </a:rPr>
              <a:t>  et al. 2005</a:t>
            </a:r>
            <a:endParaRPr lang="en-GB" sz="1100" dirty="0">
              <a:solidFill>
                <a:srgbClr xmlns:mc="http://schemas.openxmlformats.org/markup-compatibility/2006" xmlns:a14="http://schemas.microsoft.com/office/drawing/2010/main" val="000000" mc:Ignorable=""/>
              </a:solidFill>
            </a:endParaRPr>
          </a:p>
        </p:txBody>
      </p:sp>
      <p:cxnSp>
        <p:nvCxnSpPr>
          <p:cNvPr id="55" name="Straight Connector 54"/>
          <p:cNvCxnSpPr/>
          <p:nvPr/>
        </p:nvCxnSpPr>
        <p:spPr bwMode="auto">
          <a:xfrm>
            <a:off x="2066925" y="5362575"/>
            <a:ext cx="6219825" cy="0"/>
          </a:xfrm>
          <a:prstGeom prst="line">
            <a:avLst/>
          </a:prstGeom>
          <a:solidFill>
            <a:schemeClr val="accent1"/>
          </a:solidFill>
          <a:ln w="31750"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
        <p:nvSpPr>
          <p:cNvPr id="62" name="TextBox 61"/>
          <p:cNvSpPr txBox="1"/>
          <p:nvPr/>
        </p:nvSpPr>
        <p:spPr>
          <a:xfrm>
            <a:off x="8220075" y="5200650"/>
            <a:ext cx="684803" cy="338554"/>
          </a:xfrm>
          <a:prstGeom prst="rect">
            <a:avLst/>
          </a:prstGeom>
          <a:noFill/>
        </p:spPr>
        <p:txBody>
          <a:bodyPr wrap="none" rtlCol="0">
            <a:spAutoFit/>
          </a:bodyPr>
          <a:lstStyle/>
          <a:p>
            <a:r>
              <a:rPr lang="en-US" sz="1600" dirty="0" smtClean="0">
                <a:latin typeface="Comic Sans MS" pitchFamily="66" charset="0"/>
              </a:rPr>
              <a:t>2009</a:t>
            </a:r>
            <a:endParaRPr lang="en-GB" sz="1600" dirty="0">
              <a:latin typeface="Comic Sans MS" pitchFamily="66" charset="0"/>
            </a:endParaRPr>
          </a:p>
        </p:txBody>
      </p:sp>
      <p:sp>
        <p:nvSpPr>
          <p:cNvPr id="63" name="TextBox 62"/>
          <p:cNvSpPr txBox="1"/>
          <p:nvPr/>
        </p:nvSpPr>
        <p:spPr>
          <a:xfrm>
            <a:off x="8229600" y="4886325"/>
            <a:ext cx="1391728" cy="338554"/>
          </a:xfrm>
          <a:prstGeom prst="rect">
            <a:avLst/>
          </a:prstGeom>
          <a:noFill/>
        </p:spPr>
        <p:txBody>
          <a:bodyPr wrap="none" rtlCol="0">
            <a:spAutoFit/>
          </a:bodyPr>
          <a:lstStyle/>
          <a:p>
            <a:r>
              <a:rPr lang="en-US" sz="1600" dirty="0" smtClean="0">
                <a:latin typeface="Comic Sans MS" pitchFamily="66" charset="0"/>
              </a:rPr>
              <a:t>2050 - 2075</a:t>
            </a:r>
            <a:endParaRPr lang="en-GB" sz="1600" dirty="0">
              <a:latin typeface="Comic Sans MS" pitchFamily="66" charset="0"/>
            </a:endParaRPr>
          </a:p>
        </p:txBody>
      </p:sp>
      <p:cxnSp>
        <p:nvCxnSpPr>
          <p:cNvPr id="66" name="Straight Connector 65"/>
          <p:cNvCxnSpPr/>
          <p:nvPr/>
        </p:nvCxnSpPr>
        <p:spPr bwMode="auto">
          <a:xfrm>
            <a:off x="2076450" y="5534025"/>
            <a:ext cx="6219825" cy="0"/>
          </a:xfrm>
          <a:prstGeom prst="line">
            <a:avLst/>
          </a:prstGeom>
          <a:solidFill>
            <a:schemeClr val="accent1"/>
          </a:solidFill>
          <a:ln w="31750"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
        <p:nvSpPr>
          <p:cNvPr id="67" name="TextBox 66"/>
          <p:cNvSpPr txBox="1"/>
          <p:nvPr/>
        </p:nvSpPr>
        <p:spPr>
          <a:xfrm>
            <a:off x="8229600" y="5448300"/>
            <a:ext cx="1410964" cy="338554"/>
          </a:xfrm>
          <a:prstGeom prst="rect">
            <a:avLst/>
          </a:prstGeom>
          <a:noFill/>
        </p:spPr>
        <p:txBody>
          <a:bodyPr wrap="none" rtlCol="0">
            <a:spAutoFit/>
          </a:bodyPr>
          <a:lstStyle/>
          <a:p>
            <a:r>
              <a:rPr lang="en-US" sz="1600" dirty="0" smtClean="0">
                <a:latin typeface="Comic Sans MS" pitchFamily="66" charset="0"/>
              </a:rPr>
              <a:t>Preindustrial</a:t>
            </a:r>
            <a:endParaRPr lang="en-GB" sz="1600" dirty="0">
              <a:latin typeface="Comic Sans MS" pitchFamily="66" charset="0"/>
            </a:endParaRPr>
          </a:p>
        </p:txBody>
      </p:sp>
      <p:grpSp>
        <p:nvGrpSpPr>
          <p:cNvPr id="72" name="Group 71"/>
          <p:cNvGrpSpPr/>
          <p:nvPr/>
        </p:nvGrpSpPr>
        <p:grpSpPr>
          <a:xfrm>
            <a:off x="2076450" y="3838575"/>
            <a:ext cx="7512818" cy="1219200"/>
            <a:chOff x="2076450" y="3838575"/>
            <a:chExt cx="7512818" cy="1219200"/>
          </a:xfrm>
        </p:grpSpPr>
        <p:grpSp>
          <p:nvGrpSpPr>
            <p:cNvPr id="69" name="Group 68"/>
            <p:cNvGrpSpPr/>
            <p:nvPr/>
          </p:nvGrpSpPr>
          <p:grpSpPr>
            <a:xfrm>
              <a:off x="2076450" y="4038600"/>
              <a:ext cx="7512818" cy="1019175"/>
              <a:chOff x="2076450" y="4038600"/>
              <a:chExt cx="7512818" cy="1019175"/>
            </a:xfrm>
          </p:grpSpPr>
          <p:cxnSp>
            <p:nvCxnSpPr>
              <p:cNvPr id="59" name="Straight Connector 58"/>
              <p:cNvCxnSpPr/>
              <p:nvPr/>
            </p:nvCxnSpPr>
            <p:spPr bwMode="auto">
              <a:xfrm>
                <a:off x="2076450" y="4171950"/>
                <a:ext cx="6219825" cy="0"/>
              </a:xfrm>
              <a:prstGeom prst="line">
                <a:avLst/>
              </a:prstGeom>
              <a:solidFill>
                <a:schemeClr val="accent1"/>
              </a:solidFill>
              <a:ln w="31750"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cxnSp>
            <p:nvCxnSpPr>
              <p:cNvPr id="64" name="Straight Connector 63"/>
              <p:cNvCxnSpPr/>
              <p:nvPr/>
            </p:nvCxnSpPr>
            <p:spPr bwMode="auto">
              <a:xfrm>
                <a:off x="2076450" y="5057775"/>
                <a:ext cx="6219825" cy="0"/>
              </a:xfrm>
              <a:prstGeom prst="line">
                <a:avLst/>
              </a:prstGeom>
              <a:solidFill>
                <a:schemeClr val="accent1"/>
              </a:solidFill>
              <a:ln w="31750"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
            <p:nvSpPr>
              <p:cNvPr id="68" name="TextBox 67"/>
              <p:cNvSpPr txBox="1"/>
              <p:nvPr/>
            </p:nvSpPr>
            <p:spPr>
              <a:xfrm>
                <a:off x="8229600" y="4038600"/>
                <a:ext cx="1359668" cy="338554"/>
              </a:xfrm>
              <a:prstGeom prst="rect">
                <a:avLst/>
              </a:prstGeom>
              <a:noFill/>
            </p:spPr>
            <p:txBody>
              <a:bodyPr wrap="none" rtlCol="0">
                <a:spAutoFit/>
              </a:bodyPr>
              <a:lstStyle/>
              <a:p>
                <a:r>
                  <a:rPr lang="en-US" sz="1600" dirty="0" smtClean="0">
                    <a:latin typeface="Comic Sans MS" pitchFamily="66" charset="0"/>
                  </a:rPr>
                  <a:t>2100 - 2200</a:t>
                </a:r>
                <a:endParaRPr lang="en-GB" sz="1600" dirty="0">
                  <a:latin typeface="Comic Sans MS" pitchFamily="66" charset="0"/>
                </a:endParaRPr>
              </a:p>
            </p:txBody>
          </p:sp>
        </p:grpSp>
        <p:sp>
          <p:nvSpPr>
            <p:cNvPr id="70" name="TextBox 69"/>
            <p:cNvSpPr txBox="1"/>
            <p:nvPr/>
          </p:nvSpPr>
          <p:spPr>
            <a:xfrm>
              <a:off x="5105400" y="3838575"/>
              <a:ext cx="707245"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33 My</a:t>
              </a:r>
              <a:endParaRPr lang="en-GB" dirty="0">
                <a:solidFill>
                  <a:srgbClr xmlns:mc="http://schemas.openxmlformats.org/markup-compatibility/2006" xmlns:a14="http://schemas.microsoft.com/office/drawing/2010/main" val="000000" mc:Ignorable=""/>
                </a:solidFill>
                <a:latin typeface="Comic Sans MS" pitchFamily="66" charset="0"/>
              </a:endParaRPr>
            </a:p>
          </p:txBody>
        </p:sp>
        <p:sp>
          <p:nvSpPr>
            <p:cNvPr id="71" name="TextBox 70"/>
            <p:cNvSpPr txBox="1"/>
            <p:nvPr/>
          </p:nvSpPr>
          <p:spPr>
            <a:xfrm>
              <a:off x="4524375" y="4686300"/>
              <a:ext cx="707245"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25 My</a:t>
              </a:r>
              <a:endParaRPr lang="en-GB" dirty="0">
                <a:solidFill>
                  <a:srgbClr xmlns:mc="http://schemas.openxmlformats.org/markup-compatibility/2006" xmlns:a14="http://schemas.microsoft.com/office/drawing/2010/main" val="000000" mc:Ignorable=""/>
                </a:solidFill>
                <a:latin typeface="Comic Sans MS" pitchFamily="66" charset="0"/>
              </a:endParaRPr>
            </a:p>
          </p:txBody>
        </p:sp>
      </p:grpSp>
      <p:sp>
        <p:nvSpPr>
          <p:cNvPr id="73" name="TextBox 72"/>
          <p:cNvSpPr txBox="1"/>
          <p:nvPr/>
        </p:nvSpPr>
        <p:spPr>
          <a:xfrm rot="19908115">
            <a:off x="2276576" y="3464898"/>
            <a:ext cx="4947188" cy="461665"/>
          </a:xfrm>
          <a:prstGeom prst="rect">
            <a:avLst/>
          </a:prstGeom>
          <a:noFill/>
        </p:spPr>
        <p:txBody>
          <a:bodyPr wrap="none" rtlCol="0">
            <a:spAutoFit/>
          </a:bodyPr>
          <a:lstStyle/>
          <a:p>
            <a:r>
              <a:rPr lang="en-US" sz="2400" b="1" dirty="0" smtClean="0">
                <a:solidFill>
                  <a:srgbClr xmlns:mc="http://schemas.openxmlformats.org/markup-compatibility/2006" xmlns:a14="http://schemas.microsoft.com/office/drawing/2010/main" val="008000" mc:Ignorable=""/>
                </a:solidFill>
                <a:latin typeface="Comic Sans MS" pitchFamily="66" charset="0"/>
              </a:rPr>
              <a:t>Will it matter to life on Earth?</a:t>
            </a:r>
            <a:endParaRPr lang="en-GB" sz="2400" b="1" dirty="0">
              <a:solidFill>
                <a:srgbClr xmlns:mc="http://schemas.openxmlformats.org/markup-compatibility/2006" xmlns:a14="http://schemas.microsoft.com/office/drawing/2010/main" val="008000" mc:Ignorable=""/>
              </a:solidFill>
              <a:latin typeface="Comic Sans MS" pitchFamily="66" charset="0"/>
            </a:endParaRPr>
          </a:p>
        </p:txBody>
      </p:sp>
    </p:spTree>
    <p:extLst>
      <p:ext uri="{BB962C8B-B14F-4D97-AF65-F5344CB8AC3E}">
        <p14:creationId xmlns:p14="http://schemas.microsoft.com/office/powerpoint/2010/main" val="39607490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Phanerozoic_Carbon_Dioxide.png"/>
          <p:cNvPicPr>
            <a:picLocks noChangeAspect="1"/>
          </p:cNvPicPr>
          <p:nvPr/>
        </p:nvPicPr>
        <p:blipFill>
          <a:blip r:embed="rId3" cstate="print"/>
          <a:stretch>
            <a:fillRect/>
          </a:stretch>
        </p:blipFill>
        <p:spPr>
          <a:xfrm>
            <a:off x="572232" y="1823655"/>
            <a:ext cx="9057800" cy="5423774"/>
          </a:xfrm>
          <a:prstGeom prst="rect">
            <a:avLst/>
          </a:prstGeom>
        </p:spPr>
      </p:pic>
      <p:sp>
        <p:nvSpPr>
          <p:cNvPr id="1682441" name="Text Box 9"/>
          <p:cNvSpPr txBox="1">
            <a:spLocks noChangeArrowheads="1"/>
          </p:cNvSpPr>
          <p:nvPr/>
        </p:nvSpPr>
        <p:spPr bwMode="auto">
          <a:xfrm>
            <a:off x="730824" y="99824"/>
            <a:ext cx="8584201" cy="473261"/>
          </a:xfrm>
          <a:prstGeom prst="rect">
            <a:avLst/>
          </a:prstGeom>
          <a:noFill/>
          <a:ln w="9525">
            <a:noFill/>
            <a:miter lim="800000"/>
            <a:headEnd/>
            <a:tailEnd/>
          </a:ln>
          <a:effectLst/>
        </p:spPr>
        <p:txBody>
          <a:bodyPr wrap="square" lIns="102925" tIns="51462" rIns="102925" bIns="51462">
            <a:spAutoFit/>
          </a:bodyPr>
          <a:lstStyle/>
          <a:p>
            <a:pPr algn="ctr" defTabSz="1028700"/>
            <a:r>
              <a:rPr lang="en-US" sz="2400" dirty="0" smtClean="0">
                <a:latin typeface="Comic Sans MS" pitchFamily="66" charset="0"/>
              </a:rPr>
              <a:t>Carbon Dioxide and Life on Earth</a:t>
            </a:r>
            <a:endParaRPr lang="en-US" sz="2400" dirty="0">
              <a:latin typeface="Comic Sans MS" pitchFamily="66" charset="0"/>
            </a:endParaRPr>
          </a:p>
        </p:txBody>
      </p:sp>
      <p:sp>
        <p:nvSpPr>
          <p:cNvPr id="1682442" name="Text Box 10"/>
          <p:cNvSpPr txBox="1">
            <a:spLocks noChangeArrowheads="1"/>
          </p:cNvSpPr>
          <p:nvPr/>
        </p:nvSpPr>
        <p:spPr bwMode="auto">
          <a:xfrm>
            <a:off x="715406" y="602970"/>
            <a:ext cx="8644944" cy="934926"/>
          </a:xfrm>
          <a:prstGeom prst="rect">
            <a:avLst/>
          </a:prstGeom>
          <a:noFill/>
          <a:ln w="9525">
            <a:noFill/>
            <a:miter lim="800000"/>
            <a:headEnd/>
            <a:tailEnd/>
          </a:ln>
          <a:effectLst/>
        </p:spPr>
        <p:txBody>
          <a:bodyPr wrap="square" lIns="102925" tIns="51462" rIns="102925" bIns="51462">
            <a:spAutoFit/>
          </a:bodyPr>
          <a:lstStyle/>
          <a:p>
            <a:pPr defTabSz="1028700">
              <a:buFontTx/>
              <a:buChar char="•"/>
            </a:pPr>
            <a:r>
              <a:rPr lang="en-US" sz="1800" dirty="0">
                <a:solidFill>
                  <a:srgbClr xmlns:mc="http://schemas.openxmlformats.org/markup-compatibility/2006" xmlns:a14="http://schemas.microsoft.com/office/drawing/2010/main" val="FFFFFF" mc:Ignorable=""/>
                </a:solidFill>
                <a:latin typeface="Comic Sans MS" pitchFamily="66" charset="0"/>
              </a:rPr>
              <a:t>  </a:t>
            </a:r>
            <a:r>
              <a:rPr lang="en-US" sz="1800" dirty="0" smtClean="0">
                <a:solidFill>
                  <a:srgbClr xmlns:mc="http://schemas.openxmlformats.org/markup-compatibility/2006" xmlns:a14="http://schemas.microsoft.com/office/drawing/2010/main" val="FFFFFF" mc:Ignorable=""/>
                </a:solidFill>
                <a:latin typeface="Comic Sans MS" pitchFamily="66" charset="0"/>
              </a:rPr>
              <a:t>Large variation in CO</a:t>
            </a:r>
            <a:r>
              <a:rPr lang="en-US" sz="18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800" dirty="0" smtClean="0">
                <a:solidFill>
                  <a:srgbClr xmlns:mc="http://schemas.openxmlformats.org/markup-compatibility/2006" xmlns:a14="http://schemas.microsoft.com/office/drawing/2010/main" val="FFFFFF" mc:Ignorable=""/>
                </a:solidFill>
                <a:latin typeface="Comic Sans MS" pitchFamily="66" charset="0"/>
              </a:rPr>
              <a:t> over 600 My, low in last 100 My</a:t>
            </a:r>
          </a:p>
          <a:p>
            <a:pPr defTabSz="1028700">
              <a:buFontTx/>
              <a:buChar char="•"/>
            </a:pPr>
            <a:r>
              <a:rPr lang="en-US" sz="1800" dirty="0" smtClean="0">
                <a:solidFill>
                  <a:srgbClr xmlns:mc="http://schemas.openxmlformats.org/markup-compatibility/2006" xmlns:a14="http://schemas.microsoft.com/office/drawing/2010/main" val="FFFFFF" mc:Ignorable=""/>
                </a:solidFill>
                <a:latin typeface="Comic Sans MS" pitchFamily="66" charset="0"/>
              </a:rPr>
              <a:t>  CO</a:t>
            </a:r>
            <a:r>
              <a:rPr lang="en-US" sz="18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800" dirty="0" smtClean="0">
                <a:solidFill>
                  <a:srgbClr xmlns:mc="http://schemas.openxmlformats.org/markup-compatibility/2006" xmlns:a14="http://schemas.microsoft.com/office/drawing/2010/main" val="FFFFFF" mc:Ignorable=""/>
                </a:solidFill>
                <a:latin typeface="Comic Sans MS" pitchFamily="66" charset="0"/>
              </a:rPr>
              <a:t> levels typically change slowly</a:t>
            </a:r>
          </a:p>
          <a:p>
            <a:pPr defTabSz="1028700">
              <a:buFontTx/>
              <a:buChar char="•"/>
            </a:pPr>
            <a:r>
              <a:rPr lang="en-US" sz="1800" dirty="0" smtClean="0">
                <a:solidFill>
                  <a:srgbClr xmlns:mc="http://schemas.openxmlformats.org/markup-compatibility/2006" xmlns:a14="http://schemas.microsoft.com/office/drawing/2010/main" val="FFFFFF" mc:Ignorable=""/>
                </a:solidFill>
                <a:latin typeface="Comic Sans MS" pitchFamily="66" charset="0"/>
              </a:rPr>
              <a:t>  Mass extinctions occur during periods of rapid climate change (CO</a:t>
            </a:r>
            <a:r>
              <a:rPr lang="en-US" sz="18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800" dirty="0" smtClean="0">
                <a:solidFill>
                  <a:srgbClr xmlns:mc="http://schemas.openxmlformats.org/markup-compatibility/2006" xmlns:a14="http://schemas.microsoft.com/office/drawing/2010/main" val="FFFFFF" mc:Ignorable=""/>
                </a:solidFill>
                <a:latin typeface="Comic Sans MS" pitchFamily="66" charset="0"/>
              </a:rPr>
              <a:t>)</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grpSp>
        <p:nvGrpSpPr>
          <p:cNvPr id="2" name="Group 53"/>
          <p:cNvGrpSpPr/>
          <p:nvPr/>
        </p:nvGrpSpPr>
        <p:grpSpPr>
          <a:xfrm>
            <a:off x="1679590" y="4794422"/>
            <a:ext cx="7126660" cy="1557678"/>
            <a:chOff x="1181437" y="4897779"/>
            <a:chExt cx="8561374" cy="3113336"/>
          </a:xfrm>
        </p:grpSpPr>
        <p:grpSp>
          <p:nvGrpSpPr>
            <p:cNvPr id="3" name="Group 45"/>
            <p:cNvGrpSpPr/>
            <p:nvPr/>
          </p:nvGrpSpPr>
          <p:grpSpPr>
            <a:xfrm>
              <a:off x="1719978" y="4897779"/>
              <a:ext cx="7324010" cy="3086100"/>
              <a:chOff x="1719978" y="3692071"/>
              <a:chExt cx="7324010" cy="3086100"/>
            </a:xfrm>
            <a:solidFill>
              <a:srgbClr xmlns:mc="http://schemas.openxmlformats.org/markup-compatibility/2006" xmlns:a14="http://schemas.microsoft.com/office/drawing/2010/main" val="00FF00" mc:Ignorable=""/>
            </a:solidFill>
          </p:grpSpPr>
          <p:sp>
            <p:nvSpPr>
              <p:cNvPr id="38" name="Rectangle 37"/>
              <p:cNvSpPr/>
              <p:nvPr/>
            </p:nvSpPr>
            <p:spPr bwMode="auto">
              <a:xfrm>
                <a:off x="3367314" y="5805714"/>
                <a:ext cx="45719" cy="972457"/>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39" name="Rectangle 38"/>
              <p:cNvSpPr/>
              <p:nvPr/>
            </p:nvSpPr>
            <p:spPr bwMode="auto">
              <a:xfrm>
                <a:off x="1719978" y="5872163"/>
                <a:ext cx="45719" cy="906008"/>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0" name="Rectangle 39"/>
              <p:cNvSpPr/>
              <p:nvPr/>
            </p:nvSpPr>
            <p:spPr bwMode="auto">
              <a:xfrm>
                <a:off x="5701544" y="5724511"/>
                <a:ext cx="61081" cy="1053660"/>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1" name="Rectangle 40"/>
              <p:cNvSpPr/>
              <p:nvPr/>
            </p:nvSpPr>
            <p:spPr bwMode="auto">
              <a:xfrm>
                <a:off x="6030156" y="5143486"/>
                <a:ext cx="51557" cy="1634685"/>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2" name="Rectangle 41"/>
              <p:cNvSpPr/>
              <p:nvPr/>
            </p:nvSpPr>
            <p:spPr bwMode="auto">
              <a:xfrm>
                <a:off x="7458906" y="5592309"/>
                <a:ext cx="75369" cy="1185862"/>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3" name="Rectangle 42"/>
              <p:cNvSpPr/>
              <p:nvPr/>
            </p:nvSpPr>
            <p:spPr bwMode="auto">
              <a:xfrm>
                <a:off x="8506667" y="4720771"/>
                <a:ext cx="45719" cy="2057400"/>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4" name="Rectangle 43"/>
              <p:cNvSpPr/>
              <p:nvPr/>
            </p:nvSpPr>
            <p:spPr bwMode="auto">
              <a:xfrm>
                <a:off x="8706692" y="3820659"/>
                <a:ext cx="45719" cy="2957512"/>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45" name="Rectangle 44"/>
              <p:cNvSpPr/>
              <p:nvPr/>
            </p:nvSpPr>
            <p:spPr bwMode="auto">
              <a:xfrm>
                <a:off x="8973392" y="3692071"/>
                <a:ext cx="70596" cy="3086100"/>
              </a:xfrm>
              <a:prstGeom prst="rect">
                <a:avLst/>
              </a:prstGeom>
              <a:grp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cxnSp>
          <p:nvCxnSpPr>
            <p:cNvPr id="49" name="Straight Connector 48"/>
            <p:cNvCxnSpPr/>
            <p:nvPr/>
          </p:nvCxnSpPr>
          <p:spPr bwMode="auto">
            <a:xfrm flipV="1">
              <a:off x="1181437" y="8003023"/>
              <a:ext cx="8561374" cy="8092"/>
            </a:xfrm>
            <a:prstGeom prst="line">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cxnSp>
      </p:grpSp>
      <p:sp>
        <p:nvSpPr>
          <p:cNvPr id="57" name="Line 4"/>
          <p:cNvSpPr>
            <a:spLocks noChangeShapeType="1"/>
          </p:cNvSpPr>
          <p:nvPr/>
        </p:nvSpPr>
        <p:spPr bwMode="auto">
          <a:xfrm>
            <a:off x="550089" y="589466"/>
            <a:ext cx="9026525" cy="0"/>
          </a:xfrm>
          <a:prstGeom prst="line">
            <a:avLst/>
          </a:prstGeom>
          <a:noFill/>
          <a:ln w="19050">
            <a:solidFill>
              <a:srgbClr xmlns:mc="http://schemas.openxmlformats.org/markup-compatibility/2006" xmlns:a14="http://schemas.microsoft.com/office/drawing/2010/main" val="CC3300" mc:Ignorable=""/>
            </a:solidFill>
            <a:round/>
            <a:headEnd/>
            <a:tailEnd/>
          </a:ln>
          <a:effectLst/>
        </p:spPr>
        <p:txBody>
          <a:bodyPr/>
          <a:lstStyle/>
          <a:p>
            <a:endParaRPr lang="en-US"/>
          </a:p>
        </p:txBody>
      </p:sp>
      <p:grpSp>
        <p:nvGrpSpPr>
          <p:cNvPr id="4" name="Group 63"/>
          <p:cNvGrpSpPr/>
          <p:nvPr/>
        </p:nvGrpSpPr>
        <p:grpSpPr>
          <a:xfrm>
            <a:off x="1310909" y="3795164"/>
            <a:ext cx="3100529" cy="1869261"/>
            <a:chOff x="1310909" y="3795164"/>
            <a:chExt cx="3100529" cy="1869261"/>
          </a:xfrm>
        </p:grpSpPr>
        <p:sp>
          <p:nvSpPr>
            <p:cNvPr id="58" name="TextBox 57"/>
            <p:cNvSpPr txBox="1"/>
            <p:nvPr/>
          </p:nvSpPr>
          <p:spPr>
            <a:xfrm>
              <a:off x="1310909" y="3795164"/>
              <a:ext cx="3100529" cy="646331"/>
            </a:xfrm>
            <a:prstGeom prst="rect">
              <a:avLst/>
            </a:prstGeom>
            <a:solidFill>
              <a:schemeClr val="bg2">
                <a:lumMod val="60000"/>
                <a:lumOff val="40000"/>
              </a:schemeClr>
            </a:solidFill>
          </p:spPr>
          <p:txBody>
            <a:bodyPr wrap="none" rtlCol="0">
              <a:spAutoFit/>
            </a:bodyPr>
            <a:lstStyle/>
            <a:p>
              <a:pPr algn="ctr"/>
              <a:r>
                <a:rPr lang="en-US" sz="1800" b="1" dirty="0" smtClean="0">
                  <a:solidFill>
                    <a:srgbClr xmlns:mc="http://schemas.openxmlformats.org/markup-compatibility/2006" xmlns:a14="http://schemas.microsoft.com/office/drawing/2010/main" val="000000" mc:Ignorable=""/>
                  </a:solidFill>
                  <a:latin typeface="Comic Sans MS" pitchFamily="66" charset="0"/>
                </a:rPr>
                <a:t>Paleocene Eocene</a:t>
              </a:r>
            </a:p>
            <a:p>
              <a:pPr algn="ctr"/>
              <a:r>
                <a:rPr lang="en-US" sz="1800" b="1" dirty="0" smtClean="0">
                  <a:solidFill>
                    <a:srgbClr xmlns:mc="http://schemas.openxmlformats.org/markup-compatibility/2006" xmlns:a14="http://schemas.microsoft.com/office/drawing/2010/main" val="000000" mc:Ignorable=""/>
                  </a:solidFill>
                  <a:latin typeface="Comic Sans MS" pitchFamily="66" charset="0"/>
                </a:rPr>
                <a:t>Thermal Maximum (PETM)</a:t>
              </a:r>
            </a:p>
          </p:txBody>
        </p:sp>
        <p:cxnSp>
          <p:nvCxnSpPr>
            <p:cNvPr id="60" name="Straight Arrow Connector 59"/>
            <p:cNvCxnSpPr/>
            <p:nvPr/>
          </p:nvCxnSpPr>
          <p:spPr bwMode="auto">
            <a:xfrm rot="16200000" flipH="1">
              <a:off x="1675051" y="5000878"/>
              <a:ext cx="1310910" cy="16184"/>
            </a:xfrm>
            <a:prstGeom prst="straightConnector1">
              <a:avLst/>
            </a:prstGeom>
            <a:solidFill>
              <a:schemeClr val="accent1"/>
            </a:solidFill>
            <a:ln w="31750" cap="flat" cmpd="sng" algn="ctr">
              <a:solidFill>
                <a:srgbClr xmlns:mc="http://schemas.openxmlformats.org/markup-compatibility/2006" xmlns:a14="http://schemas.microsoft.com/office/drawing/2010/main" val="0000FF" mc:Ignorable=""/>
              </a:solidFill>
              <a:prstDash val="solid"/>
              <a:round/>
              <a:headEnd type="none" w="med" len="med"/>
              <a:tailEnd type="arrow"/>
            </a:ln>
            <a:effectLst/>
          </p:spPr>
        </p:cxnSp>
      </p:grpSp>
      <p:grpSp>
        <p:nvGrpSpPr>
          <p:cNvPr id="5" name="Group 65"/>
          <p:cNvGrpSpPr/>
          <p:nvPr/>
        </p:nvGrpSpPr>
        <p:grpSpPr>
          <a:xfrm>
            <a:off x="1679589" y="3738520"/>
            <a:ext cx="7143135" cy="2615296"/>
            <a:chOff x="1679589" y="3738520"/>
            <a:chExt cx="7143135" cy="2615296"/>
          </a:xfrm>
        </p:grpSpPr>
        <p:grpSp>
          <p:nvGrpSpPr>
            <p:cNvPr id="6" name="Group 55"/>
            <p:cNvGrpSpPr/>
            <p:nvPr/>
          </p:nvGrpSpPr>
          <p:grpSpPr>
            <a:xfrm>
              <a:off x="1679589" y="4143632"/>
              <a:ext cx="7143135" cy="2210184"/>
              <a:chOff x="1679589" y="4143632"/>
              <a:chExt cx="7143135" cy="2210184"/>
            </a:xfrm>
          </p:grpSpPr>
          <p:grpSp>
            <p:nvGrpSpPr>
              <p:cNvPr id="7" name="Group 46"/>
              <p:cNvGrpSpPr/>
              <p:nvPr/>
            </p:nvGrpSpPr>
            <p:grpSpPr>
              <a:xfrm>
                <a:off x="2273028" y="4143632"/>
                <a:ext cx="5219820" cy="2199117"/>
                <a:chOff x="1923721" y="3667911"/>
                <a:chExt cx="6256193" cy="4328165"/>
              </a:xfrm>
            </p:grpSpPr>
            <p:sp>
              <p:nvSpPr>
                <p:cNvPr id="17" name="Rectangle 16"/>
                <p:cNvSpPr/>
                <p:nvPr/>
              </p:nvSpPr>
              <p:spPr bwMode="auto">
                <a:xfrm>
                  <a:off x="2174422" y="5679233"/>
                  <a:ext cx="45719" cy="2316843"/>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19" name="Rectangle 18"/>
                <p:cNvSpPr/>
                <p:nvPr/>
              </p:nvSpPr>
              <p:spPr bwMode="auto">
                <a:xfrm>
                  <a:off x="4203247" y="5836396"/>
                  <a:ext cx="54428" cy="2159680"/>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20" name="Rectangle 19"/>
                <p:cNvSpPr/>
                <p:nvPr/>
              </p:nvSpPr>
              <p:spPr bwMode="auto">
                <a:xfrm>
                  <a:off x="4993822" y="4117133"/>
                  <a:ext cx="221116" cy="3878943"/>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22" name="Rectangle 21"/>
                <p:cNvSpPr/>
                <p:nvPr/>
              </p:nvSpPr>
              <p:spPr bwMode="auto">
                <a:xfrm>
                  <a:off x="6633029" y="6293595"/>
                  <a:ext cx="391885" cy="1702481"/>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26" name="Rectangle 25"/>
                <p:cNvSpPr/>
                <p:nvPr/>
              </p:nvSpPr>
              <p:spPr bwMode="auto">
                <a:xfrm>
                  <a:off x="7869556" y="5771987"/>
                  <a:ext cx="45719" cy="2224089"/>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32" name="TextBox 31"/>
                <p:cNvSpPr txBox="1"/>
                <p:nvPr/>
              </p:nvSpPr>
              <p:spPr>
                <a:xfrm>
                  <a:off x="1923721" y="5134142"/>
                  <a:ext cx="550150"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47%</a:t>
                  </a:r>
                  <a:endParaRPr lang="en-US" dirty="0">
                    <a:solidFill>
                      <a:srgbClr xmlns:mc="http://schemas.openxmlformats.org/markup-compatibility/2006" xmlns:a14="http://schemas.microsoft.com/office/drawing/2010/main" val="000000" mc:Ignorable=""/>
                    </a:solidFill>
                    <a:latin typeface="Comic Sans MS" pitchFamily="66" charset="0"/>
                  </a:endParaRPr>
                </a:p>
              </p:txBody>
            </p:sp>
            <p:sp>
              <p:nvSpPr>
                <p:cNvPr id="33" name="TextBox 32"/>
                <p:cNvSpPr txBox="1"/>
                <p:nvPr/>
              </p:nvSpPr>
              <p:spPr>
                <a:xfrm>
                  <a:off x="3953251" y="5333139"/>
                  <a:ext cx="550150"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52%</a:t>
                  </a:r>
                  <a:endParaRPr lang="en-US" dirty="0">
                    <a:solidFill>
                      <a:srgbClr xmlns:mc="http://schemas.openxmlformats.org/markup-compatibility/2006" xmlns:a14="http://schemas.microsoft.com/office/drawing/2010/main" val="000000" mc:Ignorable=""/>
                    </a:solidFill>
                    <a:latin typeface="Comic Sans MS" pitchFamily="66" charset="0"/>
                  </a:endParaRPr>
                </a:p>
              </p:txBody>
            </p:sp>
            <p:sp>
              <p:nvSpPr>
                <p:cNvPr id="34" name="TextBox 33"/>
                <p:cNvSpPr txBox="1"/>
                <p:nvPr/>
              </p:nvSpPr>
              <p:spPr>
                <a:xfrm>
                  <a:off x="4828026" y="3667911"/>
                  <a:ext cx="550150"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84%</a:t>
                  </a:r>
                  <a:endParaRPr lang="en-US" dirty="0">
                    <a:solidFill>
                      <a:srgbClr xmlns:mc="http://schemas.openxmlformats.org/markup-compatibility/2006" xmlns:a14="http://schemas.microsoft.com/office/drawing/2010/main" val="000000" mc:Ignorable=""/>
                    </a:solidFill>
                    <a:latin typeface="Comic Sans MS" pitchFamily="66" charset="0"/>
                  </a:endParaRPr>
                </a:p>
              </p:txBody>
            </p:sp>
            <p:sp>
              <p:nvSpPr>
                <p:cNvPr id="35" name="TextBox 34"/>
                <p:cNvSpPr txBox="1"/>
                <p:nvPr/>
              </p:nvSpPr>
              <p:spPr>
                <a:xfrm>
                  <a:off x="6566559" y="5838401"/>
                  <a:ext cx="550150"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57%</a:t>
                  </a:r>
                  <a:endParaRPr lang="en-US" dirty="0">
                    <a:solidFill>
                      <a:srgbClr xmlns:mc="http://schemas.openxmlformats.org/markup-compatibility/2006" xmlns:a14="http://schemas.microsoft.com/office/drawing/2010/main" val="000000" mc:Ignorable=""/>
                    </a:solidFill>
                    <a:latin typeface="Comic Sans MS" pitchFamily="66" charset="0"/>
                  </a:endParaRPr>
                </a:p>
              </p:txBody>
            </p:sp>
            <p:sp>
              <p:nvSpPr>
                <p:cNvPr id="36" name="TextBox 35"/>
                <p:cNvSpPr txBox="1"/>
                <p:nvPr/>
              </p:nvSpPr>
              <p:spPr>
                <a:xfrm>
                  <a:off x="7629764" y="5306671"/>
                  <a:ext cx="550150" cy="307777"/>
                </a:xfrm>
                <a:prstGeom prst="rect">
                  <a:avLst/>
                </a:prstGeom>
                <a:noFill/>
              </p:spPr>
              <p:txBody>
                <a:bodyPr wrap="none" rtlCol="0">
                  <a:spAutoFit/>
                </a:bodyPr>
                <a:lstStyle/>
                <a:p>
                  <a:r>
                    <a:rPr lang="en-US" dirty="0" smtClean="0">
                      <a:solidFill>
                        <a:srgbClr xmlns:mc="http://schemas.openxmlformats.org/markup-compatibility/2006" xmlns:a14="http://schemas.microsoft.com/office/drawing/2010/main" val="000000" mc:Ignorable=""/>
                      </a:solidFill>
                      <a:latin typeface="Comic Sans MS" pitchFamily="66" charset="0"/>
                    </a:rPr>
                    <a:t>60%</a:t>
                  </a:r>
                  <a:endParaRPr lang="en-US" dirty="0">
                    <a:solidFill>
                      <a:srgbClr xmlns:mc="http://schemas.openxmlformats.org/markup-compatibility/2006" xmlns:a14="http://schemas.microsoft.com/office/drawing/2010/main" val="000000" mc:Ignorable=""/>
                    </a:solidFill>
                    <a:latin typeface="Comic Sans MS" pitchFamily="66" charset="0"/>
                  </a:endParaRPr>
                </a:p>
              </p:txBody>
            </p:sp>
          </p:grpSp>
          <p:cxnSp>
            <p:nvCxnSpPr>
              <p:cNvPr id="53" name="Straight Connector 52"/>
              <p:cNvCxnSpPr/>
              <p:nvPr/>
            </p:nvCxnSpPr>
            <p:spPr bwMode="auto">
              <a:xfrm flipV="1">
                <a:off x="1679589" y="6349704"/>
                <a:ext cx="7143135" cy="4112"/>
              </a:xfrm>
              <a:prstGeom prst="line">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cxnSp>
        </p:grpSp>
        <p:sp>
          <p:nvSpPr>
            <p:cNvPr id="65" name="TextBox 64"/>
            <p:cNvSpPr txBox="1"/>
            <p:nvPr/>
          </p:nvSpPr>
          <p:spPr>
            <a:xfrm>
              <a:off x="3900361" y="3738520"/>
              <a:ext cx="2225289" cy="400110"/>
            </a:xfrm>
            <a:prstGeom prst="rect">
              <a:avLst/>
            </a:prstGeom>
            <a:noFill/>
          </p:spPr>
          <p:txBody>
            <a:bodyPr wrap="none" rtlCol="0">
              <a:spAutoFit/>
            </a:bodyPr>
            <a:lstStyle/>
            <a:p>
              <a:r>
                <a:rPr lang="en-US" sz="2000" dirty="0" smtClean="0">
                  <a:solidFill>
                    <a:srgbClr xmlns:mc="http://schemas.openxmlformats.org/markup-compatibility/2006" xmlns:a14="http://schemas.microsoft.com/office/drawing/2010/main" val="FF0000" mc:Ignorable=""/>
                  </a:solidFill>
                  <a:latin typeface="Comic Sans MS" pitchFamily="66" charset="0"/>
                </a:rPr>
                <a:t>Mass Extinctions</a:t>
              </a:r>
              <a:endParaRPr lang="en-US" sz="2000" dirty="0">
                <a:solidFill>
                  <a:srgbClr xmlns:mc="http://schemas.openxmlformats.org/markup-compatibility/2006" xmlns:a14="http://schemas.microsoft.com/office/drawing/2010/main" val="FF0000" mc:Ignorable=""/>
                </a:solidFill>
                <a:latin typeface="Comic Sans MS" pitchFamily="66" charset="0"/>
              </a:endParaRPr>
            </a:p>
          </p:txBody>
        </p:sp>
      </p:grpSp>
    </p:spTree>
    <p:extLst>
      <p:ext uri="{BB962C8B-B14F-4D97-AF65-F5344CB8AC3E}">
        <p14:creationId xmlns:p14="http://schemas.microsoft.com/office/powerpoint/2010/main" val="16404058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082" name="Picture 2" descr="05"/>
          <p:cNvPicPr>
            <a:picLocks noChangeAspect="1" noChangeArrowheads="1"/>
          </p:cNvPicPr>
          <p:nvPr/>
        </p:nvPicPr>
        <p:blipFill>
          <a:blip r:embed="rId3" cstate="print"/>
          <a:srcRect/>
          <a:stretch>
            <a:fillRect/>
          </a:stretch>
        </p:blipFill>
        <p:spPr bwMode="auto">
          <a:xfrm>
            <a:off x="-1001937" y="-106363"/>
            <a:ext cx="11229976" cy="7659688"/>
          </a:xfrm>
          <a:prstGeom prst="rect">
            <a:avLst/>
          </a:prstGeom>
          <a:noFill/>
        </p:spPr>
      </p:pic>
      <p:sp>
        <p:nvSpPr>
          <p:cNvPr id="1710083" name="Text Box 3"/>
          <p:cNvSpPr txBox="1">
            <a:spLocks noChangeArrowheads="1"/>
          </p:cNvSpPr>
          <p:nvPr/>
        </p:nvSpPr>
        <p:spPr bwMode="auto">
          <a:xfrm>
            <a:off x="7838851" y="427038"/>
            <a:ext cx="2454275" cy="2689252"/>
          </a:xfrm>
          <a:prstGeom prst="rect">
            <a:avLst/>
          </a:prstGeom>
          <a:noFill/>
          <a:ln w="9525">
            <a:noFill/>
            <a:miter lim="800000"/>
            <a:headEnd/>
            <a:tailEnd/>
          </a:ln>
          <a:effectLst/>
        </p:spPr>
        <p:txBody>
          <a:bodyPr lIns="102925" tIns="51462" rIns="102925" bIns="51462">
            <a:spAutoFit/>
          </a:bodyPr>
          <a:lstStyle/>
          <a:p>
            <a:pPr algn="ctr" defTabSz="1028700"/>
            <a:r>
              <a:rPr lang="en-US" sz="2800" b="1" dirty="0">
                <a:solidFill>
                  <a:schemeClr val="tx2"/>
                </a:solidFill>
                <a:latin typeface="Comic Sans MS" pitchFamily="66" charset="0"/>
              </a:rPr>
              <a:t>Climate Response =</a:t>
            </a:r>
          </a:p>
          <a:p>
            <a:pPr algn="ctr" defTabSz="1028700"/>
            <a:r>
              <a:rPr lang="en-US" sz="2800" b="1" dirty="0">
                <a:solidFill>
                  <a:schemeClr val="tx2"/>
                </a:solidFill>
                <a:latin typeface="Comic Sans MS" pitchFamily="66" charset="0"/>
              </a:rPr>
              <a:t>1.0 - 4.5 </a:t>
            </a:r>
            <a:r>
              <a:rPr lang="en-US" sz="2800" b="1" baseline="30000" dirty="0">
                <a:solidFill>
                  <a:schemeClr val="tx2"/>
                </a:solidFill>
                <a:latin typeface="Comic Sans MS" pitchFamily="66" charset="0"/>
              </a:rPr>
              <a:t>o</a:t>
            </a:r>
            <a:r>
              <a:rPr lang="en-US" sz="2800" b="1" dirty="0">
                <a:solidFill>
                  <a:schemeClr val="tx2"/>
                </a:solidFill>
                <a:latin typeface="Comic Sans MS" pitchFamily="66" charset="0"/>
              </a:rPr>
              <a:t>C per</a:t>
            </a:r>
          </a:p>
          <a:p>
            <a:pPr algn="ctr" defTabSz="1028700"/>
            <a:r>
              <a:rPr lang="en-US" sz="2800" b="1" dirty="0" smtClean="0">
                <a:solidFill>
                  <a:schemeClr val="tx2"/>
                </a:solidFill>
                <a:latin typeface="Comic Sans MS" pitchFamily="66" charset="0"/>
              </a:rPr>
              <a:t>doubling of CO</a:t>
            </a:r>
            <a:r>
              <a:rPr lang="en-US" sz="2800" b="1" baseline="-25000" dirty="0" smtClean="0">
                <a:solidFill>
                  <a:schemeClr val="tx2"/>
                </a:solidFill>
                <a:latin typeface="Comic Sans MS" pitchFamily="66" charset="0"/>
              </a:rPr>
              <a:t>2</a:t>
            </a:r>
            <a:endParaRPr lang="en-US" sz="2800" b="1" baseline="-25000" dirty="0">
              <a:solidFill>
                <a:schemeClr val="tx2"/>
              </a:solidFill>
              <a:latin typeface="Comic Sans MS" pitchFamily="66" charset="0"/>
            </a:endParaRPr>
          </a:p>
        </p:txBody>
      </p:sp>
      <p:grpSp>
        <p:nvGrpSpPr>
          <p:cNvPr id="1710087" name="Group 7"/>
          <p:cNvGrpSpPr>
            <a:grpSpLocks/>
          </p:cNvGrpSpPr>
          <p:nvPr/>
        </p:nvGrpSpPr>
        <p:grpSpPr bwMode="auto">
          <a:xfrm>
            <a:off x="1391831" y="909189"/>
            <a:ext cx="5244004" cy="4140242"/>
            <a:chOff x="-135" y="384"/>
            <a:chExt cx="3601" cy="2873"/>
          </a:xfrm>
        </p:grpSpPr>
        <p:sp>
          <p:nvSpPr>
            <p:cNvPr id="1710085" name="Rectangle 5"/>
            <p:cNvSpPr>
              <a:spLocks noChangeArrowheads="1"/>
            </p:cNvSpPr>
            <p:nvPr/>
          </p:nvSpPr>
          <p:spPr bwMode="auto">
            <a:xfrm>
              <a:off x="106" y="653"/>
              <a:ext cx="3024" cy="2448"/>
            </a:xfrm>
            <a:prstGeom prst="rect">
              <a:avLst/>
            </a:prstGeom>
            <a:solidFill>
              <a:srgbClr xmlns:mc="http://schemas.openxmlformats.org/markup-compatibility/2006" xmlns:a14="http://schemas.microsoft.com/office/drawing/2010/main" val="FFFFFF" mc:Ignorable=""/>
            </a:solidFill>
            <a:ln w="9525">
              <a:solidFill>
                <a:srgbClr xmlns:mc="http://schemas.openxmlformats.org/markup-compatibility/2006" xmlns:a14="http://schemas.microsoft.com/office/drawing/2010/main" val="000000" mc:Ignorable=""/>
              </a:solidFill>
              <a:miter lim="800000"/>
              <a:headEnd/>
              <a:tailEnd/>
            </a:ln>
            <a:effectLst/>
          </p:spPr>
          <p:txBody>
            <a:bodyPr wrap="none" anchor="ctr"/>
            <a:lstStyle/>
            <a:p>
              <a:endParaRPr lang="en-US" sz="1200"/>
            </a:p>
          </p:txBody>
        </p:sp>
        <p:pic>
          <p:nvPicPr>
            <p:cNvPr id="1710084" name="Picture 4" descr="HadCM3_IS92a_map_SAT_ann_19601990_20702100"/>
            <p:cNvPicPr>
              <a:picLocks noChangeAspect="1" noChangeArrowheads="1"/>
            </p:cNvPicPr>
            <p:nvPr/>
          </p:nvPicPr>
          <p:blipFill>
            <a:blip r:embed="rId4" cstate="print"/>
            <a:srcRect/>
            <a:stretch>
              <a:fillRect/>
            </a:stretch>
          </p:blipFill>
          <p:spPr bwMode="auto">
            <a:xfrm>
              <a:off x="-135" y="384"/>
              <a:ext cx="3601" cy="2873"/>
            </a:xfrm>
            <a:prstGeom prst="rect">
              <a:avLst/>
            </a:prstGeom>
            <a:noFill/>
            <a:ln w="9525">
              <a:noFill/>
              <a:miter lim="800000"/>
              <a:headEnd/>
              <a:tailEnd/>
            </a:ln>
          </p:spPr>
        </p:pic>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0087"/>
                                        </p:tgtEl>
                                        <p:attrNameLst>
                                          <p:attrName>style.visibility</p:attrName>
                                        </p:attrNameLst>
                                      </p:cBhvr>
                                      <p:to>
                                        <p:strVal val="visible"/>
                                      </p:to>
                                    </p:set>
                                    <p:animEffect transition="in" filter="fade">
                                      <p:cBhvr>
                                        <p:cTn id="7" dur="500"/>
                                        <p:tgtEl>
                                          <p:spTgt spid="1710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9474" name="Rectangle 2"/>
          <p:cNvSpPr>
            <a:spLocks noGrp="1" noChangeArrowheads="1"/>
          </p:cNvSpPr>
          <p:nvPr>
            <p:ph type="title"/>
          </p:nvPr>
        </p:nvSpPr>
        <p:spPr bwMode="auto">
          <a:xfrm>
            <a:off x="320675" y="122238"/>
            <a:ext cx="9215438" cy="990600"/>
          </a:xfrm>
          <a:noFill/>
          <a:ln>
            <a:miter lim="800000"/>
            <a:headEnd/>
            <a:tailEnd/>
          </a:ln>
        </p:spPr>
        <p:txBody>
          <a:bodyPr vert="horz" wrap="square" lIns="91440" tIns="45720" rIns="91440" bIns="45720" numCol="1" anchor="t" anchorCtr="0" compatLnSpc="1">
            <a:prstTxWarp prst="textNoShape">
              <a:avLst/>
            </a:prstTxWarp>
          </a:bodyPr>
          <a:lstStyle/>
          <a:p>
            <a:r>
              <a:rPr lang="en-US" sz="3200" dirty="0">
                <a:latin typeface="Comic Sans MS" pitchFamily="66" charset="0"/>
              </a:rPr>
              <a:t>Scale of </a:t>
            </a:r>
            <a:r>
              <a:rPr lang="en-US" sz="3200" dirty="0" smtClean="0">
                <a:latin typeface="Comic Sans MS" pitchFamily="66" charset="0"/>
              </a:rPr>
              <a:t>Ocean Climate </a:t>
            </a:r>
            <a:r>
              <a:rPr lang="en-US" sz="3200" dirty="0">
                <a:latin typeface="Comic Sans MS" pitchFamily="66" charset="0"/>
              </a:rPr>
              <a:t>Variability</a:t>
            </a:r>
          </a:p>
        </p:txBody>
      </p:sp>
      <p:pic>
        <p:nvPicPr>
          <p:cNvPr id="1769477" name="Picture 5"/>
          <p:cNvPicPr>
            <a:picLocks noChangeAspect="1" noChangeArrowheads="1"/>
          </p:cNvPicPr>
          <p:nvPr/>
        </p:nvPicPr>
        <p:blipFill>
          <a:blip r:embed="rId3" cstate="print"/>
          <a:srcRect/>
          <a:stretch>
            <a:fillRect/>
          </a:stretch>
        </p:blipFill>
        <p:spPr bwMode="auto">
          <a:xfrm>
            <a:off x="701675" y="1000125"/>
            <a:ext cx="8305800" cy="6151563"/>
          </a:xfrm>
          <a:prstGeom prst="rect">
            <a:avLst/>
          </a:prstGeom>
          <a:noFill/>
          <a:ln w="9525">
            <a:noFill/>
            <a:miter lim="800000"/>
            <a:headEnd/>
            <a:tailEnd/>
          </a:ln>
          <a:effectLst/>
        </p:spPr>
      </p:pic>
      <p:sp>
        <p:nvSpPr>
          <p:cNvPr id="1769479" name="Text Box 7"/>
          <p:cNvSpPr txBox="1">
            <a:spLocks noChangeArrowheads="1"/>
          </p:cNvSpPr>
          <p:nvPr/>
        </p:nvSpPr>
        <p:spPr bwMode="auto">
          <a:xfrm>
            <a:off x="6797675" y="3067050"/>
            <a:ext cx="1144588" cy="336550"/>
          </a:xfrm>
          <a:prstGeom prst="rect">
            <a:avLst/>
          </a:prstGeom>
          <a:noFill/>
          <a:ln w="9525">
            <a:noFill/>
            <a:miter lim="800000"/>
            <a:headEnd/>
            <a:tailEnd/>
          </a:ln>
          <a:effectLst/>
        </p:spPr>
        <p:txBody>
          <a:bodyPr wrap="none">
            <a:spAutoFit/>
          </a:bodyPr>
          <a:lstStyle/>
          <a:p>
            <a:pPr defTabSz="1028700"/>
            <a:r>
              <a:rPr lang="en-US" sz="1600">
                <a:solidFill>
                  <a:srgbClr xmlns:mc="http://schemas.openxmlformats.org/markup-compatibility/2006" xmlns:a14="http://schemas.microsoft.com/office/drawing/2010/main" val="000000" mc:Ignorable=""/>
                </a:solidFill>
              </a:rPr>
              <a:t>3-12 years</a:t>
            </a:r>
          </a:p>
        </p:txBody>
      </p:sp>
      <p:sp>
        <p:nvSpPr>
          <p:cNvPr id="1769480" name="Text Box 8"/>
          <p:cNvSpPr txBox="1">
            <a:spLocks noChangeArrowheads="1"/>
          </p:cNvSpPr>
          <p:nvPr/>
        </p:nvSpPr>
        <p:spPr bwMode="auto">
          <a:xfrm>
            <a:off x="6797675" y="4591050"/>
            <a:ext cx="1082675" cy="336550"/>
          </a:xfrm>
          <a:prstGeom prst="rect">
            <a:avLst/>
          </a:prstGeom>
          <a:noFill/>
          <a:ln w="9525">
            <a:noFill/>
            <a:miter lim="800000"/>
            <a:headEnd/>
            <a:tailEnd/>
          </a:ln>
          <a:effectLst/>
        </p:spPr>
        <p:txBody>
          <a:bodyPr wrap="none">
            <a:spAutoFit/>
          </a:bodyPr>
          <a:lstStyle/>
          <a:p>
            <a:pPr defTabSz="1028700"/>
            <a:r>
              <a:rPr lang="en-US" sz="1600">
                <a:solidFill>
                  <a:srgbClr xmlns:mc="http://schemas.openxmlformats.org/markup-compatibility/2006" xmlns:a14="http://schemas.microsoft.com/office/drawing/2010/main" val="000000" mc:Ignorable=""/>
                </a:solidFill>
              </a:rPr>
              <a:t>~25 years</a:t>
            </a:r>
          </a:p>
        </p:txBody>
      </p:sp>
      <p:sp>
        <p:nvSpPr>
          <p:cNvPr id="1769481" name="Text Box 9"/>
          <p:cNvSpPr txBox="1">
            <a:spLocks noChangeArrowheads="1"/>
          </p:cNvSpPr>
          <p:nvPr/>
        </p:nvSpPr>
        <p:spPr bwMode="auto">
          <a:xfrm>
            <a:off x="6797675" y="6115050"/>
            <a:ext cx="1284288" cy="336550"/>
          </a:xfrm>
          <a:prstGeom prst="rect">
            <a:avLst/>
          </a:prstGeom>
          <a:noFill/>
          <a:ln w="9525">
            <a:noFill/>
            <a:miter lim="800000"/>
            <a:headEnd/>
            <a:tailEnd/>
          </a:ln>
          <a:effectLst/>
        </p:spPr>
        <p:txBody>
          <a:bodyPr wrap="none">
            <a:spAutoFit/>
          </a:bodyPr>
          <a:lstStyle/>
          <a:p>
            <a:pPr defTabSz="1028700"/>
            <a:r>
              <a:rPr lang="en-US" sz="1600">
                <a:solidFill>
                  <a:srgbClr xmlns:mc="http://schemas.openxmlformats.org/markup-compatibility/2006" xmlns:a14="http://schemas.microsoft.com/office/drawing/2010/main" val="000000" mc:Ignorable=""/>
                </a:solidFill>
              </a:rPr>
              <a:t>Centuries+?</a:t>
            </a:r>
          </a:p>
        </p:txBody>
      </p:sp>
      <p:cxnSp>
        <p:nvCxnSpPr>
          <p:cNvPr id="8" name="Straight Connector 6"/>
          <p:cNvCxnSpPr>
            <a:cxnSpLocks noChangeShapeType="1"/>
          </p:cNvCxnSpPr>
          <p:nvPr/>
        </p:nvCxnSpPr>
        <p:spPr bwMode="auto">
          <a:xfrm>
            <a:off x="531504" y="837036"/>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3890" name="Picture 2"/>
          <p:cNvPicPr>
            <a:picLocks noChangeAspect="1" noChangeArrowheads="1"/>
          </p:cNvPicPr>
          <p:nvPr/>
        </p:nvPicPr>
        <p:blipFill>
          <a:blip r:embed="rId3" cstate="print"/>
          <a:srcRect/>
          <a:stretch>
            <a:fillRect/>
          </a:stretch>
        </p:blipFill>
        <p:spPr bwMode="auto">
          <a:xfrm>
            <a:off x="0" y="0"/>
            <a:ext cx="10240963" cy="7593013"/>
          </a:xfrm>
          <a:prstGeom prst="rect">
            <a:avLst/>
          </a:prstGeom>
          <a:noFill/>
          <a:ln w="9525">
            <a:noFill/>
            <a:miter lim="800000"/>
            <a:headEnd/>
            <a:tailEnd/>
          </a:ln>
          <a:effectLst/>
        </p:spPr>
      </p:pic>
      <p:sp>
        <p:nvSpPr>
          <p:cNvPr id="3" name="TextBox 2"/>
          <p:cNvSpPr txBox="1"/>
          <p:nvPr/>
        </p:nvSpPr>
        <p:spPr>
          <a:xfrm>
            <a:off x="2103929" y="129473"/>
            <a:ext cx="6197530" cy="584775"/>
          </a:xfrm>
          <a:prstGeom prst="rect">
            <a:avLst/>
          </a:prstGeom>
          <a:noFill/>
        </p:spPr>
        <p:txBody>
          <a:bodyPr wrap="none" rtlCol="0">
            <a:spAutoFit/>
          </a:bodyPr>
          <a:lstStyle/>
          <a:p>
            <a:r>
              <a:rPr lang="en-US" sz="3200" dirty="0" smtClean="0"/>
              <a:t>Coral Reefs and Climate Change</a:t>
            </a:r>
            <a:endParaRPr lang="en-GB" sz="32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4130" name="Picture 2"/>
          <p:cNvPicPr>
            <a:picLocks noChangeAspect="1" noChangeArrowheads="1"/>
          </p:cNvPicPr>
          <p:nvPr/>
        </p:nvPicPr>
        <p:blipFill>
          <a:blip r:embed="rId3" cstate="print"/>
          <a:srcRect/>
          <a:stretch>
            <a:fillRect/>
          </a:stretch>
        </p:blipFill>
        <p:spPr bwMode="auto">
          <a:xfrm>
            <a:off x="201613" y="1212850"/>
            <a:ext cx="9837737" cy="4745038"/>
          </a:xfrm>
          <a:prstGeom prst="rect">
            <a:avLst/>
          </a:prstGeom>
          <a:noFill/>
          <a:ln w="9525">
            <a:noFill/>
            <a:miter lim="800000"/>
            <a:headEnd/>
            <a:tailEnd/>
          </a:ln>
          <a:effectLst/>
        </p:spPr>
      </p:pic>
      <p:sp>
        <p:nvSpPr>
          <p:cNvPr id="944131" name="Text Box 3"/>
          <p:cNvSpPr txBox="1">
            <a:spLocks noChangeArrowheads="1"/>
          </p:cNvSpPr>
          <p:nvPr/>
        </p:nvSpPr>
        <p:spPr bwMode="auto">
          <a:xfrm>
            <a:off x="6988777" y="3159125"/>
            <a:ext cx="2908684" cy="778933"/>
          </a:xfrm>
          <a:prstGeom prst="rect">
            <a:avLst/>
          </a:prstGeom>
          <a:solidFill>
            <a:srgbClr xmlns:mc="http://schemas.openxmlformats.org/markup-compatibility/2006" xmlns:a14="http://schemas.microsoft.com/office/drawing/2010/main" val="FFFFFF" mc:Ignorable=""/>
          </a:solidFill>
          <a:ln w="9525">
            <a:noFill/>
            <a:miter lim="800000"/>
            <a:headEnd/>
            <a:tailEnd/>
          </a:ln>
          <a:effectLst/>
        </p:spPr>
        <p:txBody>
          <a:bodyPr wrap="none" lIns="100840" tIns="50420" rIns="100840" bIns="50420">
            <a:spAutoFit/>
          </a:bodyPr>
          <a:lstStyle/>
          <a:p>
            <a:pPr algn="ctr" defTabSz="1008063" eaLnBrk="1" hangingPunct="1"/>
            <a:r>
              <a:rPr lang="en-US" sz="2200" dirty="0">
                <a:solidFill>
                  <a:srgbClr xmlns:mc="http://schemas.openxmlformats.org/markup-compatibility/2006" xmlns:a14="http://schemas.microsoft.com/office/drawing/2010/main" val="000000" mc:Ignorable=""/>
                </a:solidFill>
                <a:cs typeface="Arial" pitchFamily="34" charset="0"/>
              </a:rPr>
              <a:t>Warmest, most sunlit,</a:t>
            </a:r>
          </a:p>
          <a:p>
            <a:pPr algn="ctr" defTabSz="1008063" eaLnBrk="1" hangingPunct="1"/>
            <a:r>
              <a:rPr lang="en-US" sz="2200" dirty="0">
                <a:solidFill>
                  <a:srgbClr xmlns:mc="http://schemas.openxmlformats.org/markup-compatibility/2006" xmlns:a14="http://schemas.microsoft.com/office/drawing/2010/main" val="000000" mc:Ignorable=""/>
                </a:solidFill>
                <a:cs typeface="Arial" pitchFamily="34" charset="0"/>
              </a:rPr>
              <a:t>highest alkalinity</a:t>
            </a:r>
          </a:p>
        </p:txBody>
      </p:sp>
      <p:sp>
        <p:nvSpPr>
          <p:cNvPr id="4" name="TextBox 3"/>
          <p:cNvSpPr txBox="1"/>
          <p:nvPr/>
        </p:nvSpPr>
        <p:spPr>
          <a:xfrm>
            <a:off x="2047284" y="250854"/>
            <a:ext cx="5352747" cy="584775"/>
          </a:xfrm>
          <a:prstGeom prst="rect">
            <a:avLst/>
          </a:prstGeom>
          <a:noFill/>
        </p:spPr>
        <p:txBody>
          <a:bodyPr wrap="none" rtlCol="0">
            <a:spAutoFit/>
          </a:bodyPr>
          <a:lstStyle/>
          <a:p>
            <a:r>
              <a:rPr lang="en-US" sz="3200" dirty="0" smtClean="0"/>
              <a:t>Coral reefs around the world</a:t>
            </a:r>
            <a:endParaRPr lang="en-GB" sz="32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44131"/>
                                        </p:tgtEl>
                                        <p:attrNameLst>
                                          <p:attrName>style.visibility</p:attrName>
                                        </p:attrNameLst>
                                      </p:cBhvr>
                                      <p:to>
                                        <p:strVal val="visible"/>
                                      </p:to>
                                    </p:set>
                                    <p:anim calcmode="lin" valueType="num">
                                      <p:cBhvr>
                                        <p:cTn id="7" dur="500" fill="hold"/>
                                        <p:tgtEl>
                                          <p:spTgt spid="944131"/>
                                        </p:tgtEl>
                                        <p:attrNameLst>
                                          <p:attrName>ppt_w</p:attrName>
                                        </p:attrNameLst>
                                      </p:cBhvr>
                                      <p:tavLst>
                                        <p:tav tm="0">
                                          <p:val>
                                            <p:fltVal val="0"/>
                                          </p:val>
                                        </p:tav>
                                        <p:tav tm="100000">
                                          <p:val>
                                            <p:strVal val="#ppt_w"/>
                                          </p:val>
                                        </p:tav>
                                      </p:tavLst>
                                    </p:anim>
                                    <p:anim calcmode="lin" valueType="num">
                                      <p:cBhvr>
                                        <p:cTn id="8" dur="500" fill="hold"/>
                                        <p:tgtEl>
                                          <p:spTgt spid="944131"/>
                                        </p:tgtEl>
                                        <p:attrNameLst>
                                          <p:attrName>ppt_h</p:attrName>
                                        </p:attrNameLst>
                                      </p:cBhvr>
                                      <p:tavLst>
                                        <p:tav tm="0">
                                          <p:val>
                                            <p:fltVal val="0"/>
                                          </p:val>
                                        </p:tav>
                                        <p:tav tm="100000">
                                          <p:val>
                                            <p:strVal val="#ppt_h"/>
                                          </p:val>
                                        </p:tav>
                                      </p:tavLst>
                                    </p:anim>
                                    <p:animEffect transition="in" filter="fade">
                                      <p:cBhvr>
                                        <p:cTn id="9" dur="500"/>
                                        <p:tgtEl>
                                          <p:spTgt spid="944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41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82" name="Rectangle 2"/>
          <p:cNvSpPr>
            <a:spLocks noGrp="1" noChangeArrowheads="1"/>
          </p:cNvSpPr>
          <p:nvPr>
            <p:ph type="title"/>
          </p:nvPr>
        </p:nvSpPr>
        <p:spPr bwMode="auto">
          <a:solidFill>
            <a:srgbClr xmlns:mc="http://schemas.openxmlformats.org/markup-compatibility/2006" xmlns:a14="http://schemas.microsoft.com/office/drawing/2010/main" val="FFFFFF" mc:Ignorable=""/>
          </a:solidFill>
          <a:ln>
            <a:solidFill>
              <a:srgbClr xmlns:mc="http://schemas.openxmlformats.org/markup-compatibility/2006" xmlns:a14="http://schemas.microsoft.com/office/drawing/2010/main" val="000000" mc:Ignorable=""/>
            </a:solidFill>
            <a:miter lim="800000"/>
            <a:headEnd/>
            <a:tailEnd/>
          </a:ln>
        </p:spPr>
        <p:txBody>
          <a:bodyPr vert="horz" wrap="square" lIns="100840" tIns="50420" rIns="100840" bIns="50420" numCol="1" anchor="t" anchorCtr="0" compatLnSpc="1">
            <a:prstTxWarp prst="textNoShape">
              <a:avLst/>
            </a:prstTxWarp>
          </a:bodyPr>
          <a:lstStyle/>
          <a:p>
            <a:endParaRPr lang="en-US"/>
          </a:p>
        </p:txBody>
      </p:sp>
      <p:pic>
        <p:nvPicPr>
          <p:cNvPr id="1658883" name="Picture 3"/>
          <p:cNvPicPr>
            <a:picLocks noChangeAspect="1" noChangeArrowheads="1"/>
          </p:cNvPicPr>
          <p:nvPr/>
        </p:nvPicPr>
        <p:blipFill>
          <a:blip r:embed="rId3" cstate="print"/>
          <a:srcRect/>
          <a:stretch>
            <a:fillRect/>
          </a:stretch>
        </p:blipFill>
        <p:spPr bwMode="auto">
          <a:xfrm>
            <a:off x="4773613" y="0"/>
            <a:ext cx="5467350" cy="7407275"/>
          </a:xfrm>
          <a:prstGeom prst="rect">
            <a:avLst/>
          </a:prstGeom>
          <a:noFill/>
          <a:ln w="9525">
            <a:noFill/>
            <a:miter lim="800000"/>
            <a:headEnd/>
            <a:tailEnd/>
          </a:ln>
          <a:effectLst/>
        </p:spPr>
      </p:pic>
      <p:pic>
        <p:nvPicPr>
          <p:cNvPr id="1658884" name="Picture 4"/>
          <p:cNvPicPr>
            <a:picLocks noChangeAspect="1" noChangeArrowheads="1"/>
          </p:cNvPicPr>
          <p:nvPr/>
        </p:nvPicPr>
        <p:blipFill>
          <a:blip r:embed="rId4" cstate="print"/>
          <a:srcRect l="13640"/>
          <a:stretch>
            <a:fillRect/>
          </a:stretch>
        </p:blipFill>
        <p:spPr bwMode="auto">
          <a:xfrm>
            <a:off x="-41275" y="0"/>
            <a:ext cx="5403850" cy="7407275"/>
          </a:xfrm>
          <a:prstGeom prst="rect">
            <a:avLst/>
          </a:prstGeom>
          <a:noFill/>
          <a:ln w="9525">
            <a:noFill/>
            <a:miter lim="800000"/>
            <a:headEnd/>
            <a:tailEnd/>
          </a:ln>
          <a:effectLst/>
        </p:spPr>
      </p:pic>
      <p:pic>
        <p:nvPicPr>
          <p:cNvPr id="1658885" name="Picture 5"/>
          <p:cNvPicPr>
            <a:picLocks noGrp="1" noChangeAspect="1" noChangeArrowheads="1"/>
          </p:cNvPicPr>
          <p:nvPr>
            <p:ph idx="1"/>
          </p:nvPr>
        </p:nvPicPr>
        <p:blipFill>
          <a:blip r:embed="rId5" cstate="print"/>
          <a:srcRect/>
          <a:stretch>
            <a:fillRect/>
          </a:stretch>
        </p:blipFill>
        <p:spPr>
          <a:xfrm>
            <a:off x="4313238" y="165100"/>
            <a:ext cx="2033587" cy="1749425"/>
          </a:xfrm>
          <a:noFill/>
          <a:ln>
            <a:solidFill>
              <a:schemeClr val="bg1"/>
            </a:solidFill>
          </a:ln>
          <a:effectLst/>
        </p:spPr>
      </p:pic>
      <p:sp>
        <p:nvSpPr>
          <p:cNvPr id="1658886" name="Text Box 6"/>
          <p:cNvSpPr txBox="1">
            <a:spLocks noChangeArrowheads="1"/>
          </p:cNvSpPr>
          <p:nvPr/>
        </p:nvSpPr>
        <p:spPr bwMode="auto">
          <a:xfrm>
            <a:off x="3032856" y="6623514"/>
            <a:ext cx="4937570" cy="584775"/>
          </a:xfrm>
          <a:prstGeom prst="rect">
            <a:avLst/>
          </a:prstGeom>
          <a:solidFill>
            <a:srgbClr xmlns:mc="http://schemas.openxmlformats.org/markup-compatibility/2006" xmlns:a14="http://schemas.microsoft.com/office/drawing/2010/main" val="FFFFFF" mc:Ignorable=""/>
          </a:solidFill>
          <a:ln w="9525">
            <a:noFill/>
            <a:miter lim="800000"/>
            <a:headEnd/>
            <a:tailEnd/>
          </a:ln>
          <a:effectLst/>
        </p:spPr>
        <p:txBody>
          <a:bodyPr wrap="none">
            <a:spAutoFit/>
          </a:bodyPr>
          <a:lstStyle/>
          <a:p>
            <a:pPr defTabSz="1028700"/>
            <a:r>
              <a:rPr lang="en-US" sz="3200" dirty="0" smtClean="0">
                <a:solidFill>
                  <a:srgbClr xmlns:mc="http://schemas.openxmlformats.org/markup-compatibility/2006" xmlns:a14="http://schemas.microsoft.com/office/drawing/2010/main" val="0000FF" mc:Ignorable=""/>
                </a:solidFill>
                <a:latin typeface="Comic Sans MS" pitchFamily="66" charset="0"/>
              </a:rPr>
              <a:t>What is Coral Bleaching?</a:t>
            </a:r>
            <a:endParaRPr lang="en-US" sz="3200" dirty="0">
              <a:solidFill>
                <a:srgbClr xmlns:mc="http://schemas.openxmlformats.org/markup-compatibility/2006" xmlns:a14="http://schemas.microsoft.com/office/drawing/2010/main" val="0000FF" mc:Ignorable=""/>
              </a:solidFill>
              <a:latin typeface="Comic Sans MS" pitchFamily="66"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553156" y="206552"/>
            <a:ext cx="8704263" cy="1176337"/>
          </a:xfrm>
          <a:prstGeom prst="rect">
            <a:avLst/>
          </a:prstGeom>
        </p:spPr>
        <p:txBody>
          <a:bodyPr/>
          <a:lstStyle/>
          <a:p>
            <a:r>
              <a:rPr lang="en-US" dirty="0">
                <a:latin typeface="Comic Sans MS" pitchFamily="66" charset="0"/>
              </a:rPr>
              <a:t>What can stress a coral?</a:t>
            </a:r>
          </a:p>
        </p:txBody>
      </p:sp>
      <p:sp>
        <p:nvSpPr>
          <p:cNvPr id="13321" name="Rectangle 9"/>
          <p:cNvSpPr>
            <a:spLocks noGrp="1" noChangeArrowheads="1"/>
          </p:cNvSpPr>
          <p:nvPr>
            <p:ph type="subTitle" idx="4294967295"/>
          </p:nvPr>
        </p:nvSpPr>
        <p:spPr>
          <a:xfrm>
            <a:off x="4522788" y="1456091"/>
            <a:ext cx="5718175" cy="4856162"/>
          </a:xfrm>
          <a:noFill/>
          <a:ln/>
        </p:spPr>
        <p:txBody>
          <a:bodyPr/>
          <a:lstStyle/>
          <a:p>
            <a:pPr algn="l">
              <a:lnSpc>
                <a:spcPct val="90000"/>
              </a:lnSpc>
              <a:buFont typeface="Arial" pitchFamily="34" charset="0"/>
              <a:buChar char="•"/>
            </a:pPr>
            <a:r>
              <a:rPr lang="en-US" sz="2800" dirty="0">
                <a:solidFill>
                  <a:srgbClr xmlns:mc="http://schemas.openxmlformats.org/markup-compatibility/2006" xmlns:a14="http://schemas.microsoft.com/office/drawing/2010/main" val="FFFFFF" mc:Ignorable=""/>
                </a:solidFill>
                <a:latin typeface="Comic Sans MS" pitchFamily="66" charset="0"/>
              </a:rPr>
              <a:t>High light or UV levels</a:t>
            </a:r>
          </a:p>
          <a:p>
            <a:pPr algn="l">
              <a:lnSpc>
                <a:spcPct val="90000"/>
              </a:lnSpc>
              <a:buFont typeface="Arial" pitchFamily="34" charset="0"/>
              <a:buChar char="•"/>
            </a:pPr>
            <a:r>
              <a:rPr lang="en-US" sz="2800" dirty="0">
                <a:solidFill>
                  <a:srgbClr xmlns:mc="http://schemas.openxmlformats.org/markup-compatibility/2006" xmlns:a14="http://schemas.microsoft.com/office/drawing/2010/main" val="FFFFFF" mc:Ignorable=""/>
                </a:solidFill>
                <a:latin typeface="Comic Sans MS" pitchFamily="66" charset="0"/>
              </a:rPr>
              <a:t>Cold temperatures</a:t>
            </a:r>
          </a:p>
          <a:p>
            <a:pPr algn="l">
              <a:lnSpc>
                <a:spcPct val="90000"/>
              </a:lnSpc>
              <a:buFont typeface="Arial" pitchFamily="34" charset="0"/>
              <a:buChar char="•"/>
            </a:pPr>
            <a:r>
              <a:rPr lang="en-US" sz="2800" dirty="0">
                <a:solidFill>
                  <a:srgbClr xmlns:mc="http://schemas.openxmlformats.org/markup-compatibility/2006" xmlns:a14="http://schemas.microsoft.com/office/drawing/2010/main" val="FFFFFF" mc:Ignorable=""/>
                </a:solidFill>
                <a:latin typeface="Comic Sans MS" pitchFamily="66" charset="0"/>
              </a:rPr>
              <a:t>Low salinity and high turbidity from coastal runoff events or heavy rain</a:t>
            </a:r>
          </a:p>
          <a:p>
            <a:pPr algn="l">
              <a:lnSpc>
                <a:spcPct val="90000"/>
              </a:lnSpc>
              <a:buFont typeface="Arial" pitchFamily="34" charset="0"/>
              <a:buChar char="•"/>
            </a:pPr>
            <a:r>
              <a:rPr lang="en-US" sz="2800" dirty="0">
                <a:solidFill>
                  <a:srgbClr xmlns:mc="http://schemas.openxmlformats.org/markup-compatibility/2006" xmlns:a14="http://schemas.microsoft.com/office/drawing/2010/main" val="FFFFFF" mc:Ignorable=""/>
                </a:solidFill>
                <a:latin typeface="Comic Sans MS" pitchFamily="66" charset="0"/>
              </a:rPr>
              <a:t>Exposure to air during very low tides</a:t>
            </a:r>
          </a:p>
          <a:p>
            <a:pPr algn="l">
              <a:lnSpc>
                <a:spcPct val="90000"/>
              </a:lnSpc>
              <a:buFont typeface="Arial" pitchFamily="34" charset="0"/>
              <a:buChar char="•"/>
            </a:pPr>
            <a:r>
              <a:rPr lang="en-US" sz="2800" dirty="0">
                <a:solidFill>
                  <a:srgbClr xmlns:mc="http://schemas.openxmlformats.org/markup-compatibility/2006" xmlns:a14="http://schemas.microsoft.com/office/drawing/2010/main" val="FFFFFF" mc:Ignorable=""/>
                </a:solidFill>
                <a:latin typeface="Comic Sans MS" pitchFamily="66" charset="0"/>
              </a:rPr>
              <a:t>Major: high water temperatures</a:t>
            </a:r>
          </a:p>
        </p:txBody>
      </p:sp>
      <p:pic>
        <p:nvPicPr>
          <p:cNvPr id="13322" name="Picture 10" descr="sun"/>
          <p:cNvPicPr>
            <a:picLocks noChangeAspect="1" noChangeArrowheads="1"/>
          </p:cNvPicPr>
          <p:nvPr/>
        </p:nvPicPr>
        <p:blipFill>
          <a:blip r:embed="rId3" cstate="print"/>
          <a:srcRect/>
          <a:stretch>
            <a:fillRect/>
          </a:stretch>
        </p:blipFill>
        <p:spPr bwMode="auto">
          <a:xfrm>
            <a:off x="682731" y="1728364"/>
            <a:ext cx="2133534" cy="2057576"/>
          </a:xfrm>
          <a:prstGeom prst="rect">
            <a:avLst/>
          </a:prstGeom>
          <a:noFill/>
        </p:spPr>
      </p:pic>
      <p:pic>
        <p:nvPicPr>
          <p:cNvPr id="13324" name="Picture 12" descr="thermometer"/>
          <p:cNvPicPr>
            <a:picLocks noChangeAspect="1" noChangeArrowheads="1"/>
          </p:cNvPicPr>
          <p:nvPr/>
        </p:nvPicPr>
        <p:blipFill>
          <a:blip r:embed="rId4" cstate="print"/>
          <a:srcRect/>
          <a:stretch>
            <a:fillRect/>
          </a:stretch>
        </p:blipFill>
        <p:spPr bwMode="auto">
          <a:xfrm>
            <a:off x="2986948" y="2633698"/>
            <a:ext cx="1194779" cy="2222183"/>
          </a:xfrm>
          <a:prstGeom prst="rect">
            <a:avLst/>
          </a:prstGeom>
          <a:noFill/>
        </p:spPr>
      </p:pic>
      <p:pic>
        <p:nvPicPr>
          <p:cNvPr id="13329" name="Picture 17" descr="low_tide2"/>
          <p:cNvPicPr>
            <a:picLocks noChangeAspect="1" noChangeArrowheads="1"/>
          </p:cNvPicPr>
          <p:nvPr/>
        </p:nvPicPr>
        <p:blipFill>
          <a:blip r:embed="rId5" cstate="print"/>
          <a:srcRect/>
          <a:stretch>
            <a:fillRect/>
          </a:stretch>
        </p:blipFill>
        <p:spPr bwMode="auto">
          <a:xfrm>
            <a:off x="1024096" y="5432002"/>
            <a:ext cx="3200301" cy="1831243"/>
          </a:xfrm>
          <a:prstGeom prst="rect">
            <a:avLst/>
          </a:prstGeom>
          <a:noFill/>
        </p:spPr>
      </p:pic>
      <p:pic>
        <p:nvPicPr>
          <p:cNvPr id="13327" name="Picture 15" descr="runoff2"/>
          <p:cNvPicPr>
            <a:picLocks noChangeAspect="1" noChangeArrowheads="1"/>
          </p:cNvPicPr>
          <p:nvPr/>
        </p:nvPicPr>
        <p:blipFill>
          <a:blip r:embed="rId6" cstate="print"/>
          <a:srcRect/>
          <a:stretch>
            <a:fillRect/>
          </a:stretch>
        </p:blipFill>
        <p:spPr bwMode="auto">
          <a:xfrm>
            <a:off x="938755" y="3539031"/>
            <a:ext cx="1600150" cy="2283910"/>
          </a:xfrm>
          <a:prstGeom prst="rect">
            <a:avLst/>
          </a:prstGeom>
          <a:noFill/>
        </p:spPr>
      </p:pic>
      <p:sp>
        <p:nvSpPr>
          <p:cNvPr id="13330" name="Text Box 18"/>
          <p:cNvSpPr txBox="1">
            <a:spLocks noChangeArrowheads="1"/>
          </p:cNvSpPr>
          <p:nvPr/>
        </p:nvSpPr>
        <p:spPr bwMode="auto">
          <a:xfrm>
            <a:off x="4487533" y="6846586"/>
            <a:ext cx="2453496" cy="317268"/>
          </a:xfrm>
          <a:prstGeom prst="rect">
            <a:avLst/>
          </a:prstGeom>
          <a:noFill/>
          <a:ln w="9525">
            <a:noFill/>
            <a:miter lim="800000"/>
            <a:headEnd/>
            <a:tailEnd/>
          </a:ln>
          <a:effectLst/>
        </p:spPr>
        <p:txBody>
          <a:bodyPr wrap="none" lIns="100840" tIns="50420" rIns="100840" bIns="50420">
            <a:spAutoFit/>
          </a:bodyPr>
          <a:lstStyle/>
          <a:p>
            <a:r>
              <a:rPr lang="en-US"/>
              <a:t>Photos: AIMS and GBRMPA</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7986" name="Object 2"/>
          <p:cNvGraphicFramePr>
            <a:graphicFrameLocks noChangeAspect="1"/>
          </p:cNvGraphicFramePr>
          <p:nvPr/>
        </p:nvGraphicFramePr>
        <p:xfrm>
          <a:off x="0" y="0"/>
          <a:ext cx="10240963" cy="7431088"/>
        </p:xfrm>
        <a:graphic>
          <a:graphicData uri="http://schemas.openxmlformats.org/presentationml/2006/ole">
            <mc:AlternateContent xmlns:mc="http://schemas.openxmlformats.org/markup-compatibility/2006">
              <mc:Choice xmlns:v="urn:schemas-microsoft-com:vml" Requires="v">
                <p:oleObj spid="_x0000_s2343944" name="Image" r:id="rId4" imgW="10158730" imgH="7796825" progId="">
                  <p:embed/>
                </p:oleObj>
              </mc:Choice>
              <mc:Fallback>
                <p:oleObj name="Image" r:id="rId4" imgW="10158730" imgH="7796825"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240963" cy="743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9250" name="Picture 2"/>
          <p:cNvPicPr>
            <a:picLocks noChangeAspect="1" noChangeArrowheads="1"/>
          </p:cNvPicPr>
          <p:nvPr/>
        </p:nvPicPr>
        <p:blipFill>
          <a:blip r:embed="rId3" cstate="print"/>
          <a:srcRect/>
          <a:stretch>
            <a:fillRect/>
          </a:stretch>
        </p:blipFill>
        <p:spPr bwMode="auto">
          <a:xfrm>
            <a:off x="0" y="0"/>
            <a:ext cx="10240963" cy="7426325"/>
          </a:xfrm>
          <a:prstGeom prst="rect">
            <a:avLst/>
          </a:prstGeom>
          <a:noFill/>
          <a:ln w="9525">
            <a:noFill/>
            <a:miter lim="800000"/>
            <a:headEnd/>
            <a:tailEnd/>
          </a:ln>
          <a:effectLst/>
        </p:spPr>
      </p:pic>
      <p:pic>
        <p:nvPicPr>
          <p:cNvPr id="949251" name="Picture 3"/>
          <p:cNvPicPr>
            <a:picLocks noChangeAspect="1" noChangeArrowheads="1"/>
          </p:cNvPicPr>
          <p:nvPr/>
        </p:nvPicPr>
        <p:blipFill>
          <a:blip r:embed="rId4" cstate="print"/>
          <a:srcRect/>
          <a:stretch>
            <a:fillRect/>
          </a:stretch>
        </p:blipFill>
        <p:spPr bwMode="auto">
          <a:xfrm>
            <a:off x="768350" y="1347788"/>
            <a:ext cx="8618538" cy="4741862"/>
          </a:xfrm>
          <a:prstGeom prst="rect">
            <a:avLst/>
          </a:prstGeom>
          <a:noFill/>
          <a:ln w="9525">
            <a:noFill/>
            <a:miter lim="800000"/>
            <a:headEnd/>
            <a:tailEnd/>
          </a:ln>
          <a:effectLst>
            <a:outerShdw dist="35921" dir="2700000" algn="ctr" rotWithShape="0">
              <a:schemeClr val="bg2"/>
            </a:outerShdw>
          </a:effectLst>
        </p:spPr>
      </p:pic>
      <p:sp>
        <p:nvSpPr>
          <p:cNvPr id="949254" name="Text Box 6"/>
          <p:cNvSpPr txBox="1">
            <a:spLocks noChangeArrowheads="1"/>
          </p:cNvSpPr>
          <p:nvPr/>
        </p:nvSpPr>
        <p:spPr bwMode="auto">
          <a:xfrm>
            <a:off x="1087438" y="1485900"/>
            <a:ext cx="832027" cy="440379"/>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200" b="1" dirty="0" smtClean="0">
                <a:solidFill>
                  <a:srgbClr xmlns:mc="http://schemas.openxmlformats.org/markup-compatibility/2006" xmlns:a14="http://schemas.microsoft.com/office/drawing/2010/main" val="000000" mc:Ignorable=""/>
                </a:solidFill>
                <a:cs typeface="Arial" pitchFamily="34" charset="0"/>
              </a:rPr>
              <a:t>1998</a:t>
            </a:r>
            <a:endParaRPr lang="en-US" sz="2200" b="1" dirty="0">
              <a:solidFill>
                <a:srgbClr xmlns:mc="http://schemas.openxmlformats.org/markup-compatibility/2006" xmlns:a14="http://schemas.microsoft.com/office/drawing/2010/main" val="000000" mc:Ignorable=""/>
              </a:solidFill>
              <a:cs typeface="Arial" pitchFamily="34" charset="0"/>
            </a:endParaRPr>
          </a:p>
        </p:txBody>
      </p:sp>
      <p:sp>
        <p:nvSpPr>
          <p:cNvPr id="7" name="TextBox 6"/>
          <p:cNvSpPr txBox="1"/>
          <p:nvPr/>
        </p:nvSpPr>
        <p:spPr>
          <a:xfrm>
            <a:off x="2476163" y="2201034"/>
            <a:ext cx="5397388" cy="2554545"/>
          </a:xfrm>
          <a:prstGeom prst="rect">
            <a:avLst/>
          </a:prstGeom>
          <a:solidFill>
            <a:srgbClr xmlns:mc="http://schemas.openxmlformats.org/markup-compatibility/2006" xmlns:a14="http://schemas.microsoft.com/office/drawing/2010/main" val="CCFFFF" mc:Ignorable="">
              <a:alpha val="59000"/>
            </a:srgbClr>
          </a:solidFill>
        </p:spPr>
        <p:txBody>
          <a:bodyPr wrap="square" rtlCol="0">
            <a:spAutoFit/>
          </a:bodyPr>
          <a:lstStyle/>
          <a:p>
            <a:pPr algn="ctr"/>
            <a:r>
              <a:rPr lang="en-US" sz="4000" dirty="0" smtClean="0">
                <a:solidFill>
                  <a:srgbClr xmlns:mc="http://schemas.openxmlformats.org/markup-compatibility/2006" xmlns:a14="http://schemas.microsoft.com/office/drawing/2010/main" val="000000" mc:Ignorable=""/>
                </a:solidFill>
              </a:rPr>
              <a:t>Estimated loss of living coral colonies from reefs in 1997-1998 = 16% worldwide</a:t>
            </a:r>
            <a:endParaRPr lang="en-GB" sz="4000" dirty="0">
              <a:solidFill>
                <a:srgbClr xmlns:mc="http://schemas.openxmlformats.org/markup-compatibility/2006" xmlns:a14="http://schemas.microsoft.com/office/drawing/2010/main" val="000000" mc:Ignorable=""/>
              </a:solidFill>
            </a:endParaRPr>
          </a:p>
        </p:txBody>
      </p:sp>
      <p:sp>
        <p:nvSpPr>
          <p:cNvPr id="8" name="TextBox 7"/>
          <p:cNvSpPr txBox="1"/>
          <p:nvPr/>
        </p:nvSpPr>
        <p:spPr>
          <a:xfrm>
            <a:off x="2160574" y="4482988"/>
            <a:ext cx="543739" cy="307777"/>
          </a:xfrm>
          <a:prstGeom prst="rect">
            <a:avLst/>
          </a:prstGeom>
          <a:noFill/>
        </p:spPr>
        <p:txBody>
          <a:bodyPr wrap="none" rtlCol="0">
            <a:spAutoFit/>
          </a:bodyPr>
          <a:lstStyle/>
          <a:p>
            <a:r>
              <a:rPr lang="en-US" b="1" dirty="0" smtClean="0"/>
              <a:t>48%</a:t>
            </a:r>
            <a:endParaRPr lang="en-GB"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949251"/>
                                        </p:tgtEl>
                                        <p:attrNameLst>
                                          <p:attrName>style.visibility</p:attrName>
                                        </p:attrNameLst>
                                      </p:cBhvr>
                                      <p:to>
                                        <p:strVal val="visible"/>
                                      </p:to>
                                    </p:set>
                                    <p:anim calcmode="lin" valueType="num">
                                      <p:cBhvr>
                                        <p:cTn id="7" dur="500" fill="hold"/>
                                        <p:tgtEl>
                                          <p:spTgt spid="949251"/>
                                        </p:tgtEl>
                                        <p:attrNameLst>
                                          <p:attrName>ppt_w</p:attrName>
                                        </p:attrNameLst>
                                      </p:cBhvr>
                                      <p:tavLst>
                                        <p:tav tm="0">
                                          <p:val>
                                            <p:fltVal val="0"/>
                                          </p:val>
                                        </p:tav>
                                        <p:tav tm="100000">
                                          <p:val>
                                            <p:strVal val="#ppt_w"/>
                                          </p:val>
                                        </p:tav>
                                      </p:tavLst>
                                    </p:anim>
                                    <p:anim calcmode="lin" valueType="num">
                                      <p:cBhvr>
                                        <p:cTn id="8" dur="500" fill="hold"/>
                                        <p:tgtEl>
                                          <p:spTgt spid="949251"/>
                                        </p:tgtEl>
                                        <p:attrNameLst>
                                          <p:attrName>ppt_h</p:attrName>
                                        </p:attrNameLst>
                                      </p:cBhvr>
                                      <p:tavLst>
                                        <p:tav tm="0">
                                          <p:val>
                                            <p:fltVal val="0"/>
                                          </p:val>
                                        </p:tav>
                                        <p:tav tm="100000">
                                          <p:val>
                                            <p:strVal val="#ppt_h"/>
                                          </p:val>
                                        </p:tav>
                                      </p:tavLst>
                                    </p:anim>
                                    <p:animEffect transition="in" filter="fade">
                                      <p:cBhvr>
                                        <p:cTn id="9" dur="500"/>
                                        <p:tgtEl>
                                          <p:spTgt spid="949251"/>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53" presetClass="entr" presetSubtype="0" fill="hold" grpId="0" nodeType="withEffect">
                                  <p:stCondLst>
                                    <p:cond delay="0"/>
                                  </p:stCondLst>
                                  <p:childTnLst>
                                    <p:set>
                                      <p:cBhvr>
                                        <p:cTn id="13" dur="1" fill="hold">
                                          <p:stCondLst>
                                            <p:cond delay="0"/>
                                          </p:stCondLst>
                                        </p:cTn>
                                        <p:tgtEl>
                                          <p:spTgt spid="949254"/>
                                        </p:tgtEl>
                                        <p:attrNameLst>
                                          <p:attrName>style.visibility</p:attrName>
                                        </p:attrNameLst>
                                      </p:cBhvr>
                                      <p:to>
                                        <p:strVal val="visible"/>
                                      </p:to>
                                    </p:set>
                                    <p:anim calcmode="lin" valueType="num">
                                      <p:cBhvr>
                                        <p:cTn id="14" dur="500" fill="hold"/>
                                        <p:tgtEl>
                                          <p:spTgt spid="949254"/>
                                        </p:tgtEl>
                                        <p:attrNameLst>
                                          <p:attrName>ppt_w</p:attrName>
                                        </p:attrNameLst>
                                      </p:cBhvr>
                                      <p:tavLst>
                                        <p:tav tm="0">
                                          <p:val>
                                            <p:fltVal val="0"/>
                                          </p:val>
                                        </p:tav>
                                        <p:tav tm="100000">
                                          <p:val>
                                            <p:strVal val="#ppt_w"/>
                                          </p:val>
                                        </p:tav>
                                      </p:tavLst>
                                    </p:anim>
                                    <p:anim calcmode="lin" valueType="num">
                                      <p:cBhvr>
                                        <p:cTn id="15" dur="500" fill="hold"/>
                                        <p:tgtEl>
                                          <p:spTgt spid="949254"/>
                                        </p:tgtEl>
                                        <p:attrNameLst>
                                          <p:attrName>ppt_h</p:attrName>
                                        </p:attrNameLst>
                                      </p:cBhvr>
                                      <p:tavLst>
                                        <p:tav tm="0">
                                          <p:val>
                                            <p:fltVal val="0"/>
                                          </p:val>
                                        </p:tav>
                                        <p:tav tm="100000">
                                          <p:val>
                                            <p:strVal val="#ppt_h"/>
                                          </p:val>
                                        </p:tav>
                                      </p:tavLst>
                                    </p:anim>
                                    <p:animEffect transition="in" filter="fade">
                                      <p:cBhvr>
                                        <p:cTn id="16" dur="500"/>
                                        <p:tgtEl>
                                          <p:spTgt spid="94925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9254" grpId="0"/>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274" name="Rectangle 2"/>
          <p:cNvSpPr>
            <a:spLocks noChangeArrowheads="1"/>
          </p:cNvSpPr>
          <p:nvPr/>
        </p:nvSpPr>
        <p:spPr bwMode="auto">
          <a:xfrm>
            <a:off x="5973763" y="987425"/>
            <a:ext cx="3754437" cy="2716213"/>
          </a:xfrm>
          <a:prstGeom prst="rect">
            <a:avLst/>
          </a:prstGeom>
          <a:solidFill>
            <a:schemeClr val="bg1"/>
          </a:solidFill>
          <a:ln w="9525">
            <a:solidFill>
              <a:schemeClr val="bg1"/>
            </a:solidFill>
            <a:miter lim="800000"/>
            <a:headEnd/>
            <a:tailEnd/>
          </a:ln>
          <a:effectLst/>
        </p:spPr>
        <p:txBody>
          <a:bodyPr wrap="none" anchor="ctr"/>
          <a:lstStyle/>
          <a:p>
            <a:endParaRPr lang="en-GB"/>
          </a:p>
        </p:txBody>
      </p:sp>
      <p:sp>
        <p:nvSpPr>
          <p:cNvPr id="950275" name="Rectangle 3"/>
          <p:cNvSpPr>
            <a:spLocks noGrp="1" noChangeArrowheads="1"/>
          </p:cNvSpPr>
          <p:nvPr>
            <p:ph type="title" idx="4294967295"/>
          </p:nvPr>
        </p:nvSpPr>
        <p:spPr bwMode="auto">
          <a:xfrm>
            <a:off x="161840" y="0"/>
            <a:ext cx="9848007" cy="676528"/>
          </a:xfrm>
          <a:prstGeom prst="rect">
            <a:avLst/>
          </a:prstGeom>
          <a:noFill/>
          <a:ln>
            <a:solidFill>
              <a:srgbClr xmlns:mc="http://schemas.openxmlformats.org/markup-compatibility/2006" xmlns:a14="http://schemas.microsoft.com/office/drawing/2010/main" val="000000" mc:Ignorable=""/>
            </a:solidFill>
            <a:miter lim="800000"/>
            <a:headEnd/>
            <a:tailEnd/>
          </a:ln>
        </p:spPr>
        <p:txBody>
          <a:bodyPr vert="horz" wrap="square" lIns="100840" tIns="50420" rIns="100840" bIns="50420" numCol="1" anchor="t" anchorCtr="0" compatLnSpc="1">
            <a:prstTxWarp prst="textNoShape">
              <a:avLst/>
            </a:prstTxWarp>
          </a:bodyPr>
          <a:lstStyle/>
          <a:p>
            <a:r>
              <a:rPr lang="en-US" sz="3200" dirty="0">
                <a:latin typeface="Comic Sans MS" pitchFamily="66" charset="0"/>
                <a:cs typeface="Arial" pitchFamily="34" charset="0"/>
              </a:rPr>
              <a:t>Mass coral bleaching caused by thermal stress</a:t>
            </a:r>
          </a:p>
        </p:txBody>
      </p:sp>
      <p:sp>
        <p:nvSpPr>
          <p:cNvPr id="950276" name="Rectangle 4"/>
          <p:cNvSpPr>
            <a:spLocks noGrp="1" noChangeArrowheads="1"/>
          </p:cNvSpPr>
          <p:nvPr>
            <p:ph type="body" sz="half" idx="4294967295"/>
          </p:nvPr>
        </p:nvSpPr>
        <p:spPr>
          <a:xfrm>
            <a:off x="214489" y="598841"/>
            <a:ext cx="5291138" cy="2385422"/>
          </a:xfrm>
        </p:spPr>
        <p:txBody>
          <a:bodyPr/>
          <a:lstStyle/>
          <a:p>
            <a:pPr>
              <a:lnSpc>
                <a:spcPct val="80000"/>
              </a:lnSpc>
              <a:buFont typeface="Arial" pitchFamily="34" charset="0"/>
              <a:buChar char="•"/>
            </a:pPr>
            <a:endParaRPr lang="en-US" sz="2000" i="0" dirty="0">
              <a:solidFill>
                <a:srgbClr xmlns:mc="http://schemas.openxmlformats.org/markup-compatibility/2006" xmlns:a14="http://schemas.microsoft.com/office/drawing/2010/main" val="FFFFFF" mc:Ignorable=""/>
              </a:solidFill>
              <a:latin typeface="Comic Sans MS" pitchFamily="66" charset="0"/>
            </a:endParaRPr>
          </a:p>
          <a:p>
            <a:pPr>
              <a:lnSpc>
                <a:spcPct val="80000"/>
              </a:lnSpc>
              <a:buFont typeface="Arial" pitchFamily="34" charset="0"/>
              <a:buChar char="•"/>
            </a:pPr>
            <a:r>
              <a:rPr lang="en-US" sz="2000" i="0" dirty="0" smtClean="0">
                <a:solidFill>
                  <a:srgbClr xmlns:mc="http://schemas.openxmlformats.org/markup-compatibility/2006" xmlns:a14="http://schemas.microsoft.com/office/drawing/2010/main" val="FFFFFF" mc:Ignorable=""/>
                </a:solidFill>
                <a:latin typeface="Comic Sans MS" pitchFamily="66" charset="0"/>
              </a:rPr>
              <a:t>Warm water events (1-2</a:t>
            </a:r>
            <a:r>
              <a:rPr lang="en-US" sz="2000" i="0" baseline="30000" dirty="0" smtClean="0">
                <a:solidFill>
                  <a:srgbClr xmlns:mc="http://schemas.openxmlformats.org/markup-compatibility/2006" xmlns:a14="http://schemas.microsoft.com/office/drawing/2010/main" val="FFFFFF" mc:Ignorable=""/>
                </a:solidFill>
                <a:latin typeface="Comic Sans MS" pitchFamily="66" charset="0"/>
              </a:rPr>
              <a:t>o</a:t>
            </a:r>
            <a:r>
              <a:rPr lang="en-US" sz="2000" i="0" dirty="0" smtClean="0">
                <a:solidFill>
                  <a:srgbClr xmlns:mc="http://schemas.openxmlformats.org/markup-compatibility/2006" xmlns:a14="http://schemas.microsoft.com/office/drawing/2010/main" val="FFFFFF" mc:Ignorable=""/>
                </a:solidFill>
                <a:latin typeface="Comic Sans MS" pitchFamily="66" charset="0"/>
              </a:rPr>
              <a:t>C </a:t>
            </a:r>
            <a:r>
              <a:rPr lang="en-US" sz="2000" i="0" dirty="0">
                <a:solidFill>
                  <a:srgbClr xmlns:mc="http://schemas.openxmlformats.org/markup-compatibility/2006" xmlns:a14="http://schemas.microsoft.com/office/drawing/2010/main" val="FFFFFF" mc:Ignorable=""/>
                </a:solidFill>
                <a:latin typeface="Comic Sans MS" pitchFamily="66" charset="0"/>
              </a:rPr>
              <a:t>above long-term summer </a:t>
            </a:r>
            <a:r>
              <a:rPr lang="en-US" sz="2000" i="0" dirty="0" smtClean="0">
                <a:solidFill>
                  <a:srgbClr xmlns:mc="http://schemas.openxmlformats.org/markup-compatibility/2006" xmlns:a14="http://schemas.microsoft.com/office/drawing/2010/main" val="FFFFFF" mc:Ignorable=""/>
                </a:solidFill>
                <a:latin typeface="Comic Sans MS" pitchFamily="66" charset="0"/>
              </a:rPr>
              <a:t>maxima) </a:t>
            </a:r>
            <a:br>
              <a:rPr lang="en-US" sz="2000" i="0" dirty="0" smtClean="0">
                <a:solidFill>
                  <a:srgbClr xmlns:mc="http://schemas.openxmlformats.org/markup-compatibility/2006" xmlns:a14="http://schemas.microsoft.com/office/drawing/2010/main" val="FFFFFF" mc:Ignorable=""/>
                </a:solidFill>
                <a:latin typeface="Comic Sans MS" pitchFamily="66" charset="0"/>
              </a:rPr>
            </a:br>
            <a:endParaRPr lang="en-US" sz="2000" i="0" dirty="0">
              <a:solidFill>
                <a:srgbClr xmlns:mc="http://schemas.openxmlformats.org/markup-compatibility/2006" xmlns:a14="http://schemas.microsoft.com/office/drawing/2010/main" val="FFFFFF" mc:Ignorable=""/>
              </a:solidFill>
              <a:latin typeface="Comic Sans MS" pitchFamily="66" charset="0"/>
            </a:endParaRPr>
          </a:p>
          <a:p>
            <a:pPr>
              <a:lnSpc>
                <a:spcPct val="80000"/>
              </a:lnSpc>
              <a:buFont typeface="Arial" pitchFamily="34" charset="0"/>
              <a:buChar char="•"/>
            </a:pPr>
            <a:r>
              <a:rPr lang="en-US" sz="2000" i="0" dirty="0" smtClean="0">
                <a:solidFill>
                  <a:srgbClr xmlns:mc="http://schemas.openxmlformats.org/markup-compatibility/2006" xmlns:a14="http://schemas.microsoft.com/office/drawing/2010/main" val="FFFFFF" mc:Ignorable=""/>
                </a:solidFill>
                <a:latin typeface="Comic Sans MS" pitchFamily="66" charset="0"/>
              </a:rPr>
              <a:t>Bleaching predictable from satellite –based sea surface temperature</a:t>
            </a:r>
            <a:endParaRPr lang="en-US" sz="2000" i="0" dirty="0">
              <a:solidFill>
                <a:srgbClr xmlns:mc="http://schemas.openxmlformats.org/markup-compatibility/2006" xmlns:a14="http://schemas.microsoft.com/office/drawing/2010/main" val="FFFFFF" mc:Ignorable=""/>
              </a:solidFill>
              <a:latin typeface="Comic Sans MS" pitchFamily="66" charset="0"/>
            </a:endParaRPr>
          </a:p>
          <a:p>
            <a:pPr>
              <a:lnSpc>
                <a:spcPct val="80000"/>
              </a:lnSpc>
              <a:buFont typeface="Arial" pitchFamily="34" charset="0"/>
              <a:buChar char="•"/>
            </a:pPr>
            <a:endParaRPr lang="en-US" sz="2000" i="0" dirty="0">
              <a:solidFill>
                <a:srgbClr xmlns:mc="http://schemas.openxmlformats.org/markup-compatibility/2006" xmlns:a14="http://schemas.microsoft.com/office/drawing/2010/main" val="FFFFFF" mc:Ignorable=""/>
              </a:solidFill>
              <a:latin typeface="Comic Sans MS" pitchFamily="66" charset="0"/>
            </a:endParaRPr>
          </a:p>
        </p:txBody>
      </p:sp>
      <p:pic>
        <p:nvPicPr>
          <p:cNvPr id="950277" name="Picture 5" descr="hotspotanim"/>
          <p:cNvPicPr>
            <a:picLocks noGrp="1" noChangeAspect="1" noChangeArrowheads="1" noCrop="1"/>
          </p:cNvPicPr>
          <p:nvPr>
            <p:ph sz="quarter" idx="4294967295"/>
          </p:nvPr>
        </p:nvPicPr>
        <p:blipFill>
          <a:blip r:embed="rId4" cstate="print"/>
          <a:srcRect/>
          <a:stretch>
            <a:fillRect/>
          </a:stretch>
        </p:blipFill>
        <p:spPr>
          <a:xfrm>
            <a:off x="5988106" y="3943237"/>
            <a:ext cx="3840163" cy="2620963"/>
          </a:xfrm>
          <a:noFill/>
          <a:ln/>
          <a:effectLst/>
        </p:spPr>
      </p:pic>
      <p:grpSp>
        <p:nvGrpSpPr>
          <p:cNvPr id="2" name="Group 6"/>
          <p:cNvGrpSpPr>
            <a:grpSpLocks/>
          </p:cNvGrpSpPr>
          <p:nvPr/>
        </p:nvGrpSpPr>
        <p:grpSpPr bwMode="auto">
          <a:xfrm>
            <a:off x="6177510" y="1069975"/>
            <a:ext cx="3413125" cy="2592388"/>
            <a:chOff x="3456" y="2640"/>
            <a:chExt cx="1623" cy="1377"/>
          </a:xfrm>
        </p:grpSpPr>
        <p:pic>
          <p:nvPicPr>
            <p:cNvPr id="950279" name="Picture 7"/>
            <p:cNvPicPr>
              <a:picLocks noChangeAspect="1" noChangeArrowheads="1"/>
            </p:cNvPicPr>
            <p:nvPr/>
          </p:nvPicPr>
          <p:blipFill>
            <a:blip r:embed="rId5" cstate="print"/>
            <a:srcRect/>
            <a:stretch>
              <a:fillRect/>
            </a:stretch>
          </p:blipFill>
          <p:spPr bwMode="auto">
            <a:xfrm>
              <a:off x="3456" y="2640"/>
              <a:ext cx="1623" cy="1377"/>
            </a:xfrm>
            <a:prstGeom prst="rect">
              <a:avLst/>
            </a:prstGeom>
            <a:noFill/>
            <a:ln>
              <a:noFill/>
            </a:ln>
            <a:effectLst/>
          </p:spPr>
        </p:pic>
        <p:sp>
          <p:nvSpPr>
            <p:cNvPr id="950280" name="Text Box 8"/>
            <p:cNvSpPr txBox="1">
              <a:spLocks noChangeArrowheads="1"/>
            </p:cNvSpPr>
            <p:nvPr/>
          </p:nvSpPr>
          <p:spPr bwMode="auto">
            <a:xfrm>
              <a:off x="3536" y="2649"/>
              <a:ext cx="451" cy="267"/>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600" b="1" dirty="0">
                  <a:solidFill>
                    <a:srgbClr xmlns:mc="http://schemas.openxmlformats.org/markup-compatibility/2006" xmlns:a14="http://schemas.microsoft.com/office/drawing/2010/main" val="FF0000" mc:Ignorable=""/>
                  </a:solidFill>
                  <a:cs typeface="Arial" pitchFamily="34" charset="0"/>
                </a:rPr>
                <a:t>1998</a:t>
              </a:r>
            </a:p>
          </p:txBody>
        </p:sp>
      </p:grpSp>
      <p:graphicFrame>
        <p:nvGraphicFramePr>
          <p:cNvPr id="950281" name="Object 9"/>
          <p:cNvGraphicFramePr>
            <a:graphicFrameLocks noChangeAspect="1"/>
          </p:cNvGraphicFramePr>
          <p:nvPr/>
        </p:nvGraphicFramePr>
        <p:xfrm>
          <a:off x="596900" y="6934200"/>
          <a:ext cx="9239250" cy="473075"/>
        </p:xfrm>
        <a:graphic>
          <a:graphicData uri="http://schemas.openxmlformats.org/presentationml/2006/ole">
            <mc:AlternateContent xmlns:mc="http://schemas.openxmlformats.org/markup-compatibility/2006">
              <mc:Choice xmlns:v="urn:schemas-microsoft-com:vml" Requires="v">
                <p:oleObj spid="_x0000_s2345992" name="Image" r:id="rId6" imgW="10996825" imgH="583921" progId="">
                  <p:embed/>
                </p:oleObj>
              </mc:Choice>
              <mc:Fallback>
                <p:oleObj name="Image" r:id="rId6" imgW="10996825" imgH="583921" progId="">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6900" y="6934200"/>
                        <a:ext cx="9239250"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0282" name="Text Box 10"/>
          <p:cNvSpPr txBox="1">
            <a:spLocks noChangeArrowheads="1"/>
          </p:cNvSpPr>
          <p:nvPr/>
        </p:nvSpPr>
        <p:spPr bwMode="auto">
          <a:xfrm>
            <a:off x="6440797" y="4074340"/>
            <a:ext cx="947443" cy="501934"/>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600" b="1" dirty="0">
                <a:solidFill>
                  <a:srgbClr xmlns:mc="http://schemas.openxmlformats.org/markup-compatibility/2006" xmlns:a14="http://schemas.microsoft.com/office/drawing/2010/main" val="0000FF" mc:Ignorable=""/>
                </a:solidFill>
                <a:cs typeface="Arial" pitchFamily="34" charset="0"/>
              </a:rPr>
              <a:t>2002</a:t>
            </a:r>
          </a:p>
        </p:txBody>
      </p:sp>
      <p:pic>
        <p:nvPicPr>
          <p:cNvPr id="950283" name="Picture 11"/>
          <p:cNvPicPr>
            <a:picLocks noChangeAspect="1" noChangeArrowheads="1"/>
          </p:cNvPicPr>
          <p:nvPr/>
        </p:nvPicPr>
        <p:blipFill>
          <a:blip r:embed="rId8" cstate="print"/>
          <a:srcRect b="22501"/>
          <a:stretch>
            <a:fillRect/>
          </a:stretch>
        </p:blipFill>
        <p:spPr bwMode="auto">
          <a:xfrm>
            <a:off x="596900" y="3189288"/>
            <a:ext cx="4865688" cy="3395662"/>
          </a:xfrm>
          <a:prstGeom prst="rect">
            <a:avLst/>
          </a:prstGeom>
          <a:noFill/>
          <a:ln w="9525">
            <a:noFill/>
            <a:miter lim="800000"/>
            <a:headEnd/>
            <a:tailEnd/>
          </a:ln>
          <a:effectLst/>
        </p:spPr>
      </p:pic>
      <p:sp>
        <p:nvSpPr>
          <p:cNvPr id="950284" name="Text Box 12"/>
          <p:cNvSpPr txBox="1">
            <a:spLocks noChangeArrowheads="1"/>
          </p:cNvSpPr>
          <p:nvPr/>
        </p:nvSpPr>
        <p:spPr bwMode="auto">
          <a:xfrm>
            <a:off x="534988" y="6584950"/>
            <a:ext cx="2903106" cy="271102"/>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1100" dirty="0">
                <a:solidFill>
                  <a:srgbClr xmlns:mc="http://schemas.openxmlformats.org/markup-compatibility/2006" xmlns:a14="http://schemas.microsoft.com/office/drawing/2010/main" val="FFFFFF" mc:Ignorable=""/>
                </a:solidFill>
                <a:cs typeface="Arial" pitchFamily="34" charset="0"/>
              </a:rPr>
              <a:t>Strong, Hayes, </a:t>
            </a:r>
            <a:r>
              <a:rPr lang="en-US" sz="1100" dirty="0" err="1">
                <a:solidFill>
                  <a:srgbClr xmlns:mc="http://schemas.openxmlformats.org/markup-compatibility/2006" xmlns:a14="http://schemas.microsoft.com/office/drawing/2010/main" val="FFFFFF" mc:Ignorable=""/>
                </a:solidFill>
                <a:cs typeface="Arial" pitchFamily="34" charset="0"/>
              </a:rPr>
              <a:t>Goreau</a:t>
            </a:r>
            <a:r>
              <a:rPr lang="en-US" sz="1100" dirty="0">
                <a:solidFill>
                  <a:srgbClr xmlns:mc="http://schemas.openxmlformats.org/markup-compatibility/2006" xmlns:a14="http://schemas.microsoft.com/office/drawing/2010/main" val="FFFFFF" mc:Ignorable=""/>
                </a:solidFill>
                <a:cs typeface="Arial" pitchFamily="34" charset="0"/>
              </a:rPr>
              <a:t>, Causey and others</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1298" name="Picture 2"/>
          <p:cNvPicPr>
            <a:picLocks noChangeAspect="1" noChangeArrowheads="1"/>
          </p:cNvPicPr>
          <p:nvPr/>
        </p:nvPicPr>
        <p:blipFill>
          <a:blip r:embed="rId3" cstate="print"/>
          <a:srcRect t="5952"/>
          <a:stretch>
            <a:fillRect/>
          </a:stretch>
        </p:blipFill>
        <p:spPr bwMode="auto">
          <a:xfrm>
            <a:off x="341313" y="411163"/>
            <a:ext cx="6800850" cy="6502400"/>
          </a:xfrm>
          <a:prstGeom prst="rect">
            <a:avLst/>
          </a:prstGeom>
          <a:noFill/>
          <a:ln w="9525">
            <a:noFill/>
            <a:miter lim="800000"/>
            <a:headEnd/>
            <a:tailEnd/>
          </a:ln>
          <a:effectLst/>
        </p:spPr>
      </p:pic>
      <p:sp>
        <p:nvSpPr>
          <p:cNvPr id="951299" name="Text Box 3"/>
          <p:cNvSpPr txBox="1">
            <a:spLocks noChangeArrowheads="1"/>
          </p:cNvSpPr>
          <p:nvPr/>
        </p:nvSpPr>
        <p:spPr bwMode="auto">
          <a:xfrm>
            <a:off x="7424738" y="3206750"/>
            <a:ext cx="2816225" cy="3856699"/>
          </a:xfrm>
          <a:prstGeom prst="rect">
            <a:avLst/>
          </a:prstGeom>
          <a:noFill/>
          <a:ln w="9525">
            <a:noFill/>
            <a:miter lim="800000"/>
            <a:headEnd/>
            <a:tailEnd/>
          </a:ln>
          <a:effectLst/>
        </p:spPr>
        <p:txBody>
          <a:bodyPr lIns="100840" tIns="50420" rIns="100840" bIns="50420">
            <a:spAutoFit/>
          </a:bodyPr>
          <a:lstStyle/>
          <a:p>
            <a:pPr defTabSz="1008063" eaLnBrk="1" hangingPunct="1"/>
            <a:r>
              <a:rPr lang="en-US" sz="2000" dirty="0">
                <a:solidFill>
                  <a:srgbClr xmlns:mc="http://schemas.openxmlformats.org/markup-compatibility/2006" xmlns:a14="http://schemas.microsoft.com/office/drawing/2010/main" val="FFFFFF" mc:Ignorable=""/>
                </a:solidFill>
                <a:latin typeface="Comic Sans MS" pitchFamily="66" charset="0"/>
                <a:cs typeface="Arial" pitchFamily="34" charset="0"/>
              </a:rPr>
              <a:t>Threshold temperature – above which bleaching manifests itself (1-2oC above the long-term summer maximum temperatures</a:t>
            </a:r>
          </a:p>
          <a:p>
            <a:pPr defTabSz="1008063" eaLnBrk="1" hangingPunct="1"/>
            <a:endParaRPr lang="en-US" sz="2000" dirty="0">
              <a:solidFill>
                <a:srgbClr xmlns:mc="http://schemas.openxmlformats.org/markup-compatibility/2006" xmlns:a14="http://schemas.microsoft.com/office/drawing/2010/main" val="FFFFFF" mc:Ignorable=""/>
              </a:solidFill>
              <a:latin typeface="Comic Sans MS" pitchFamily="66" charset="0"/>
              <a:cs typeface="Arial" pitchFamily="34" charset="0"/>
            </a:endParaRPr>
          </a:p>
          <a:p>
            <a:pPr defTabSz="1008063" eaLnBrk="1" hangingPunct="1"/>
            <a:endParaRPr lang="en-US" sz="2000" dirty="0">
              <a:solidFill>
                <a:srgbClr xmlns:mc="http://schemas.openxmlformats.org/markup-compatibility/2006" xmlns:a14="http://schemas.microsoft.com/office/drawing/2010/main" val="FFFFFF" mc:Ignorable=""/>
              </a:solidFill>
              <a:latin typeface="Comic Sans MS" pitchFamily="66" charset="0"/>
              <a:cs typeface="Arial" pitchFamily="34" charset="0"/>
            </a:endParaRPr>
          </a:p>
          <a:p>
            <a:pPr defTabSz="1008063" eaLnBrk="1" hangingPunct="1"/>
            <a:r>
              <a:rPr lang="en-US" sz="2200" b="1" dirty="0">
                <a:solidFill>
                  <a:srgbClr xmlns:mc="http://schemas.openxmlformats.org/markup-compatibility/2006" xmlns:a14="http://schemas.microsoft.com/office/drawing/2010/main" val="FFFFFF" mc:Ignorable=""/>
                </a:solidFill>
                <a:latin typeface="Comic Sans MS" pitchFamily="66" charset="0"/>
                <a:cs typeface="Arial" pitchFamily="34" charset="0"/>
              </a:rPr>
              <a:t>WHAT DOES THE FUTURE HOLD?</a:t>
            </a:r>
          </a:p>
        </p:txBody>
      </p:sp>
      <p:pic>
        <p:nvPicPr>
          <p:cNvPr id="951300" name="Picture 4"/>
          <p:cNvPicPr>
            <a:picLocks noChangeAspect="1" noChangeArrowheads="1"/>
          </p:cNvPicPr>
          <p:nvPr/>
        </p:nvPicPr>
        <p:blipFill>
          <a:blip r:embed="rId4" cstate="print"/>
          <a:srcRect/>
          <a:stretch>
            <a:fillRect/>
          </a:stretch>
        </p:blipFill>
        <p:spPr bwMode="auto">
          <a:xfrm>
            <a:off x="341313" y="411163"/>
            <a:ext cx="6827837" cy="6584950"/>
          </a:xfrm>
          <a:prstGeom prst="rect">
            <a:avLst/>
          </a:prstGeom>
          <a:noFill/>
          <a:ln w="9525">
            <a:noFill/>
            <a:miter lim="800000"/>
            <a:headEnd/>
            <a:tailEnd/>
          </a:ln>
          <a:effectLst/>
        </p:spPr>
      </p:pic>
      <p:grpSp>
        <p:nvGrpSpPr>
          <p:cNvPr id="2" name="Group 5"/>
          <p:cNvGrpSpPr>
            <a:grpSpLocks/>
          </p:cNvGrpSpPr>
          <p:nvPr/>
        </p:nvGrpSpPr>
        <p:grpSpPr bwMode="auto">
          <a:xfrm>
            <a:off x="6742113" y="82550"/>
            <a:ext cx="2644775" cy="2798763"/>
            <a:chOff x="3744" y="336"/>
            <a:chExt cx="1488" cy="1632"/>
          </a:xfrm>
        </p:grpSpPr>
        <p:pic>
          <p:nvPicPr>
            <p:cNvPr id="951302" name="Picture 6" descr="Bleached coral2"/>
            <p:cNvPicPr>
              <a:picLocks noChangeAspect="1" noChangeArrowheads="1"/>
            </p:cNvPicPr>
            <p:nvPr/>
          </p:nvPicPr>
          <p:blipFill>
            <a:blip r:embed="rId5" cstate="print"/>
            <a:srcRect l="12000" t="30000" r="39999" b="22000"/>
            <a:stretch>
              <a:fillRect/>
            </a:stretch>
          </p:blipFill>
          <p:spPr bwMode="auto">
            <a:xfrm>
              <a:off x="4464" y="336"/>
              <a:ext cx="768" cy="768"/>
            </a:xfrm>
            <a:prstGeom prst="rect">
              <a:avLst/>
            </a:prstGeom>
            <a:noFill/>
          </p:spPr>
        </p:pic>
        <p:pic>
          <p:nvPicPr>
            <p:cNvPr id="951303" name="Picture 7" descr="coral-normal1"/>
            <p:cNvPicPr>
              <a:picLocks noChangeAspect="1" noChangeArrowheads="1"/>
            </p:cNvPicPr>
            <p:nvPr/>
          </p:nvPicPr>
          <p:blipFill>
            <a:blip r:embed="rId6" cstate="print"/>
            <a:srcRect/>
            <a:stretch>
              <a:fillRect/>
            </a:stretch>
          </p:blipFill>
          <p:spPr bwMode="auto">
            <a:xfrm>
              <a:off x="4464" y="1200"/>
              <a:ext cx="768" cy="768"/>
            </a:xfrm>
            <a:prstGeom prst="rect">
              <a:avLst/>
            </a:prstGeom>
            <a:noFill/>
          </p:spPr>
        </p:pic>
        <p:sp>
          <p:nvSpPr>
            <p:cNvPr id="951304" name="Freeform 8"/>
            <p:cNvSpPr>
              <a:spLocks/>
            </p:cNvSpPr>
            <p:nvPr/>
          </p:nvSpPr>
          <p:spPr bwMode="auto">
            <a:xfrm>
              <a:off x="3744" y="912"/>
              <a:ext cx="720" cy="240"/>
            </a:xfrm>
            <a:custGeom>
              <a:avLst/>
              <a:gdLst/>
              <a:ahLst/>
              <a:cxnLst>
                <a:cxn ang="0">
                  <a:pos x="0" y="240"/>
                </a:cxn>
                <a:cxn ang="0">
                  <a:pos x="376" y="192"/>
                </a:cxn>
                <a:cxn ang="0">
                  <a:pos x="720" y="0"/>
                </a:cxn>
              </a:cxnLst>
              <a:rect l="0" t="0" r="r" b="b"/>
              <a:pathLst>
                <a:path w="720" h="240">
                  <a:moveTo>
                    <a:pt x="0" y="240"/>
                  </a:moveTo>
                  <a:cubicBezTo>
                    <a:pt x="63" y="232"/>
                    <a:pt x="256" y="232"/>
                    <a:pt x="376" y="192"/>
                  </a:cubicBezTo>
                  <a:cubicBezTo>
                    <a:pt x="496" y="152"/>
                    <a:pt x="648" y="40"/>
                    <a:pt x="720" y="0"/>
                  </a:cubicBezTo>
                </a:path>
              </a:pathLst>
            </a:custGeom>
            <a:noFill/>
            <a:ln w="63500">
              <a:solidFill>
                <a:srgbClr xmlns:mc="http://schemas.openxmlformats.org/markup-compatibility/2006" xmlns:a14="http://schemas.microsoft.com/office/drawing/2010/main" val="FF0000" mc:Ignorable=""/>
              </a:solidFill>
              <a:round/>
              <a:headEnd/>
              <a:tailEnd type="stealth" w="lg" len="lg"/>
            </a:ln>
            <a:effectLst/>
          </p:spPr>
          <p:txBody>
            <a:bodyPr/>
            <a:lstStyle/>
            <a:p>
              <a:endParaRPr lang="en-GB"/>
            </a:p>
          </p:txBody>
        </p:sp>
        <p:sp>
          <p:nvSpPr>
            <p:cNvPr id="951305" name="Freeform 9"/>
            <p:cNvSpPr>
              <a:spLocks/>
            </p:cNvSpPr>
            <p:nvPr/>
          </p:nvSpPr>
          <p:spPr bwMode="auto">
            <a:xfrm flipV="1">
              <a:off x="3744" y="1152"/>
              <a:ext cx="720" cy="240"/>
            </a:xfrm>
            <a:custGeom>
              <a:avLst/>
              <a:gdLst/>
              <a:ahLst/>
              <a:cxnLst>
                <a:cxn ang="0">
                  <a:pos x="0" y="240"/>
                </a:cxn>
                <a:cxn ang="0">
                  <a:pos x="376" y="192"/>
                </a:cxn>
                <a:cxn ang="0">
                  <a:pos x="720" y="0"/>
                </a:cxn>
              </a:cxnLst>
              <a:rect l="0" t="0" r="r" b="b"/>
              <a:pathLst>
                <a:path w="720" h="240">
                  <a:moveTo>
                    <a:pt x="0" y="240"/>
                  </a:moveTo>
                  <a:cubicBezTo>
                    <a:pt x="63" y="232"/>
                    <a:pt x="256" y="232"/>
                    <a:pt x="376" y="192"/>
                  </a:cubicBezTo>
                  <a:cubicBezTo>
                    <a:pt x="496" y="152"/>
                    <a:pt x="648" y="40"/>
                    <a:pt x="720" y="0"/>
                  </a:cubicBezTo>
                </a:path>
              </a:pathLst>
            </a:custGeom>
            <a:noFill/>
            <a:ln w="63500">
              <a:solidFill>
                <a:srgbClr xmlns:mc="http://schemas.openxmlformats.org/markup-compatibility/2006" xmlns:a14="http://schemas.microsoft.com/office/drawing/2010/main" val="FF0000" mc:Ignorable=""/>
              </a:solidFill>
              <a:round/>
              <a:headEnd/>
              <a:tailEnd type="stealth" w="lg" len="lg"/>
            </a:ln>
            <a:effectLst/>
          </p:spPr>
          <p:txBody>
            <a:bodyPr/>
            <a:lstStyle/>
            <a:p>
              <a:endParaRPr lang="en-GB"/>
            </a:p>
          </p:txBody>
        </p:sp>
      </p:grpSp>
      <p:sp>
        <p:nvSpPr>
          <p:cNvPr id="951306" name="Text Box 10"/>
          <p:cNvSpPr txBox="1">
            <a:spLocks noChangeArrowheads="1"/>
          </p:cNvSpPr>
          <p:nvPr/>
        </p:nvSpPr>
        <p:spPr bwMode="auto">
          <a:xfrm>
            <a:off x="323850" y="7078663"/>
            <a:ext cx="2908300" cy="395287"/>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000">
                <a:solidFill>
                  <a:srgbClr xmlns:mc="http://schemas.openxmlformats.org/markup-compatibility/2006" xmlns:a14="http://schemas.microsoft.com/office/drawing/2010/main" val="FFFF99" mc:Ignorable=""/>
                </a:solidFill>
                <a:cs typeface="Arial" pitchFamily="34" charset="0"/>
              </a:rPr>
              <a:t>Hoegh-Guldberg (1999)</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1300"/>
                                        </p:tgtEl>
                                        <p:attrNameLst>
                                          <p:attrName>style.visibility</p:attrName>
                                        </p:attrNameLst>
                                      </p:cBhvr>
                                      <p:to>
                                        <p:strVal val="visible"/>
                                      </p:to>
                                    </p:set>
                                    <p:animEffect transition="in" filter="fade">
                                      <p:cBhvr>
                                        <p:cTn id="7" dur="2000"/>
                                        <p:tgtEl>
                                          <p:spTgt spid="951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194" name="Picture 2" descr="Hopkins aerial view"/>
          <p:cNvPicPr>
            <a:picLocks noChangeAspect="1" noChangeArrowheads="1"/>
          </p:cNvPicPr>
          <p:nvPr/>
        </p:nvPicPr>
        <p:blipFill>
          <a:blip r:embed="rId3" cstate="print"/>
          <a:srcRect t="25586"/>
          <a:stretch>
            <a:fillRect/>
          </a:stretch>
        </p:blipFill>
        <p:spPr bwMode="auto">
          <a:xfrm>
            <a:off x="0" y="0"/>
            <a:ext cx="10240963" cy="4787294"/>
          </a:xfrm>
          <a:prstGeom prst="rect">
            <a:avLst/>
          </a:prstGeom>
          <a:noFill/>
        </p:spPr>
      </p:pic>
      <p:pic>
        <p:nvPicPr>
          <p:cNvPr id="1032195" name="Picture 3" descr="chinese"/>
          <p:cNvPicPr>
            <a:picLocks noChangeAspect="1" noChangeArrowheads="1"/>
          </p:cNvPicPr>
          <p:nvPr/>
        </p:nvPicPr>
        <p:blipFill>
          <a:blip r:embed="rId4" cstate="print"/>
          <a:srcRect/>
          <a:stretch>
            <a:fillRect/>
          </a:stretch>
        </p:blipFill>
        <p:spPr bwMode="auto">
          <a:xfrm>
            <a:off x="0" y="4362063"/>
            <a:ext cx="3072289" cy="2088440"/>
          </a:xfrm>
          <a:prstGeom prst="rect">
            <a:avLst/>
          </a:prstGeom>
          <a:noFill/>
        </p:spPr>
      </p:pic>
      <p:pic>
        <p:nvPicPr>
          <p:cNvPr id="1032196" name="Picture 4" descr="agassiz1917"/>
          <p:cNvPicPr>
            <a:picLocks noChangeAspect="1" noChangeArrowheads="1"/>
          </p:cNvPicPr>
          <p:nvPr/>
        </p:nvPicPr>
        <p:blipFill>
          <a:blip r:embed="rId5" cstate="print"/>
          <a:srcRect/>
          <a:stretch>
            <a:fillRect/>
          </a:stretch>
        </p:blipFill>
        <p:spPr bwMode="auto">
          <a:xfrm>
            <a:off x="3072289" y="5284542"/>
            <a:ext cx="4352409" cy="1954698"/>
          </a:xfrm>
          <a:prstGeom prst="rect">
            <a:avLst/>
          </a:prstGeom>
          <a:noFill/>
        </p:spPr>
      </p:pic>
      <p:pic>
        <p:nvPicPr>
          <p:cNvPr id="1032197" name="Picture 5" descr="mbw1920"/>
          <p:cNvPicPr>
            <a:picLocks noChangeAspect="1" noChangeArrowheads="1"/>
          </p:cNvPicPr>
          <p:nvPr/>
        </p:nvPicPr>
        <p:blipFill>
          <a:blip r:embed="rId6" cstate="print"/>
          <a:srcRect/>
          <a:stretch>
            <a:fillRect/>
          </a:stretch>
        </p:blipFill>
        <p:spPr bwMode="auto">
          <a:xfrm>
            <a:off x="7595381" y="4197456"/>
            <a:ext cx="2389558" cy="1728364"/>
          </a:xfrm>
          <a:prstGeom prst="rect">
            <a:avLst/>
          </a:prstGeom>
          <a:noFill/>
        </p:spPr>
      </p:pic>
      <p:pic>
        <p:nvPicPr>
          <p:cNvPr id="1032198" name="Picture 6"/>
          <p:cNvPicPr>
            <a:picLocks noChangeAspect="1" noChangeArrowheads="1"/>
          </p:cNvPicPr>
          <p:nvPr/>
        </p:nvPicPr>
        <p:blipFill>
          <a:blip r:embed="rId7" cstate="print"/>
          <a:srcRect/>
          <a:stretch>
            <a:fillRect/>
          </a:stretch>
        </p:blipFill>
        <p:spPr bwMode="auto">
          <a:xfrm>
            <a:off x="7595381" y="5870951"/>
            <a:ext cx="2389558" cy="1536324"/>
          </a:xfrm>
          <a:prstGeom prst="rect">
            <a:avLst/>
          </a:prstGeom>
          <a:noFill/>
        </p:spPr>
      </p:pic>
      <p:pic>
        <p:nvPicPr>
          <p:cNvPr id="1032199" name="Picture 7"/>
          <p:cNvPicPr>
            <a:picLocks noChangeAspect="1" noChangeArrowheads="1"/>
          </p:cNvPicPr>
          <p:nvPr/>
        </p:nvPicPr>
        <p:blipFill>
          <a:blip r:embed="rId8" cstate="print"/>
          <a:srcRect/>
          <a:stretch>
            <a:fillRect/>
          </a:stretch>
        </p:blipFill>
        <p:spPr bwMode="auto">
          <a:xfrm>
            <a:off x="4181727" y="3539032"/>
            <a:ext cx="2730923" cy="1975273"/>
          </a:xfrm>
          <a:prstGeom prst="rect">
            <a:avLst/>
          </a:prstGeom>
          <a:noFill/>
        </p:spPr>
      </p:pic>
      <p:sp>
        <p:nvSpPr>
          <p:cNvPr id="1032200" name="Text Box 8"/>
          <p:cNvSpPr txBox="1">
            <a:spLocks noChangeArrowheads="1"/>
          </p:cNvSpPr>
          <p:nvPr/>
        </p:nvSpPr>
        <p:spPr bwMode="auto">
          <a:xfrm>
            <a:off x="1064283" y="182457"/>
            <a:ext cx="8234694" cy="578878"/>
          </a:xfrm>
          <a:prstGeom prst="rect">
            <a:avLst/>
          </a:prstGeom>
          <a:solidFill>
            <a:srgbClr xmlns:mc="http://schemas.openxmlformats.org/markup-compatibility/2006" xmlns:a14="http://schemas.microsoft.com/office/drawing/2010/main" val="FFFFFF" mc:Ignorable=""/>
          </a:solidFill>
          <a:ln w="9525">
            <a:noFill/>
            <a:miter lim="800000"/>
            <a:headEnd/>
            <a:tailEnd/>
          </a:ln>
          <a:effectLst/>
        </p:spPr>
        <p:txBody>
          <a:bodyPr wrap="none" lIns="100840" tIns="50420" rIns="100840" bIns="50420">
            <a:spAutoFit/>
          </a:bodyPr>
          <a:lstStyle/>
          <a:p>
            <a:r>
              <a:rPr lang="en-US" sz="3100" dirty="0">
                <a:solidFill>
                  <a:srgbClr xmlns:mc="http://schemas.openxmlformats.org/markup-compatibility/2006" xmlns:a14="http://schemas.microsoft.com/office/drawing/2010/main" val="000000" mc:Ignorable=""/>
                </a:solidFill>
                <a:latin typeface="Comic Sans MS" pitchFamily="66" charset="0"/>
              </a:rPr>
              <a:t>China Point and the Hopkins Marine Station</a:t>
            </a:r>
          </a:p>
        </p:txBody>
      </p:sp>
      <p:cxnSp>
        <p:nvCxnSpPr>
          <p:cNvPr id="10" name="Straight Connector 9"/>
          <p:cNvCxnSpPr/>
          <p:nvPr/>
        </p:nvCxnSpPr>
        <p:spPr bwMode="auto">
          <a:xfrm>
            <a:off x="541925" y="882428"/>
            <a:ext cx="9047748" cy="1588"/>
          </a:xfrm>
          <a:prstGeom prst="line">
            <a:avLst/>
          </a:prstGeom>
          <a:solidFill>
            <a:schemeClr val="accent1"/>
          </a:solidFill>
          <a:ln w="222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768072" y="411515"/>
            <a:ext cx="8704819" cy="1234546"/>
          </a:xfrm>
        </p:spPr>
        <p:txBody>
          <a:bodyPr lIns="100840" tIns="50420" rIns="100840" bIns="50420"/>
          <a:lstStyle/>
          <a:p>
            <a:r>
              <a:rPr lang="en-US" sz="3500" i="1"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Changes in who lives at China Point:</a:t>
            </a:r>
            <a:br>
              <a:rPr lang="en-US" sz="3500" i="1"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br>
            <a:r>
              <a:rPr lang="en-US" sz="3500" i="1"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rPr>
              <a:t>a 75 year perspective</a:t>
            </a:r>
            <a:endParaRPr lang="en-US" sz="4400" i="1" dirty="0">
              <a:solidFill>
                <a:srgbClr xmlns:mc="http://schemas.openxmlformats.org/markup-compatibility/2006" xmlns:a14="http://schemas.microsoft.com/office/drawing/2010/main" val="FFFF00" mc:Ignorable=""/>
              </a:solidFill>
              <a:effectLst>
                <a:outerShdw blurRad="38100" dist="38100" dir="2700000" algn="tl">
                  <a:srgbClr xmlns:mc="http://schemas.openxmlformats.org/markup-compatibility/2006" xmlns:a14="http://schemas.microsoft.com/office/drawing/2010/main" val="000000" mc:Ignorable=""/>
                </a:outerShdw>
              </a:effectLst>
            </a:endParaRPr>
          </a:p>
        </p:txBody>
      </p:sp>
      <p:sp>
        <p:nvSpPr>
          <p:cNvPr id="1035267" name="Rectangle 3"/>
          <p:cNvSpPr>
            <a:spLocks noGrp="1" noChangeArrowheads="1"/>
          </p:cNvSpPr>
          <p:nvPr>
            <p:ph type="body" idx="1"/>
          </p:nvPr>
        </p:nvSpPr>
        <p:spPr/>
        <p:txBody>
          <a:bodyPr/>
          <a:lstStyle/>
          <a:p>
            <a:pPr>
              <a:buFontTx/>
              <a:buNone/>
            </a:pPr>
            <a:r>
              <a:rPr lang="en-US" sz="2600" dirty="0"/>
              <a:t>		</a:t>
            </a:r>
            <a:r>
              <a:rPr lang="en-US" dirty="0"/>
              <a:t>						</a:t>
            </a:r>
          </a:p>
          <a:p>
            <a:endParaRPr lang="en-US" dirty="0"/>
          </a:p>
          <a:p>
            <a:endParaRPr lang="en-US" dirty="0"/>
          </a:p>
        </p:txBody>
      </p:sp>
      <p:pic>
        <p:nvPicPr>
          <p:cNvPr id="1035268" name="Picture 4" descr="R2c3"/>
          <p:cNvPicPr>
            <a:picLocks noChangeAspect="1" noChangeArrowheads="1"/>
          </p:cNvPicPr>
          <p:nvPr/>
        </p:nvPicPr>
        <p:blipFill>
          <a:blip r:embed="rId3" cstate="print">
            <a:lum bright="20000"/>
          </a:blip>
          <a:srcRect/>
          <a:stretch>
            <a:fillRect/>
          </a:stretch>
        </p:blipFill>
        <p:spPr bwMode="auto">
          <a:xfrm>
            <a:off x="1280120" y="2139879"/>
            <a:ext cx="3038509" cy="4444365"/>
          </a:xfrm>
          <a:prstGeom prst="rect">
            <a:avLst/>
          </a:prstGeom>
          <a:noFill/>
        </p:spPr>
      </p:pic>
      <p:pic>
        <p:nvPicPr>
          <p:cNvPr id="1035269" name="Picture 5" descr="R2c2"/>
          <p:cNvPicPr>
            <a:picLocks noChangeAspect="1" noChangeArrowheads="1"/>
          </p:cNvPicPr>
          <p:nvPr/>
        </p:nvPicPr>
        <p:blipFill>
          <a:blip r:embed="rId4" cstate="print"/>
          <a:srcRect t="12962"/>
          <a:stretch>
            <a:fillRect/>
          </a:stretch>
        </p:blipFill>
        <p:spPr bwMode="auto">
          <a:xfrm>
            <a:off x="5330280" y="2222182"/>
            <a:ext cx="3353204" cy="4197456"/>
          </a:xfrm>
          <a:prstGeom prst="rect">
            <a:avLst/>
          </a:prstGeom>
          <a:noFill/>
        </p:spPr>
      </p:pic>
      <p:sp>
        <p:nvSpPr>
          <p:cNvPr id="1035270" name="Text Box 6"/>
          <p:cNvSpPr txBox="1">
            <a:spLocks noChangeArrowheads="1"/>
          </p:cNvSpPr>
          <p:nvPr/>
        </p:nvSpPr>
        <p:spPr bwMode="auto">
          <a:xfrm>
            <a:off x="1109438" y="6519088"/>
            <a:ext cx="7046805" cy="532712"/>
          </a:xfrm>
          <a:prstGeom prst="rect">
            <a:avLst/>
          </a:prstGeom>
          <a:noFill/>
          <a:ln w="9525">
            <a:noFill/>
            <a:miter lim="800000"/>
            <a:headEnd/>
            <a:tailEnd/>
          </a:ln>
          <a:effectLst/>
        </p:spPr>
        <p:txBody>
          <a:bodyPr wrap="none" lIns="100840" tIns="50420" rIns="100840" bIns="50420">
            <a:spAutoFit/>
          </a:bodyPr>
          <a:lstStyle/>
          <a:p>
            <a:r>
              <a:rPr lang="en-US" dirty="0">
                <a:solidFill>
                  <a:srgbClr xmlns:mc="http://schemas.openxmlformats.org/markup-compatibility/2006" xmlns:a14="http://schemas.microsoft.com/office/drawing/2010/main" val="FFFFFF" mc:Ignorable=""/>
                </a:solidFill>
              </a:rPr>
              <a:t>     </a:t>
            </a:r>
            <a:r>
              <a:rPr lang="en-US" dirty="0" err="1">
                <a:solidFill>
                  <a:srgbClr xmlns:mc="http://schemas.openxmlformats.org/markup-compatibility/2006" xmlns:a14="http://schemas.microsoft.com/office/drawing/2010/main" val="FFFFFF" mc:Ignorable=""/>
                </a:solidFill>
              </a:rPr>
              <a:t>Hewatt</a:t>
            </a:r>
            <a:r>
              <a:rPr lang="en-US" dirty="0">
                <a:solidFill>
                  <a:srgbClr xmlns:mc="http://schemas.openxmlformats.org/markup-compatibility/2006" xmlns:a14="http://schemas.microsoft.com/office/drawing/2010/main" val="FFFFFF" mc:Ignorable=""/>
                </a:solidFill>
              </a:rPr>
              <a:t>: 1931	          </a:t>
            </a:r>
            <a:r>
              <a:rPr lang="en-US" dirty="0" smtClean="0">
                <a:solidFill>
                  <a:srgbClr xmlns:mc="http://schemas.openxmlformats.org/markup-compatibility/2006" xmlns:a14="http://schemas.microsoft.com/office/drawing/2010/main" val="FFFFFF" mc:Ignorable=""/>
                </a:solidFill>
              </a:rPr>
              <a:t>			Barry</a:t>
            </a:r>
            <a:r>
              <a:rPr lang="en-US" dirty="0">
                <a:solidFill>
                  <a:srgbClr xmlns:mc="http://schemas.openxmlformats.org/markup-compatibility/2006" xmlns:a14="http://schemas.microsoft.com/office/drawing/2010/main" val="FFFFFF" mc:Ignorable=""/>
                </a:solidFill>
              </a:rPr>
              <a:t>, Baxter, </a:t>
            </a:r>
            <a:r>
              <a:rPr lang="en-US" dirty="0" err="1">
                <a:solidFill>
                  <a:srgbClr xmlns:mc="http://schemas.openxmlformats.org/markup-compatibility/2006" xmlns:a14="http://schemas.microsoft.com/office/drawing/2010/main" val="FFFFFF" mc:Ignorable=""/>
                </a:solidFill>
              </a:rPr>
              <a:t>Sagarin</a:t>
            </a:r>
            <a:r>
              <a:rPr lang="en-US" dirty="0">
                <a:solidFill>
                  <a:srgbClr xmlns:mc="http://schemas.openxmlformats.org/markup-compatibility/2006" xmlns:a14="http://schemas.microsoft.com/office/drawing/2010/main" val="FFFFFF" mc:Ignorable=""/>
                </a:solidFill>
              </a:rPr>
              <a:t> &amp;</a:t>
            </a:r>
          </a:p>
          <a:p>
            <a:r>
              <a:rPr lang="en-US" dirty="0">
                <a:solidFill>
                  <a:srgbClr xmlns:mc="http://schemas.openxmlformats.org/markup-compatibility/2006" xmlns:a14="http://schemas.microsoft.com/office/drawing/2010/main" val="FFFFFF" mc:Ignorable=""/>
                </a:solidFill>
              </a:rPr>
              <a:t>				</a:t>
            </a:r>
            <a:r>
              <a:rPr lang="en-US" dirty="0" smtClean="0">
                <a:solidFill>
                  <a:srgbClr xmlns:mc="http://schemas.openxmlformats.org/markup-compatibility/2006" xmlns:a14="http://schemas.microsoft.com/office/drawing/2010/main" val="FFFFFF" mc:Ignorable=""/>
                </a:solidFill>
              </a:rPr>
              <a:t>	Gilman</a:t>
            </a:r>
            <a:r>
              <a:rPr lang="en-US" dirty="0">
                <a:solidFill>
                  <a:srgbClr xmlns:mc="http://schemas.openxmlformats.org/markup-compatibility/2006" xmlns:a14="http://schemas.microsoft.com/office/drawing/2010/main" val="FFFFFF" mc:Ignorable=""/>
                </a:solidFill>
              </a:rPr>
              <a:t>: 1990’s &amp; continuing</a:t>
            </a:r>
          </a:p>
        </p:txBody>
      </p:sp>
      <p:sp>
        <p:nvSpPr>
          <p:cNvPr id="1035271" name="Line 7"/>
          <p:cNvSpPr>
            <a:spLocks noChangeShapeType="1"/>
          </p:cNvSpPr>
          <p:nvPr/>
        </p:nvSpPr>
        <p:spPr bwMode="auto">
          <a:xfrm>
            <a:off x="7236179" y="2923822"/>
            <a:ext cx="188520" cy="3331211"/>
          </a:xfrm>
          <a:prstGeom prst="line">
            <a:avLst/>
          </a:prstGeom>
          <a:noFill/>
          <a:ln w="34925">
            <a:solidFill>
              <a:srgbClr xmlns:mc="http://schemas.openxmlformats.org/markup-compatibility/2006" xmlns:a14="http://schemas.microsoft.com/office/drawing/2010/main" val="66FF33" mc:Ignorable=""/>
            </a:solidFill>
            <a:prstDash val="sysDash"/>
            <a:round/>
            <a:headEnd/>
            <a:tailEnd/>
          </a:ln>
          <a:effectLst>
            <a:prstShdw prst="shdw17" dist="17961" dir="2700000">
              <a:srgbClr xmlns:mc="http://schemas.openxmlformats.org/markup-compatibility/2006" xmlns:a14="http://schemas.microsoft.com/office/drawing/2010/main" val="66FF33" mc:Ignorable="">
                <a:gamma/>
                <a:shade val="60000"/>
                <a:invGamma/>
              </a:srgbClr>
            </a:prstShdw>
          </a:effectLst>
        </p:spPr>
        <p:txBody>
          <a:bodyPr wrap="none" lIns="100840" tIns="50420" rIns="100840" bIns="50420" anchor="ctr"/>
          <a:lstStyle/>
          <a:p>
            <a:endParaRPr lang="en-GB"/>
          </a:p>
        </p:txBody>
      </p:sp>
      <p:sp>
        <p:nvSpPr>
          <p:cNvPr id="1035272" name="Line 8"/>
          <p:cNvSpPr>
            <a:spLocks noChangeShapeType="1"/>
          </p:cNvSpPr>
          <p:nvPr/>
        </p:nvSpPr>
        <p:spPr bwMode="auto">
          <a:xfrm flipH="1">
            <a:off x="3072289" y="2765778"/>
            <a:ext cx="145044" cy="3324649"/>
          </a:xfrm>
          <a:prstGeom prst="line">
            <a:avLst/>
          </a:prstGeom>
          <a:noFill/>
          <a:ln w="34925">
            <a:solidFill>
              <a:srgbClr xmlns:mc="http://schemas.openxmlformats.org/markup-compatibility/2006" xmlns:a14="http://schemas.microsoft.com/office/drawing/2010/main" val="66FF33" mc:Ignorable=""/>
            </a:solidFill>
            <a:prstDash val="sysDash"/>
            <a:round/>
            <a:headEnd/>
            <a:tailEnd/>
          </a:ln>
          <a:effectLst>
            <a:prstShdw prst="shdw17" dist="17961" dir="2700000">
              <a:srgbClr xmlns:mc="http://schemas.openxmlformats.org/markup-compatibility/2006" xmlns:a14="http://schemas.microsoft.com/office/drawing/2010/main" val="66FF33" mc:Ignorable="">
                <a:gamma/>
                <a:shade val="60000"/>
                <a:invGamma/>
              </a:srgbClr>
            </a:prstShdw>
          </a:effectLst>
        </p:spPr>
        <p:txBody>
          <a:bodyPr wrap="none" lIns="100840" tIns="50420" rIns="100840" bIns="50420" anchor="ctr"/>
          <a:lstStyle/>
          <a:p>
            <a:endParaRPr lang="en-GB"/>
          </a:p>
        </p:txBody>
      </p:sp>
      <p:cxnSp>
        <p:nvCxnSpPr>
          <p:cNvPr id="10" name="Straight Connector 9"/>
          <p:cNvCxnSpPr/>
          <p:nvPr/>
        </p:nvCxnSpPr>
        <p:spPr bwMode="auto">
          <a:xfrm>
            <a:off x="648420" y="1704219"/>
            <a:ext cx="9047748" cy="1588"/>
          </a:xfrm>
          <a:prstGeom prst="line">
            <a:avLst/>
          </a:prstGeom>
          <a:solidFill>
            <a:schemeClr val="accent1"/>
          </a:solidFill>
          <a:ln w="222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8036" name="Picture 4"/>
          <p:cNvPicPr>
            <a:picLocks noChangeAspect="1" noChangeArrowheads="1"/>
          </p:cNvPicPr>
          <p:nvPr/>
        </p:nvPicPr>
        <p:blipFill>
          <a:blip r:embed="rId4" cstate="print"/>
          <a:srcRect/>
          <a:stretch>
            <a:fillRect/>
          </a:stretch>
        </p:blipFill>
        <p:spPr bwMode="auto">
          <a:xfrm>
            <a:off x="7712075" y="1189038"/>
            <a:ext cx="2209800" cy="1816100"/>
          </a:xfrm>
          <a:prstGeom prst="rect">
            <a:avLst/>
          </a:prstGeom>
          <a:noFill/>
          <a:ln w="9525">
            <a:noFill/>
            <a:miter lim="800000"/>
            <a:headEnd/>
            <a:tailEnd/>
          </a:ln>
          <a:effectLst/>
        </p:spPr>
      </p:pic>
      <p:pic>
        <p:nvPicPr>
          <p:cNvPr id="1708037" name="Picture 5" descr="medium"/>
          <p:cNvPicPr>
            <a:picLocks noChangeAspect="1" noChangeArrowheads="1"/>
          </p:cNvPicPr>
          <p:nvPr/>
        </p:nvPicPr>
        <p:blipFill>
          <a:blip r:embed="rId5" cstate="print"/>
          <a:srcRect/>
          <a:stretch>
            <a:fillRect/>
          </a:stretch>
        </p:blipFill>
        <p:spPr bwMode="auto">
          <a:xfrm>
            <a:off x="4130675" y="5532438"/>
            <a:ext cx="1905000" cy="1414462"/>
          </a:xfrm>
          <a:prstGeom prst="rect">
            <a:avLst/>
          </a:prstGeom>
          <a:noFill/>
        </p:spPr>
      </p:pic>
      <p:sp>
        <p:nvSpPr>
          <p:cNvPr id="1708044" name="Text Box 12"/>
          <p:cNvSpPr txBox="1">
            <a:spLocks noChangeArrowheads="1"/>
          </p:cNvSpPr>
          <p:nvPr/>
        </p:nvSpPr>
        <p:spPr bwMode="auto">
          <a:xfrm>
            <a:off x="557921" y="105197"/>
            <a:ext cx="9061246" cy="473261"/>
          </a:xfrm>
          <a:prstGeom prst="rect">
            <a:avLst/>
          </a:prstGeom>
          <a:noFill/>
          <a:ln w="9525">
            <a:noFill/>
            <a:miter lim="800000"/>
            <a:headEnd/>
            <a:tailEnd/>
          </a:ln>
          <a:effectLst/>
        </p:spPr>
        <p:txBody>
          <a:bodyPr wrap="none" lIns="102925" tIns="51462" rIns="102925" bIns="51462">
            <a:spAutoFit/>
          </a:bodyPr>
          <a:lstStyle/>
          <a:p>
            <a:pPr defTabSz="1028700"/>
            <a:r>
              <a:rPr lang="en-US" sz="2400" dirty="0">
                <a:solidFill>
                  <a:srgbClr xmlns:mc="http://schemas.openxmlformats.org/markup-compatibility/2006" xmlns:a14="http://schemas.microsoft.com/office/drawing/2010/main" val="FFFF66" mc:Ignorable=""/>
                </a:solidFill>
                <a:latin typeface="Comic Sans MS" pitchFamily="66" charset="0"/>
              </a:rPr>
              <a:t>Climate-related shifts in rocky intertidal animals (1932-1993)</a:t>
            </a:r>
          </a:p>
        </p:txBody>
      </p:sp>
      <p:sp>
        <p:nvSpPr>
          <p:cNvPr id="1708081" name="Text Box 49"/>
          <p:cNvSpPr txBox="1">
            <a:spLocks noChangeArrowheads="1"/>
          </p:cNvSpPr>
          <p:nvPr/>
        </p:nvSpPr>
        <p:spPr bwMode="auto">
          <a:xfrm>
            <a:off x="6882842" y="6988476"/>
            <a:ext cx="2685351" cy="276999"/>
          </a:xfrm>
          <a:prstGeom prst="rect">
            <a:avLst/>
          </a:prstGeom>
          <a:noFill/>
          <a:ln w="9525">
            <a:noFill/>
            <a:miter lim="800000"/>
            <a:headEnd/>
            <a:tailEnd/>
          </a:ln>
          <a:effectLst/>
        </p:spPr>
        <p:txBody>
          <a:bodyPr wrap="none">
            <a:spAutoFit/>
          </a:bodyPr>
          <a:lstStyle/>
          <a:p>
            <a:pPr defTabSz="1028700"/>
            <a:r>
              <a:rPr lang="en-US" sz="1200" dirty="0">
                <a:solidFill>
                  <a:srgbClr xmlns:mc="http://schemas.openxmlformats.org/markup-compatibility/2006" xmlns:a14="http://schemas.microsoft.com/office/drawing/2010/main" val="FFFFFF" mc:Ignorable=""/>
                </a:solidFill>
              </a:rPr>
              <a:t>Barry et al. </a:t>
            </a:r>
            <a:r>
              <a:rPr lang="en-US" sz="1200" dirty="0" smtClean="0">
                <a:solidFill>
                  <a:srgbClr xmlns:mc="http://schemas.openxmlformats.org/markup-compatibility/2006" xmlns:a14="http://schemas.microsoft.com/office/drawing/2010/main" val="FFFFFF" mc:Ignorable=""/>
                </a:solidFill>
              </a:rPr>
              <a:t>1995, </a:t>
            </a:r>
            <a:r>
              <a:rPr lang="en-US" sz="1200" dirty="0" err="1" smtClean="0">
                <a:solidFill>
                  <a:srgbClr xmlns:mc="http://schemas.openxmlformats.org/markup-compatibility/2006" xmlns:a14="http://schemas.microsoft.com/office/drawing/2010/main" val="FFFFFF" mc:Ignorable=""/>
                </a:solidFill>
              </a:rPr>
              <a:t>Sagarin</a:t>
            </a:r>
            <a:r>
              <a:rPr lang="en-US" sz="1200" dirty="0" smtClean="0">
                <a:solidFill>
                  <a:srgbClr xmlns:mc="http://schemas.openxmlformats.org/markup-compatibility/2006" xmlns:a14="http://schemas.microsoft.com/office/drawing/2010/main" val="FFFFFF" mc:Ignorable=""/>
                </a:solidFill>
              </a:rPr>
              <a:t> et al. 1999</a:t>
            </a:r>
            <a:endParaRPr lang="en-US" sz="1200" dirty="0">
              <a:solidFill>
                <a:srgbClr xmlns:mc="http://schemas.openxmlformats.org/markup-compatibility/2006" xmlns:a14="http://schemas.microsoft.com/office/drawing/2010/main" val="FFFFFF" mc:Ignorable=""/>
              </a:solidFill>
            </a:endParaRPr>
          </a:p>
        </p:txBody>
      </p:sp>
      <p:pic>
        <p:nvPicPr>
          <p:cNvPr id="1708039" name="Picture 7" descr="punctulata"/>
          <p:cNvPicPr>
            <a:picLocks noChangeAspect="1" noChangeArrowheads="1"/>
          </p:cNvPicPr>
          <p:nvPr/>
        </p:nvPicPr>
        <p:blipFill>
          <a:blip r:embed="rId6" cstate="print"/>
          <a:srcRect/>
          <a:stretch>
            <a:fillRect/>
          </a:stretch>
        </p:blipFill>
        <p:spPr bwMode="auto">
          <a:xfrm>
            <a:off x="5883275" y="5532438"/>
            <a:ext cx="1752600" cy="1455737"/>
          </a:xfrm>
          <a:prstGeom prst="rect">
            <a:avLst/>
          </a:prstGeom>
          <a:noFill/>
        </p:spPr>
      </p:pic>
      <p:pic>
        <p:nvPicPr>
          <p:cNvPr id="1708040" name="Picture 8" descr="porcelain_crab2"/>
          <p:cNvPicPr>
            <a:picLocks noChangeAspect="1" noChangeArrowheads="1"/>
          </p:cNvPicPr>
          <p:nvPr/>
        </p:nvPicPr>
        <p:blipFill>
          <a:blip r:embed="rId7" cstate="print"/>
          <a:srcRect/>
          <a:stretch>
            <a:fillRect/>
          </a:stretch>
        </p:blipFill>
        <p:spPr bwMode="auto">
          <a:xfrm>
            <a:off x="7635875" y="5532438"/>
            <a:ext cx="2209800" cy="1436687"/>
          </a:xfrm>
          <a:prstGeom prst="rect">
            <a:avLst/>
          </a:prstGeom>
          <a:noFill/>
        </p:spPr>
      </p:pic>
      <p:pic>
        <p:nvPicPr>
          <p:cNvPr id="1708042" name="Picture 10" descr="Six-ray-star-2"/>
          <p:cNvPicPr>
            <a:picLocks noChangeAspect="1" noChangeArrowheads="1"/>
          </p:cNvPicPr>
          <p:nvPr/>
        </p:nvPicPr>
        <p:blipFill>
          <a:blip r:embed="rId8" cstate="print"/>
          <a:srcRect/>
          <a:stretch>
            <a:fillRect/>
          </a:stretch>
        </p:blipFill>
        <p:spPr bwMode="auto">
          <a:xfrm>
            <a:off x="8702675" y="4084638"/>
            <a:ext cx="1147763" cy="1447800"/>
          </a:xfrm>
          <a:prstGeom prst="rect">
            <a:avLst/>
          </a:prstGeom>
          <a:noFill/>
        </p:spPr>
      </p:pic>
      <p:sp>
        <p:nvSpPr>
          <p:cNvPr id="1708085" name="Text Box 53"/>
          <p:cNvSpPr txBox="1">
            <a:spLocks noChangeArrowheads="1"/>
          </p:cNvSpPr>
          <p:nvPr/>
        </p:nvSpPr>
        <p:spPr bwMode="auto">
          <a:xfrm>
            <a:off x="6340475" y="5151438"/>
            <a:ext cx="2293938" cy="304800"/>
          </a:xfrm>
          <a:prstGeom prst="rect">
            <a:avLst/>
          </a:prstGeom>
          <a:noFill/>
          <a:ln w="9525">
            <a:noFill/>
            <a:miter lim="800000"/>
            <a:headEnd/>
            <a:tailEnd/>
          </a:ln>
          <a:effectLst/>
        </p:spPr>
        <p:txBody>
          <a:bodyPr wrap="none">
            <a:spAutoFit/>
          </a:bodyPr>
          <a:lstStyle/>
          <a:p>
            <a:pPr algn="ctr" defTabSz="1028700"/>
            <a:r>
              <a:rPr lang="en-US">
                <a:solidFill>
                  <a:srgbClr xmlns:mc="http://schemas.openxmlformats.org/markup-compatibility/2006" xmlns:a14="http://schemas.microsoft.com/office/drawing/2010/main" val="FFFF00" mc:Ignorable=""/>
                </a:solidFill>
              </a:rPr>
              <a:t>Northern Species Declined</a:t>
            </a:r>
          </a:p>
        </p:txBody>
      </p:sp>
      <p:grpSp>
        <p:nvGrpSpPr>
          <p:cNvPr id="2" name="Group 72"/>
          <p:cNvGrpSpPr>
            <a:grpSpLocks/>
          </p:cNvGrpSpPr>
          <p:nvPr/>
        </p:nvGrpSpPr>
        <p:grpSpPr bwMode="auto">
          <a:xfrm>
            <a:off x="244475" y="5532438"/>
            <a:ext cx="4267200" cy="1447800"/>
            <a:chOff x="106" y="3341"/>
            <a:chExt cx="2688" cy="912"/>
          </a:xfrm>
        </p:grpSpPr>
        <p:pic>
          <p:nvPicPr>
            <p:cNvPr id="1708041" name="Picture 9" descr="tecturapersona1"/>
            <p:cNvPicPr>
              <a:picLocks noChangeAspect="1" noChangeArrowheads="1"/>
            </p:cNvPicPr>
            <p:nvPr/>
          </p:nvPicPr>
          <p:blipFill>
            <a:blip r:embed="rId9" cstate="print"/>
            <a:srcRect/>
            <a:stretch>
              <a:fillRect/>
            </a:stretch>
          </p:blipFill>
          <p:spPr bwMode="auto">
            <a:xfrm>
              <a:off x="1162" y="3341"/>
              <a:ext cx="724" cy="912"/>
            </a:xfrm>
            <a:prstGeom prst="rect">
              <a:avLst/>
            </a:prstGeom>
            <a:noFill/>
          </p:spPr>
        </p:pic>
        <p:grpSp>
          <p:nvGrpSpPr>
            <p:cNvPr id="3" name="Group 50"/>
            <p:cNvGrpSpPr>
              <a:grpSpLocks/>
            </p:cNvGrpSpPr>
            <p:nvPr/>
          </p:nvGrpSpPr>
          <p:grpSpPr bwMode="auto">
            <a:xfrm>
              <a:off x="106" y="3341"/>
              <a:ext cx="1055" cy="912"/>
              <a:chOff x="0" y="1565"/>
              <a:chExt cx="1537" cy="1011"/>
            </a:xfrm>
          </p:grpSpPr>
          <p:pic>
            <p:nvPicPr>
              <p:cNvPr id="1708034" name="Picture 2" descr="S_squamigerus2"/>
              <p:cNvPicPr>
                <a:picLocks noChangeAspect="1" noChangeArrowheads="1"/>
              </p:cNvPicPr>
              <p:nvPr/>
            </p:nvPicPr>
            <p:blipFill>
              <a:blip r:embed="rId10" cstate="print"/>
              <a:srcRect/>
              <a:stretch>
                <a:fillRect/>
              </a:stretch>
            </p:blipFill>
            <p:spPr bwMode="auto">
              <a:xfrm>
                <a:off x="0" y="1565"/>
                <a:ext cx="1537" cy="1011"/>
              </a:xfrm>
              <a:prstGeom prst="rect">
                <a:avLst/>
              </a:prstGeom>
              <a:noFill/>
            </p:spPr>
          </p:pic>
          <p:pic>
            <p:nvPicPr>
              <p:cNvPr id="1708035" name="Picture 3" descr="bio_461_image">
                <a:hlinkClick r:id="rId11"/>
              </p:cNvPr>
              <p:cNvPicPr>
                <a:picLocks noChangeAspect="1" noChangeArrowheads="1"/>
              </p:cNvPicPr>
              <p:nvPr/>
            </p:nvPicPr>
            <p:blipFill>
              <a:blip r:embed="rId12" cstate="print"/>
              <a:srcRect/>
              <a:stretch>
                <a:fillRect/>
              </a:stretch>
            </p:blipFill>
            <p:spPr bwMode="auto">
              <a:xfrm>
                <a:off x="0" y="1565"/>
                <a:ext cx="696" cy="483"/>
              </a:xfrm>
              <a:prstGeom prst="rect">
                <a:avLst/>
              </a:prstGeom>
              <a:noFill/>
            </p:spPr>
          </p:pic>
        </p:grpSp>
        <p:pic>
          <p:nvPicPr>
            <p:cNvPr id="1708038" name="Picture 6" descr="normal_Corynactis_californica_Blackfish_Id_BC"/>
            <p:cNvPicPr>
              <a:picLocks noChangeAspect="1" noChangeArrowheads="1"/>
            </p:cNvPicPr>
            <p:nvPr/>
          </p:nvPicPr>
          <p:blipFill>
            <a:blip r:embed="rId13" cstate="print"/>
            <a:srcRect/>
            <a:stretch>
              <a:fillRect/>
            </a:stretch>
          </p:blipFill>
          <p:spPr bwMode="auto">
            <a:xfrm>
              <a:off x="1882" y="3341"/>
              <a:ext cx="912" cy="904"/>
            </a:xfrm>
            <a:prstGeom prst="rect">
              <a:avLst/>
            </a:prstGeom>
            <a:noFill/>
          </p:spPr>
        </p:pic>
      </p:grpSp>
      <p:sp>
        <p:nvSpPr>
          <p:cNvPr id="1708086" name="Text Box 54"/>
          <p:cNvSpPr txBox="1">
            <a:spLocks noChangeArrowheads="1"/>
          </p:cNvSpPr>
          <p:nvPr/>
        </p:nvSpPr>
        <p:spPr bwMode="auto">
          <a:xfrm>
            <a:off x="320675" y="5151438"/>
            <a:ext cx="2411413" cy="304800"/>
          </a:xfrm>
          <a:prstGeom prst="rect">
            <a:avLst/>
          </a:prstGeom>
          <a:noFill/>
          <a:ln w="9525">
            <a:noFill/>
            <a:miter lim="800000"/>
            <a:headEnd/>
            <a:tailEnd/>
          </a:ln>
          <a:effectLst/>
        </p:spPr>
        <p:txBody>
          <a:bodyPr wrap="none">
            <a:spAutoFit/>
          </a:bodyPr>
          <a:lstStyle/>
          <a:p>
            <a:pPr algn="ctr" defTabSz="1028700"/>
            <a:r>
              <a:rPr lang="en-US" dirty="0">
                <a:solidFill>
                  <a:srgbClr xmlns:mc="http://schemas.openxmlformats.org/markup-compatibility/2006" xmlns:a14="http://schemas.microsoft.com/office/drawing/2010/main" val="FFFF00" mc:Ignorable=""/>
                </a:solidFill>
              </a:rPr>
              <a:t>Southern Species Increased</a:t>
            </a:r>
          </a:p>
        </p:txBody>
      </p:sp>
      <p:grpSp>
        <p:nvGrpSpPr>
          <p:cNvPr id="4" name="Group 65"/>
          <p:cNvGrpSpPr>
            <a:grpSpLocks/>
          </p:cNvGrpSpPr>
          <p:nvPr/>
        </p:nvGrpSpPr>
        <p:grpSpPr bwMode="auto">
          <a:xfrm>
            <a:off x="4283075" y="1189038"/>
            <a:ext cx="3276600" cy="3200400"/>
            <a:chOff x="1546" y="509"/>
            <a:chExt cx="2160" cy="2112"/>
          </a:xfrm>
        </p:grpSpPr>
        <p:grpSp>
          <p:nvGrpSpPr>
            <p:cNvPr id="5" name="Group 14"/>
            <p:cNvGrpSpPr>
              <a:grpSpLocks/>
            </p:cNvGrpSpPr>
            <p:nvPr/>
          </p:nvGrpSpPr>
          <p:grpSpPr bwMode="auto">
            <a:xfrm>
              <a:off x="1546" y="509"/>
              <a:ext cx="2160" cy="2112"/>
              <a:chOff x="1354" y="461"/>
              <a:chExt cx="2928" cy="2782"/>
            </a:xfrm>
          </p:grpSpPr>
          <p:pic>
            <p:nvPicPr>
              <p:cNvPr id="1708047" name="Picture 15"/>
              <p:cNvPicPr>
                <a:picLocks noChangeAspect="1" noChangeArrowheads="1"/>
              </p:cNvPicPr>
              <p:nvPr/>
            </p:nvPicPr>
            <p:blipFill>
              <a:blip r:embed="rId14" cstate="print"/>
              <a:srcRect/>
              <a:stretch>
                <a:fillRect/>
              </a:stretch>
            </p:blipFill>
            <p:spPr bwMode="auto">
              <a:xfrm>
                <a:off x="1354" y="461"/>
                <a:ext cx="2928" cy="2782"/>
              </a:xfrm>
              <a:prstGeom prst="rect">
                <a:avLst/>
              </a:prstGeom>
              <a:noFill/>
              <a:ln w="9525">
                <a:noFill/>
                <a:miter lim="800000"/>
                <a:headEnd/>
                <a:tailEnd/>
              </a:ln>
              <a:effectLst/>
            </p:spPr>
          </p:pic>
          <p:sp>
            <p:nvSpPr>
              <p:cNvPr id="1708048" name="Oval 16"/>
              <p:cNvSpPr>
                <a:spLocks noChangeArrowheads="1"/>
              </p:cNvSpPr>
              <p:nvPr/>
            </p:nvSpPr>
            <p:spPr bwMode="auto">
              <a:xfrm>
                <a:off x="1738" y="2573"/>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49" name="Oval 17"/>
              <p:cNvSpPr>
                <a:spLocks noChangeArrowheads="1"/>
              </p:cNvSpPr>
              <p:nvPr/>
            </p:nvSpPr>
            <p:spPr bwMode="auto">
              <a:xfrm>
                <a:off x="1738" y="1949"/>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0" name="Oval 18"/>
              <p:cNvSpPr>
                <a:spLocks noChangeArrowheads="1"/>
              </p:cNvSpPr>
              <p:nvPr/>
            </p:nvSpPr>
            <p:spPr bwMode="auto">
              <a:xfrm>
                <a:off x="1738" y="2093"/>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1" name="Oval 19"/>
              <p:cNvSpPr>
                <a:spLocks noChangeArrowheads="1"/>
              </p:cNvSpPr>
              <p:nvPr/>
            </p:nvSpPr>
            <p:spPr bwMode="auto">
              <a:xfrm>
                <a:off x="1834" y="2237"/>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2" name="Oval 20"/>
              <p:cNvSpPr>
                <a:spLocks noChangeArrowheads="1"/>
              </p:cNvSpPr>
              <p:nvPr/>
            </p:nvSpPr>
            <p:spPr bwMode="auto">
              <a:xfrm>
                <a:off x="1882" y="2429"/>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3" name="Oval 21"/>
              <p:cNvSpPr>
                <a:spLocks noChangeArrowheads="1"/>
              </p:cNvSpPr>
              <p:nvPr/>
            </p:nvSpPr>
            <p:spPr bwMode="auto">
              <a:xfrm>
                <a:off x="1882" y="2525"/>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4" name="Oval 22"/>
              <p:cNvSpPr>
                <a:spLocks noChangeArrowheads="1"/>
              </p:cNvSpPr>
              <p:nvPr/>
            </p:nvSpPr>
            <p:spPr bwMode="auto">
              <a:xfrm>
                <a:off x="2026" y="2381"/>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5" name="Oval 23"/>
              <p:cNvSpPr>
                <a:spLocks noChangeArrowheads="1"/>
              </p:cNvSpPr>
              <p:nvPr/>
            </p:nvSpPr>
            <p:spPr bwMode="auto">
              <a:xfrm>
                <a:off x="2698" y="2669"/>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6" name="Oval 24"/>
              <p:cNvSpPr>
                <a:spLocks noChangeArrowheads="1"/>
              </p:cNvSpPr>
              <p:nvPr/>
            </p:nvSpPr>
            <p:spPr bwMode="auto">
              <a:xfrm>
                <a:off x="2506" y="1901"/>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7" name="Oval 25"/>
              <p:cNvSpPr>
                <a:spLocks noChangeArrowheads="1"/>
              </p:cNvSpPr>
              <p:nvPr/>
            </p:nvSpPr>
            <p:spPr bwMode="auto">
              <a:xfrm>
                <a:off x="2170" y="2621"/>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8" name="Oval 26"/>
              <p:cNvSpPr>
                <a:spLocks noChangeArrowheads="1"/>
              </p:cNvSpPr>
              <p:nvPr/>
            </p:nvSpPr>
            <p:spPr bwMode="auto">
              <a:xfrm>
                <a:off x="2170" y="2813"/>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59" name="Oval 27"/>
              <p:cNvSpPr>
                <a:spLocks noChangeArrowheads="1"/>
              </p:cNvSpPr>
              <p:nvPr/>
            </p:nvSpPr>
            <p:spPr bwMode="auto">
              <a:xfrm>
                <a:off x="2026" y="2813"/>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60" name="Oval 28"/>
              <p:cNvSpPr>
                <a:spLocks noChangeArrowheads="1"/>
              </p:cNvSpPr>
              <p:nvPr/>
            </p:nvSpPr>
            <p:spPr bwMode="auto">
              <a:xfrm>
                <a:off x="1978" y="2717"/>
                <a:ext cx="144" cy="144"/>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61" name="Oval 29"/>
              <p:cNvSpPr>
                <a:spLocks noChangeArrowheads="1"/>
              </p:cNvSpPr>
              <p:nvPr/>
            </p:nvSpPr>
            <p:spPr bwMode="auto">
              <a:xfrm>
                <a:off x="2074" y="1517"/>
                <a:ext cx="144" cy="144"/>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62" name="Oval 30"/>
              <p:cNvSpPr>
                <a:spLocks noChangeArrowheads="1"/>
              </p:cNvSpPr>
              <p:nvPr/>
            </p:nvSpPr>
            <p:spPr bwMode="auto">
              <a:xfrm>
                <a:off x="3946" y="749"/>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3" name="Oval 31"/>
              <p:cNvSpPr>
                <a:spLocks noChangeArrowheads="1"/>
              </p:cNvSpPr>
              <p:nvPr/>
            </p:nvSpPr>
            <p:spPr bwMode="auto">
              <a:xfrm>
                <a:off x="3178" y="1469"/>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4" name="Oval 32"/>
              <p:cNvSpPr>
                <a:spLocks noChangeArrowheads="1"/>
              </p:cNvSpPr>
              <p:nvPr/>
            </p:nvSpPr>
            <p:spPr bwMode="auto">
              <a:xfrm>
                <a:off x="2122" y="2477"/>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5" name="Oval 33"/>
              <p:cNvSpPr>
                <a:spLocks noChangeArrowheads="1"/>
              </p:cNvSpPr>
              <p:nvPr/>
            </p:nvSpPr>
            <p:spPr bwMode="auto">
              <a:xfrm>
                <a:off x="2122" y="1853"/>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6" name="Oval 34"/>
              <p:cNvSpPr>
                <a:spLocks noChangeArrowheads="1"/>
              </p:cNvSpPr>
              <p:nvPr/>
            </p:nvSpPr>
            <p:spPr bwMode="auto">
              <a:xfrm>
                <a:off x="2266" y="1949"/>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7" name="Oval 35"/>
              <p:cNvSpPr>
                <a:spLocks noChangeArrowheads="1"/>
              </p:cNvSpPr>
              <p:nvPr/>
            </p:nvSpPr>
            <p:spPr bwMode="auto">
              <a:xfrm>
                <a:off x="2554" y="2093"/>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68" name="Oval 36"/>
              <p:cNvSpPr>
                <a:spLocks noChangeArrowheads="1"/>
              </p:cNvSpPr>
              <p:nvPr/>
            </p:nvSpPr>
            <p:spPr bwMode="auto">
              <a:xfrm>
                <a:off x="2602" y="2237"/>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69" name="Oval 37"/>
              <p:cNvSpPr>
                <a:spLocks noChangeArrowheads="1"/>
              </p:cNvSpPr>
              <p:nvPr/>
            </p:nvSpPr>
            <p:spPr bwMode="auto">
              <a:xfrm>
                <a:off x="3178" y="2285"/>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0" name="Oval 38"/>
              <p:cNvSpPr>
                <a:spLocks noChangeArrowheads="1"/>
              </p:cNvSpPr>
              <p:nvPr/>
            </p:nvSpPr>
            <p:spPr bwMode="auto">
              <a:xfrm>
                <a:off x="2458" y="2573"/>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1" name="Oval 39"/>
              <p:cNvSpPr>
                <a:spLocks noChangeArrowheads="1"/>
              </p:cNvSpPr>
              <p:nvPr/>
            </p:nvSpPr>
            <p:spPr bwMode="auto">
              <a:xfrm>
                <a:off x="2362" y="2525"/>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2" name="Oval 40"/>
              <p:cNvSpPr>
                <a:spLocks noChangeArrowheads="1"/>
              </p:cNvSpPr>
              <p:nvPr/>
            </p:nvSpPr>
            <p:spPr bwMode="auto">
              <a:xfrm>
                <a:off x="2362" y="2381"/>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3" name="Oval 41"/>
              <p:cNvSpPr>
                <a:spLocks noChangeArrowheads="1"/>
              </p:cNvSpPr>
              <p:nvPr/>
            </p:nvSpPr>
            <p:spPr bwMode="auto">
              <a:xfrm>
                <a:off x="1738" y="2237"/>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4" name="Oval 42"/>
              <p:cNvSpPr>
                <a:spLocks noChangeArrowheads="1"/>
              </p:cNvSpPr>
              <p:nvPr/>
            </p:nvSpPr>
            <p:spPr bwMode="auto">
              <a:xfrm>
                <a:off x="1738" y="2333"/>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5" name="Oval 43"/>
              <p:cNvSpPr>
                <a:spLocks noChangeArrowheads="1"/>
              </p:cNvSpPr>
              <p:nvPr/>
            </p:nvSpPr>
            <p:spPr bwMode="auto">
              <a:xfrm>
                <a:off x="1738" y="2717"/>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6" name="Oval 44"/>
              <p:cNvSpPr>
                <a:spLocks noChangeArrowheads="1"/>
              </p:cNvSpPr>
              <p:nvPr/>
            </p:nvSpPr>
            <p:spPr bwMode="auto">
              <a:xfrm>
                <a:off x="1738" y="2669"/>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7" name="Oval 45"/>
              <p:cNvSpPr>
                <a:spLocks noChangeArrowheads="1"/>
              </p:cNvSpPr>
              <p:nvPr/>
            </p:nvSpPr>
            <p:spPr bwMode="auto">
              <a:xfrm>
                <a:off x="2410" y="2813"/>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8" name="Oval 46"/>
              <p:cNvSpPr>
                <a:spLocks noChangeArrowheads="1"/>
              </p:cNvSpPr>
              <p:nvPr/>
            </p:nvSpPr>
            <p:spPr bwMode="auto">
              <a:xfrm>
                <a:off x="3178" y="1277"/>
                <a:ext cx="144" cy="144"/>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79" name="Oval 47"/>
              <p:cNvSpPr>
                <a:spLocks noChangeArrowheads="1"/>
              </p:cNvSpPr>
              <p:nvPr/>
            </p:nvSpPr>
            <p:spPr bwMode="auto">
              <a:xfrm>
                <a:off x="1834" y="2669"/>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sp>
            <p:nvSpPr>
              <p:cNvPr id="1708080" name="Oval 48"/>
              <p:cNvSpPr>
                <a:spLocks noChangeArrowheads="1"/>
              </p:cNvSpPr>
              <p:nvPr/>
            </p:nvSpPr>
            <p:spPr bwMode="auto">
              <a:xfrm>
                <a:off x="1882" y="2717"/>
                <a:ext cx="144" cy="144"/>
              </a:xfrm>
              <a:prstGeom prst="ellipse">
                <a:avLst/>
              </a:prstGeom>
              <a:solidFill>
                <a:srgbClr xmlns:mc="http://schemas.openxmlformats.org/markup-compatibility/2006" xmlns:a14="http://schemas.microsoft.com/office/drawing/2010/main" val="FFFFFF" mc:Ignorable=""/>
              </a:solidFill>
              <a:ln w="38100">
                <a:solidFill>
                  <a:srgbClr xmlns:mc="http://schemas.openxmlformats.org/markup-compatibility/2006" xmlns:a14="http://schemas.microsoft.com/office/drawing/2010/main" val="00FF00" mc:Ignorable=""/>
                </a:solidFill>
                <a:round/>
                <a:headEnd/>
                <a:tailEnd/>
              </a:ln>
              <a:effectLst/>
            </p:spPr>
            <p:txBody>
              <a:bodyPr wrap="none" anchor="ctr"/>
              <a:lstStyle/>
              <a:p>
                <a:endParaRPr lang="en-US"/>
              </a:p>
            </p:txBody>
          </p:sp>
        </p:grpSp>
        <p:sp>
          <p:nvSpPr>
            <p:cNvPr id="1708087" name="Rectangle 55"/>
            <p:cNvSpPr>
              <a:spLocks noChangeArrowheads="1"/>
            </p:cNvSpPr>
            <p:nvPr/>
          </p:nvSpPr>
          <p:spPr bwMode="auto">
            <a:xfrm>
              <a:off x="1930" y="653"/>
              <a:ext cx="144" cy="144"/>
            </a:xfrm>
            <a:prstGeom prst="rect">
              <a:avLst/>
            </a:prstGeom>
            <a:solidFill>
              <a:srgbClr xmlns:mc="http://schemas.openxmlformats.org/markup-compatibility/2006" xmlns:a14="http://schemas.microsoft.com/office/drawing/2010/main" val="FFFFFF" mc:Ignorable=""/>
            </a:solidFill>
            <a:ln w="9525">
              <a:solidFill>
                <a:srgbClr xmlns:mc="http://schemas.openxmlformats.org/markup-compatibility/2006" xmlns:a14="http://schemas.microsoft.com/office/drawing/2010/main" val="FFFFFF" mc:Ignorable=""/>
              </a:solidFill>
              <a:miter lim="800000"/>
              <a:headEnd/>
              <a:tailEnd/>
            </a:ln>
            <a:effectLst/>
          </p:spPr>
          <p:txBody>
            <a:bodyPr wrap="none" anchor="ctr"/>
            <a:lstStyle/>
            <a:p>
              <a:pPr algn="ctr" defTabSz="1028700"/>
              <a:endParaRPr lang="en-US">
                <a:solidFill>
                  <a:srgbClr xmlns:mc="http://schemas.openxmlformats.org/markup-compatibility/2006" xmlns:a14="http://schemas.microsoft.com/office/drawing/2010/main" val="FFFFFF" mc:Ignorable=""/>
                </a:solidFill>
              </a:endParaRPr>
            </a:p>
          </p:txBody>
        </p:sp>
        <p:sp>
          <p:nvSpPr>
            <p:cNvPr id="1708088" name="Text Box 56"/>
            <p:cNvSpPr txBox="1">
              <a:spLocks noChangeArrowheads="1"/>
            </p:cNvSpPr>
            <p:nvPr/>
          </p:nvSpPr>
          <p:spPr bwMode="auto">
            <a:xfrm>
              <a:off x="2458" y="2363"/>
              <a:ext cx="1183" cy="222"/>
            </a:xfrm>
            <a:prstGeom prst="rect">
              <a:avLst/>
            </a:prstGeom>
            <a:solidFill>
              <a:srgbClr xmlns:mc="http://schemas.openxmlformats.org/markup-compatibility/2006" xmlns:a14="http://schemas.microsoft.com/office/drawing/2010/main" val="FFFFFF" mc:Ignorable=""/>
            </a:solidFill>
            <a:ln w="9525">
              <a:noFill/>
              <a:miter lim="800000"/>
              <a:headEnd/>
              <a:tailEnd/>
            </a:ln>
            <a:effectLst/>
          </p:spPr>
          <p:txBody>
            <a:bodyPr wrap="none">
              <a:spAutoFit/>
            </a:bodyPr>
            <a:lstStyle/>
            <a:p>
              <a:pPr defTabSz="1028700"/>
              <a:r>
                <a:rPr lang="en-US" sz="1600" b="1">
                  <a:solidFill>
                    <a:srgbClr xmlns:mc="http://schemas.openxmlformats.org/markup-compatibility/2006" xmlns:a14="http://schemas.microsoft.com/office/drawing/2010/main" val="000000" mc:Ignorable=""/>
                  </a:solidFill>
                </a:rPr>
                <a:t>1932 Abundance</a:t>
              </a:r>
            </a:p>
          </p:txBody>
        </p:sp>
        <p:sp>
          <p:nvSpPr>
            <p:cNvPr id="1708089" name="Text Box 57"/>
            <p:cNvSpPr txBox="1">
              <a:spLocks noChangeArrowheads="1"/>
            </p:cNvSpPr>
            <p:nvPr/>
          </p:nvSpPr>
          <p:spPr bwMode="auto">
            <a:xfrm rot="16200000">
              <a:off x="1095" y="1147"/>
              <a:ext cx="1185" cy="222"/>
            </a:xfrm>
            <a:prstGeom prst="rect">
              <a:avLst/>
            </a:prstGeom>
            <a:solidFill>
              <a:srgbClr xmlns:mc="http://schemas.openxmlformats.org/markup-compatibility/2006" xmlns:a14="http://schemas.microsoft.com/office/drawing/2010/main" val="FFFFFF" mc:Ignorable=""/>
            </a:solidFill>
            <a:ln w="9525">
              <a:noFill/>
              <a:miter lim="800000"/>
              <a:headEnd/>
              <a:tailEnd/>
            </a:ln>
            <a:effectLst/>
          </p:spPr>
          <p:txBody>
            <a:bodyPr wrap="none">
              <a:spAutoFit/>
            </a:bodyPr>
            <a:lstStyle/>
            <a:p>
              <a:pPr defTabSz="1028700"/>
              <a:r>
                <a:rPr lang="en-US" sz="1600" b="1">
                  <a:solidFill>
                    <a:srgbClr xmlns:mc="http://schemas.openxmlformats.org/markup-compatibility/2006" xmlns:a14="http://schemas.microsoft.com/office/drawing/2010/main" val="000000" mc:Ignorable=""/>
                  </a:solidFill>
                </a:rPr>
                <a:t>1993 Abundance</a:t>
              </a:r>
            </a:p>
          </p:txBody>
        </p:sp>
        <p:sp>
          <p:nvSpPr>
            <p:cNvPr id="1708090" name="Rectangle 58"/>
            <p:cNvSpPr>
              <a:spLocks noChangeArrowheads="1"/>
            </p:cNvSpPr>
            <p:nvPr/>
          </p:nvSpPr>
          <p:spPr bwMode="auto">
            <a:xfrm>
              <a:off x="1738" y="749"/>
              <a:ext cx="96" cy="768"/>
            </a:xfrm>
            <a:prstGeom prst="rect">
              <a:avLst/>
            </a:prstGeom>
            <a:solidFill>
              <a:srgbClr xmlns:mc="http://schemas.openxmlformats.org/markup-compatibility/2006" xmlns:a14="http://schemas.microsoft.com/office/drawing/2010/main" val="FFFFFF" mc:Ignorable=""/>
            </a:solidFill>
            <a:ln w="9525">
              <a:solidFill>
                <a:srgbClr xmlns:mc="http://schemas.openxmlformats.org/markup-compatibility/2006" xmlns:a14="http://schemas.microsoft.com/office/drawing/2010/main" val="FFFFFF" mc:Ignorable=""/>
              </a:solidFill>
              <a:miter lim="800000"/>
              <a:headEnd/>
              <a:tailEnd/>
            </a:ln>
            <a:effectLst/>
          </p:spPr>
          <p:txBody>
            <a:bodyPr wrap="none" anchor="ctr"/>
            <a:lstStyle/>
            <a:p>
              <a:endParaRPr lang="en-US"/>
            </a:p>
          </p:txBody>
        </p:sp>
        <p:sp>
          <p:nvSpPr>
            <p:cNvPr id="1708091" name="Oval 59"/>
            <p:cNvSpPr>
              <a:spLocks noChangeArrowheads="1"/>
            </p:cNvSpPr>
            <p:nvPr/>
          </p:nvSpPr>
          <p:spPr bwMode="auto">
            <a:xfrm>
              <a:off x="1978" y="701"/>
              <a:ext cx="96" cy="96"/>
            </a:xfrm>
            <a:prstGeom prst="ellipse">
              <a:avLst/>
            </a:prstGeom>
            <a:solidFill>
              <a:srgbClr xmlns:mc="http://schemas.openxmlformats.org/markup-compatibility/2006" xmlns:a14="http://schemas.microsoft.com/office/drawing/2010/main" val="FF00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92" name="Text Box 60"/>
            <p:cNvSpPr txBox="1">
              <a:spLocks noChangeArrowheads="1"/>
            </p:cNvSpPr>
            <p:nvPr/>
          </p:nvSpPr>
          <p:spPr bwMode="auto">
            <a:xfrm>
              <a:off x="2074" y="667"/>
              <a:ext cx="971" cy="181"/>
            </a:xfrm>
            <a:prstGeom prst="rect">
              <a:avLst/>
            </a:prstGeom>
            <a:noFill/>
            <a:ln w="9525">
              <a:noFill/>
              <a:miter lim="800000"/>
              <a:headEnd/>
              <a:tailEnd/>
            </a:ln>
            <a:effectLst/>
          </p:spPr>
          <p:txBody>
            <a:bodyPr wrap="none">
              <a:spAutoFit/>
            </a:bodyPr>
            <a:lstStyle/>
            <a:p>
              <a:pPr defTabSz="1028700"/>
              <a:r>
                <a:rPr lang="en-US" sz="1200" b="1" dirty="0">
                  <a:solidFill>
                    <a:srgbClr xmlns:mc="http://schemas.openxmlformats.org/markup-compatibility/2006" xmlns:a14="http://schemas.microsoft.com/office/drawing/2010/main" val="000000" mc:Ignorable=""/>
                  </a:solidFill>
                </a:rPr>
                <a:t>Southern Species</a:t>
              </a:r>
            </a:p>
          </p:txBody>
        </p:sp>
        <p:sp>
          <p:nvSpPr>
            <p:cNvPr id="1708093" name="Oval 61"/>
            <p:cNvSpPr>
              <a:spLocks noChangeArrowheads="1"/>
            </p:cNvSpPr>
            <p:nvPr/>
          </p:nvSpPr>
          <p:spPr bwMode="auto">
            <a:xfrm>
              <a:off x="1978" y="831"/>
              <a:ext cx="96" cy="96"/>
            </a:xfrm>
            <a:prstGeom prst="ellipse">
              <a:avLst/>
            </a:prstGeom>
            <a:solidFill>
              <a:srgbClr xmlns:mc="http://schemas.openxmlformats.org/markup-compatibility/2006" xmlns:a14="http://schemas.microsoft.com/office/drawing/2010/main" val="0000FF"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94" name="Text Box 62"/>
            <p:cNvSpPr txBox="1">
              <a:spLocks noChangeArrowheads="1"/>
            </p:cNvSpPr>
            <p:nvPr/>
          </p:nvSpPr>
          <p:spPr bwMode="auto">
            <a:xfrm>
              <a:off x="2074" y="797"/>
              <a:ext cx="731" cy="181"/>
            </a:xfrm>
            <a:prstGeom prst="rect">
              <a:avLst/>
            </a:prstGeom>
            <a:noFill/>
            <a:ln w="9525">
              <a:noFill/>
              <a:miter lim="800000"/>
              <a:headEnd/>
              <a:tailEnd/>
            </a:ln>
            <a:effectLst/>
          </p:spPr>
          <p:txBody>
            <a:bodyPr wrap="none">
              <a:spAutoFit/>
            </a:bodyPr>
            <a:lstStyle/>
            <a:p>
              <a:pPr defTabSz="1028700"/>
              <a:r>
                <a:rPr lang="en-US" sz="1200" b="1">
                  <a:solidFill>
                    <a:srgbClr xmlns:mc="http://schemas.openxmlformats.org/markup-compatibility/2006" xmlns:a14="http://schemas.microsoft.com/office/drawing/2010/main" val="000000" mc:Ignorable=""/>
                  </a:solidFill>
                </a:rPr>
                <a:t>Northern Sp.</a:t>
              </a:r>
            </a:p>
          </p:txBody>
        </p:sp>
        <p:sp>
          <p:nvSpPr>
            <p:cNvPr id="1708095" name="Oval 63"/>
            <p:cNvSpPr>
              <a:spLocks noChangeArrowheads="1"/>
            </p:cNvSpPr>
            <p:nvPr/>
          </p:nvSpPr>
          <p:spPr bwMode="auto">
            <a:xfrm>
              <a:off x="1978" y="975"/>
              <a:ext cx="96" cy="96"/>
            </a:xfrm>
            <a:prstGeom prst="ellipse">
              <a:avLst/>
            </a:prstGeom>
            <a:solidFill>
              <a:srgbClr xmlns:mc="http://schemas.openxmlformats.org/markup-compatibility/2006" xmlns:a14="http://schemas.microsoft.com/office/drawing/2010/main" val="00FF00" mc:Ignorable=""/>
            </a:solidFill>
            <a:ln w="9525">
              <a:solidFill>
                <a:srgbClr xmlns:mc="http://schemas.openxmlformats.org/markup-compatibility/2006" xmlns:a14="http://schemas.microsoft.com/office/drawing/2010/main" val="000000" mc:Ignorable=""/>
              </a:solidFill>
              <a:round/>
              <a:headEnd/>
              <a:tailEnd/>
            </a:ln>
            <a:effectLst/>
          </p:spPr>
          <p:txBody>
            <a:bodyPr wrap="none" anchor="ctr"/>
            <a:lstStyle/>
            <a:p>
              <a:endParaRPr lang="en-US"/>
            </a:p>
          </p:txBody>
        </p:sp>
        <p:sp>
          <p:nvSpPr>
            <p:cNvPr id="1708096" name="Text Box 64"/>
            <p:cNvSpPr txBox="1">
              <a:spLocks noChangeArrowheads="1"/>
            </p:cNvSpPr>
            <p:nvPr/>
          </p:nvSpPr>
          <p:spPr bwMode="auto">
            <a:xfrm>
              <a:off x="2074" y="941"/>
              <a:ext cx="978" cy="181"/>
            </a:xfrm>
            <a:prstGeom prst="rect">
              <a:avLst/>
            </a:prstGeom>
            <a:noFill/>
            <a:ln w="9525">
              <a:noFill/>
              <a:miter lim="800000"/>
              <a:headEnd/>
              <a:tailEnd/>
            </a:ln>
            <a:effectLst/>
          </p:spPr>
          <p:txBody>
            <a:bodyPr wrap="none">
              <a:spAutoFit/>
            </a:bodyPr>
            <a:lstStyle/>
            <a:p>
              <a:pPr defTabSz="1028700"/>
              <a:r>
                <a:rPr lang="en-US" sz="1200" b="1">
                  <a:solidFill>
                    <a:srgbClr xmlns:mc="http://schemas.openxmlformats.org/markup-compatibility/2006" xmlns:a14="http://schemas.microsoft.com/office/drawing/2010/main" val="000000" mc:Ignorable=""/>
                  </a:solidFill>
                </a:rPr>
                <a:t>Cosmopolitan Sp.</a:t>
              </a:r>
            </a:p>
          </p:txBody>
        </p:sp>
      </p:grpSp>
      <p:sp>
        <p:nvSpPr>
          <p:cNvPr id="1708100" name="Text Box 68"/>
          <p:cNvSpPr txBox="1">
            <a:spLocks noChangeArrowheads="1"/>
          </p:cNvSpPr>
          <p:nvPr/>
        </p:nvSpPr>
        <p:spPr bwMode="auto">
          <a:xfrm>
            <a:off x="439208" y="751594"/>
            <a:ext cx="9274175" cy="304800"/>
          </a:xfrm>
          <a:prstGeom prst="rect">
            <a:avLst/>
          </a:prstGeom>
          <a:noFill/>
          <a:ln w="9525">
            <a:noFill/>
            <a:miter lim="800000"/>
            <a:headEnd/>
            <a:tailEnd/>
          </a:ln>
          <a:effectLst/>
        </p:spPr>
        <p:txBody>
          <a:bodyPr wrap="none">
            <a:spAutoFit/>
          </a:bodyPr>
          <a:lstStyle/>
          <a:p>
            <a:pPr defTabSz="1028700"/>
            <a:r>
              <a:rPr lang="en-US" dirty="0">
                <a:solidFill>
                  <a:srgbClr xmlns:mc="http://schemas.openxmlformats.org/markup-compatibility/2006" xmlns:a14="http://schemas.microsoft.com/office/drawing/2010/main" val="FFFFFF" mc:Ignorable=""/>
                </a:solidFill>
              </a:rPr>
              <a:t>Warming of water temperatures over 60 years has been accompanied by a shift in the geographic ranges of species</a:t>
            </a:r>
          </a:p>
        </p:txBody>
      </p:sp>
      <p:graphicFrame>
        <p:nvGraphicFramePr>
          <p:cNvPr id="1708101" name="Object 69"/>
          <p:cNvGraphicFramePr>
            <a:graphicFrameLocks noChangeAspect="1"/>
          </p:cNvGraphicFramePr>
          <p:nvPr/>
        </p:nvGraphicFramePr>
        <p:xfrm>
          <a:off x="320675" y="1189038"/>
          <a:ext cx="3889375" cy="3243262"/>
        </p:xfrm>
        <a:graphic>
          <a:graphicData uri="http://schemas.openxmlformats.org/presentationml/2006/ole">
            <mc:AlternateContent xmlns:mc="http://schemas.openxmlformats.org/markup-compatibility/2006">
              <mc:Choice xmlns:v="urn:schemas-microsoft-com:vml" Requires="v">
                <p:oleObj spid="_x0000_s2338824" name="Image" r:id="rId15" imgW="3126990" imgH="2608872" progId="">
                  <p:embed/>
                </p:oleObj>
              </mc:Choice>
              <mc:Fallback>
                <p:oleObj name="Image" r:id="rId15" imgW="3126990" imgH="2608872" progId="">
                  <p:embed/>
                  <p:pic>
                    <p:nvPicPr>
                      <p:cNvPr id="0"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20675" y="1189038"/>
                        <a:ext cx="3889375" cy="3243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8102" name="Text Box 70"/>
          <p:cNvSpPr txBox="1">
            <a:spLocks noChangeArrowheads="1"/>
          </p:cNvSpPr>
          <p:nvPr/>
        </p:nvSpPr>
        <p:spPr bwMode="auto">
          <a:xfrm>
            <a:off x="2530475" y="2332038"/>
            <a:ext cx="922338" cy="304800"/>
          </a:xfrm>
          <a:prstGeom prst="rect">
            <a:avLst/>
          </a:prstGeom>
          <a:noFill/>
          <a:ln w="9525">
            <a:noFill/>
            <a:miter lim="800000"/>
            <a:headEnd/>
            <a:tailEnd/>
          </a:ln>
          <a:effectLst/>
        </p:spPr>
        <p:txBody>
          <a:bodyPr wrap="none">
            <a:spAutoFit/>
          </a:bodyPr>
          <a:lstStyle/>
          <a:p>
            <a:pPr defTabSz="1028700"/>
            <a:r>
              <a:rPr lang="en-US">
                <a:solidFill>
                  <a:srgbClr xmlns:mc="http://schemas.openxmlformats.org/markup-compatibility/2006" xmlns:a14="http://schemas.microsoft.com/office/drawing/2010/main" val="000000" mc:Ignorable=""/>
                </a:solidFill>
              </a:rPr>
              <a:t>Monterey</a:t>
            </a:r>
          </a:p>
        </p:txBody>
      </p:sp>
      <p:sp>
        <p:nvSpPr>
          <p:cNvPr id="1708103" name="Line 71"/>
          <p:cNvSpPr>
            <a:spLocks noChangeShapeType="1"/>
          </p:cNvSpPr>
          <p:nvPr/>
        </p:nvSpPr>
        <p:spPr bwMode="auto">
          <a:xfrm flipH="1">
            <a:off x="2301875" y="2560638"/>
            <a:ext cx="457200" cy="228600"/>
          </a:xfrm>
          <a:prstGeom prst="line">
            <a:avLst/>
          </a:prstGeom>
          <a:noFill/>
          <a:ln w="19050">
            <a:solidFill>
              <a:srgbClr xmlns:mc="http://schemas.openxmlformats.org/markup-compatibility/2006" xmlns:a14="http://schemas.microsoft.com/office/drawing/2010/main" val="0000FF" mc:Ignorable=""/>
            </a:solidFill>
            <a:round/>
            <a:headEnd/>
            <a:tailEnd type="triangle" w="med" len="med"/>
          </a:ln>
          <a:effectLst/>
        </p:spPr>
        <p:txBody>
          <a:bodyPr/>
          <a:lstStyle/>
          <a:p>
            <a:endParaRPr lang="en-US"/>
          </a:p>
        </p:txBody>
      </p:sp>
      <p:sp>
        <p:nvSpPr>
          <p:cNvPr id="1708106" name="Text Box 74"/>
          <p:cNvSpPr txBox="1">
            <a:spLocks noChangeArrowheads="1"/>
          </p:cNvSpPr>
          <p:nvPr/>
        </p:nvSpPr>
        <p:spPr bwMode="auto">
          <a:xfrm>
            <a:off x="244475" y="4618038"/>
            <a:ext cx="8269288" cy="336550"/>
          </a:xfrm>
          <a:prstGeom prst="rect">
            <a:avLst/>
          </a:prstGeom>
          <a:solidFill>
            <a:srgbClr xmlns:mc="http://schemas.openxmlformats.org/markup-compatibility/2006" xmlns:a14="http://schemas.microsoft.com/office/drawing/2010/main" val="0000FF" mc:Ignorable=""/>
          </a:solidFill>
          <a:ln w="9525">
            <a:noFill/>
            <a:miter lim="800000"/>
            <a:headEnd/>
            <a:tailEnd/>
          </a:ln>
          <a:effectLst/>
        </p:spPr>
        <p:txBody>
          <a:bodyPr wrap="none">
            <a:spAutoFit/>
          </a:bodyPr>
          <a:lstStyle/>
          <a:p>
            <a:pPr defTabSz="1028700"/>
            <a:r>
              <a:rPr lang="en-US" sz="1600"/>
              <a:t>Warming prediction:  </a:t>
            </a:r>
            <a:r>
              <a:rPr lang="en-US" sz="1600">
                <a:solidFill>
                  <a:srgbClr xmlns:mc="http://schemas.openxmlformats.org/markup-compatibility/2006" xmlns:a14="http://schemas.microsoft.com/office/drawing/2010/main" val="FFFFFF" mc:Ignorable=""/>
                </a:solidFill>
              </a:rPr>
              <a:t>Species ranges should migrate poleward with warming temperatures</a:t>
            </a:r>
          </a:p>
        </p:txBody>
      </p:sp>
      <p:cxnSp>
        <p:nvCxnSpPr>
          <p:cNvPr id="69" name="Straight Connector 6"/>
          <p:cNvCxnSpPr>
            <a:cxnSpLocks noChangeShapeType="1"/>
          </p:cNvCxnSpPr>
          <p:nvPr/>
        </p:nvCxnSpPr>
        <p:spPr bwMode="auto">
          <a:xfrm>
            <a:off x="531504" y="659011"/>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cxnSp>
        <p:nvCxnSpPr>
          <p:cNvPr id="71" name="Straight Arrow Connector 70"/>
          <p:cNvCxnSpPr/>
          <p:nvPr/>
        </p:nvCxnSpPr>
        <p:spPr bwMode="auto">
          <a:xfrm rot="16200000" flipH="1">
            <a:off x="1177391" y="2650141"/>
            <a:ext cx="1456566" cy="1140977"/>
          </a:xfrm>
          <a:prstGeom prst="straightConnector1">
            <a:avLst/>
          </a:prstGeom>
          <a:solidFill>
            <a:schemeClr val="accent1"/>
          </a:solidFill>
          <a:ln w="57150" cap="flat" cmpd="sng" algn="ctr">
            <a:solidFill>
              <a:srgbClr xmlns:mc="http://schemas.openxmlformats.org/markup-compatibility/2006" xmlns:a14="http://schemas.microsoft.com/office/drawing/2010/main" val="FF0000" mc:Ignorable=""/>
            </a:solidFill>
            <a:prstDash val="solid"/>
            <a:round/>
            <a:headEnd type="none" w="med" len="med"/>
            <a:tailEnd type="arrow"/>
          </a:ln>
          <a:effectLst/>
        </p:spPr>
      </p:cxnSp>
      <p:cxnSp>
        <p:nvCxnSpPr>
          <p:cNvPr id="73" name="Straight Arrow Connector 72"/>
          <p:cNvCxnSpPr/>
          <p:nvPr/>
        </p:nvCxnSpPr>
        <p:spPr bwMode="auto">
          <a:xfrm rot="16200000" flipV="1">
            <a:off x="873940" y="1521302"/>
            <a:ext cx="1691235" cy="1302819"/>
          </a:xfrm>
          <a:prstGeom prst="straightConnector1">
            <a:avLst/>
          </a:prstGeom>
          <a:solidFill>
            <a:schemeClr val="accent1"/>
          </a:solidFill>
          <a:ln w="57150" cap="flat" cmpd="sng" algn="ctr">
            <a:solidFill>
              <a:srgbClr xmlns:mc="http://schemas.openxmlformats.org/markup-compatibility/2006" xmlns:a14="http://schemas.microsoft.com/office/drawing/2010/main" val="0000FF" mc:Ignorable=""/>
            </a:solidFill>
            <a:prstDash val="solid"/>
            <a:round/>
            <a:headEnd type="none" w="med" len="med"/>
            <a:tailEnd type="arrow"/>
          </a:ln>
          <a:effectLst/>
        </p:spPr>
      </p:cxnSp>
      <p:cxnSp>
        <p:nvCxnSpPr>
          <p:cNvPr id="75" name="Straight Arrow Connector 74"/>
          <p:cNvCxnSpPr/>
          <p:nvPr/>
        </p:nvCxnSpPr>
        <p:spPr bwMode="auto">
          <a:xfrm rot="16200000" flipH="1">
            <a:off x="457197" y="1590085"/>
            <a:ext cx="2686560" cy="2160575"/>
          </a:xfrm>
          <a:prstGeom prst="straightConnector1">
            <a:avLst/>
          </a:prstGeom>
          <a:solidFill>
            <a:schemeClr val="accent1"/>
          </a:solidFill>
          <a:ln w="57150" cap="flat" cmpd="sng" algn="ctr">
            <a:solidFill>
              <a:srgbClr xmlns:mc="http://schemas.openxmlformats.org/markup-compatibility/2006" xmlns:a14="http://schemas.microsoft.com/office/drawing/2010/main" val="00FF00" mc:Ignorable=""/>
            </a:solidFill>
            <a:prstDash val="solid"/>
            <a:round/>
            <a:headEnd type="arrow" w="med" len="med"/>
            <a:tailEnd type="arrow"/>
          </a:ln>
          <a:effectLst/>
        </p:spPr>
      </p:cxnSp>
      <p:sp>
        <p:nvSpPr>
          <p:cNvPr id="84" name="Rectangle 83"/>
          <p:cNvSpPr/>
          <p:nvPr/>
        </p:nvSpPr>
        <p:spPr bwMode="auto">
          <a:xfrm>
            <a:off x="8294336" y="2152481"/>
            <a:ext cx="404602" cy="299406"/>
          </a:xfrm>
          <a:prstGeom prst="rect">
            <a:avLst/>
          </a:prstGeom>
          <a:solidFill>
            <a:srgbClr xmlns:mc="http://schemas.openxmlformats.org/markup-compatibility/2006" xmlns:a14="http://schemas.microsoft.com/office/drawing/2010/main" val="0000FF" mc:Ignorable=""/>
          </a:solidFill>
          <a:ln w="9525" cap="flat" cmpd="sng" algn="ctr">
            <a:solidFill>
              <a:srgbClr xmlns:mc="http://schemas.openxmlformats.org/markup-compatibility/2006" xmlns:a14="http://schemas.microsoft.com/office/drawing/2010/main" val="0000FF"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85" name="Rectangle 84"/>
          <p:cNvSpPr/>
          <p:nvPr/>
        </p:nvSpPr>
        <p:spPr bwMode="auto">
          <a:xfrm>
            <a:off x="9281565" y="1529395"/>
            <a:ext cx="404601" cy="623086"/>
          </a:xfrm>
          <a:prstGeom prst="rect">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86" name="Rectangle 85"/>
          <p:cNvSpPr/>
          <p:nvPr/>
        </p:nvSpPr>
        <p:spPr bwMode="auto">
          <a:xfrm>
            <a:off x="8787950" y="2152481"/>
            <a:ext cx="396510" cy="80921"/>
          </a:xfrm>
          <a:prstGeom prst="rect">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FF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cxnSp>
        <p:nvCxnSpPr>
          <p:cNvPr id="88" name="Straight Connector 87"/>
          <p:cNvCxnSpPr/>
          <p:nvPr/>
        </p:nvCxnSpPr>
        <p:spPr bwMode="auto">
          <a:xfrm>
            <a:off x="8197232" y="2152481"/>
            <a:ext cx="1569855" cy="1588"/>
          </a:xfrm>
          <a:prstGeom prst="line">
            <a:avLst/>
          </a:prstGeom>
          <a:solidFill>
            <a:schemeClr val="accent1"/>
          </a:solidFill>
          <a:ln w="1587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cxnSp>
      <p:sp>
        <p:nvSpPr>
          <p:cNvPr id="89" name="TextBox 88"/>
          <p:cNvSpPr txBox="1"/>
          <p:nvPr/>
        </p:nvSpPr>
        <p:spPr>
          <a:xfrm>
            <a:off x="7711710" y="1213805"/>
            <a:ext cx="490840" cy="246221"/>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sz="1000" b="1" dirty="0" smtClean="0">
                <a:solidFill>
                  <a:srgbClr xmlns:mc="http://schemas.openxmlformats.org/markup-compatibility/2006" xmlns:a14="http://schemas.microsoft.com/office/drawing/2010/main" val="9900FF" mc:Ignorable=""/>
                </a:solidFill>
              </a:rPr>
              <a:t>More</a:t>
            </a:r>
            <a:endParaRPr lang="en-US" sz="1000" b="1" dirty="0">
              <a:solidFill>
                <a:srgbClr xmlns:mc="http://schemas.openxmlformats.org/markup-compatibility/2006" xmlns:a14="http://schemas.microsoft.com/office/drawing/2010/main" val="9900FF" mc:Ignorable=""/>
              </a:solidFill>
            </a:endParaRPr>
          </a:p>
        </p:txBody>
      </p:sp>
      <p:sp>
        <p:nvSpPr>
          <p:cNvPr id="90" name="TextBox 89"/>
          <p:cNvSpPr txBox="1"/>
          <p:nvPr/>
        </p:nvSpPr>
        <p:spPr>
          <a:xfrm>
            <a:off x="7710361" y="2644747"/>
            <a:ext cx="474810" cy="246221"/>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sz="1000" b="1" dirty="0" smtClean="0">
                <a:solidFill>
                  <a:srgbClr xmlns:mc="http://schemas.openxmlformats.org/markup-compatibility/2006" xmlns:a14="http://schemas.microsoft.com/office/drawing/2010/main" val="9900FF" mc:Ignorable=""/>
                </a:solidFill>
              </a:rPr>
              <a:t>Less</a:t>
            </a:r>
            <a:endParaRPr lang="en-US" sz="1000" b="1" dirty="0">
              <a:solidFill>
                <a:srgbClr xmlns:mc="http://schemas.openxmlformats.org/markup-compatibility/2006" xmlns:a14="http://schemas.microsoft.com/office/drawing/2010/main" val="9900FF" mc:Ignorable=""/>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46925" y="327646"/>
            <a:ext cx="3501280" cy="646331"/>
          </a:xfrm>
          <a:prstGeom prst="rect">
            <a:avLst/>
          </a:prstGeom>
          <a:noFill/>
        </p:spPr>
        <p:txBody>
          <a:bodyPr wrap="none" rtlCol="0">
            <a:spAutoFit/>
          </a:bodyPr>
          <a:lstStyle/>
          <a:p>
            <a:r>
              <a:rPr lang="en-US" sz="3600" dirty="0" smtClean="0">
                <a:latin typeface="Comic Sans MS" pitchFamily="66" charset="0"/>
              </a:rPr>
              <a:t>Can We Adapt?</a:t>
            </a:r>
            <a:endParaRPr lang="en-US" sz="3600" dirty="0">
              <a:latin typeface="Comic Sans MS" pitchFamily="66" charset="0"/>
            </a:endParaRPr>
          </a:p>
        </p:txBody>
      </p:sp>
      <p:pic>
        <p:nvPicPr>
          <p:cNvPr id="7" name="Picture 16" descr="http://www.goma.demon.co.uk/yah/penguin-sunbathing.jpg"/>
          <p:cNvPicPr>
            <a:picLocks noChangeAspect="1" noChangeArrowheads="1"/>
          </p:cNvPicPr>
          <p:nvPr/>
        </p:nvPicPr>
        <p:blipFill>
          <a:blip r:embed="rId3" cstate="print"/>
          <a:srcRect/>
          <a:stretch>
            <a:fillRect/>
          </a:stretch>
        </p:blipFill>
        <p:spPr bwMode="auto">
          <a:xfrm>
            <a:off x="416559" y="1286431"/>
            <a:ext cx="4339447" cy="5542596"/>
          </a:xfrm>
          <a:prstGeom prst="rect">
            <a:avLst/>
          </a:prstGeom>
          <a:noFill/>
        </p:spPr>
      </p:pic>
      <p:sp>
        <p:nvSpPr>
          <p:cNvPr id="4" name="TextBox 3"/>
          <p:cNvSpPr txBox="1"/>
          <p:nvPr/>
        </p:nvSpPr>
        <p:spPr>
          <a:xfrm>
            <a:off x="5465404" y="2501533"/>
            <a:ext cx="5030932" cy="1938992"/>
          </a:xfrm>
          <a:prstGeom prst="rect">
            <a:avLst/>
          </a:prstGeom>
          <a:noFill/>
        </p:spPr>
        <p:txBody>
          <a:bodyPr wrap="square" rtlCol="0">
            <a:spAutoFit/>
          </a:bodyPr>
          <a:lstStyle/>
          <a:p>
            <a:pPr>
              <a:buFont typeface="Arial" pitchFamily="34" charset="0"/>
              <a:buChar char="•"/>
            </a:pPr>
            <a:r>
              <a:rPr lang="en-US" sz="2400" b="1" dirty="0" smtClean="0">
                <a:solidFill>
                  <a:srgbClr xmlns:mc="http://schemas.openxmlformats.org/markup-compatibility/2006" xmlns:a14="http://schemas.microsoft.com/office/drawing/2010/main" val="FFFFFF" mc:Ignorable=""/>
                </a:solidFill>
                <a:latin typeface="Comic Sans MS" pitchFamily="66" charset="0"/>
              </a:rPr>
              <a:t>  Global Warming</a:t>
            </a:r>
          </a:p>
          <a:p>
            <a:pPr>
              <a:buFont typeface="Arial" pitchFamily="34" charset="0"/>
              <a:buChar char="•"/>
            </a:pPr>
            <a:r>
              <a:rPr lang="en-US" sz="2400" b="1" dirty="0" smtClean="0">
                <a:solidFill>
                  <a:srgbClr xmlns:mc="http://schemas.openxmlformats.org/markup-compatibility/2006" xmlns:a14="http://schemas.microsoft.com/office/drawing/2010/main" val="FFFFFF" mc:Ignorable=""/>
                </a:solidFill>
                <a:latin typeface="Comic Sans MS" pitchFamily="66" charset="0"/>
              </a:rPr>
              <a:t>  Sea Level Rise</a:t>
            </a:r>
          </a:p>
          <a:p>
            <a:pPr>
              <a:buFont typeface="Arial" pitchFamily="34" charset="0"/>
              <a:buChar char="•"/>
            </a:pPr>
            <a:r>
              <a:rPr lang="en-US" sz="2400" b="1" dirty="0" smtClean="0">
                <a:solidFill>
                  <a:srgbClr xmlns:mc="http://schemas.openxmlformats.org/markup-compatibility/2006" xmlns:a14="http://schemas.microsoft.com/office/drawing/2010/main" val="FFFFFF" mc:Ignorable=""/>
                </a:solidFill>
                <a:latin typeface="Comic Sans MS" pitchFamily="66" charset="0"/>
              </a:rPr>
              <a:t>  Changes in rainfall &amp; storms</a:t>
            </a:r>
          </a:p>
          <a:p>
            <a:pPr>
              <a:buFont typeface="Arial" pitchFamily="34" charset="0"/>
              <a:buChar char="•"/>
            </a:pPr>
            <a:r>
              <a:rPr lang="en-US" sz="2400" b="1" dirty="0" smtClean="0">
                <a:solidFill>
                  <a:srgbClr xmlns:mc="http://schemas.openxmlformats.org/markup-compatibility/2006" xmlns:a14="http://schemas.microsoft.com/office/drawing/2010/main" val="FFFFFF" mc:Ignorable=""/>
                </a:solidFill>
                <a:latin typeface="Comic Sans MS" pitchFamily="66" charset="0"/>
              </a:rPr>
              <a:t>  Changes in agriculture</a:t>
            </a:r>
          </a:p>
          <a:p>
            <a:pPr>
              <a:buFont typeface="Arial" pitchFamily="34" charset="0"/>
              <a:buChar char="•"/>
            </a:pPr>
            <a:r>
              <a:rPr lang="en-US" sz="2400" b="1" dirty="0" smtClean="0">
                <a:solidFill>
                  <a:srgbClr xmlns:mc="http://schemas.openxmlformats.org/markup-compatibility/2006" xmlns:a14="http://schemas.microsoft.com/office/drawing/2010/main" val="FFFFFF" mc:Ignorable=""/>
                </a:solidFill>
                <a:latin typeface="Comic Sans MS" pitchFamily="66" charset="0"/>
              </a:rPr>
              <a:t>  Changes in diseases</a:t>
            </a:r>
            <a:endParaRPr lang="en-GB" sz="2400" b="1" dirty="0">
              <a:solidFill>
                <a:srgbClr xmlns:mc="http://schemas.openxmlformats.org/markup-compatibility/2006" xmlns:a14="http://schemas.microsoft.com/office/drawing/2010/main" val="FFFFFF" mc:Ignorable=""/>
              </a:solidFill>
              <a:latin typeface="Comic Sans MS" pitchFamily="66" charset="0"/>
            </a:endParaRPr>
          </a:p>
        </p:txBody>
      </p:sp>
      <p:sp>
        <p:nvSpPr>
          <p:cNvPr id="5" name="TextBox 4"/>
          <p:cNvSpPr txBox="1"/>
          <p:nvPr/>
        </p:nvSpPr>
        <p:spPr>
          <a:xfrm>
            <a:off x="5105199" y="1473989"/>
            <a:ext cx="4508358" cy="954107"/>
          </a:xfrm>
          <a:prstGeom prst="rect">
            <a:avLst/>
          </a:prstGeom>
          <a:noFill/>
        </p:spPr>
        <p:txBody>
          <a:bodyPr wrap="square" rtlCol="0">
            <a:spAutoFit/>
          </a:bodyPr>
          <a:lstStyle/>
          <a:p>
            <a:pPr algn="ctr"/>
            <a:r>
              <a:rPr lang="en-US" sz="2800" b="1" dirty="0" smtClean="0">
                <a:latin typeface="Comic Sans MS" pitchFamily="66" charset="0"/>
              </a:rPr>
              <a:t>Effects of Climate Change on Land</a:t>
            </a:r>
            <a:endParaRPr lang="en-GB" sz="2800" b="1" dirty="0">
              <a:latin typeface="Comic Sans MS" pitchFamily="66"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1554" name="Picture 2"/>
          <p:cNvPicPr>
            <a:picLocks noChangeArrowheads="1"/>
          </p:cNvPicPr>
          <p:nvPr/>
        </p:nvPicPr>
        <p:blipFill>
          <a:blip r:embed="rId3" cstate="print"/>
          <a:srcRect/>
          <a:stretch>
            <a:fillRect/>
          </a:stretch>
        </p:blipFill>
        <p:spPr bwMode="auto">
          <a:xfrm>
            <a:off x="170683" y="164606"/>
            <a:ext cx="5291164" cy="7078063"/>
          </a:xfrm>
          <a:prstGeom prst="rect">
            <a:avLst/>
          </a:prstGeom>
          <a:noFill/>
          <a:ln w="12700">
            <a:noFill/>
            <a:miter lim="800000"/>
            <a:headEnd/>
            <a:tailEnd/>
          </a:ln>
          <a:effectLst/>
        </p:spPr>
      </p:pic>
      <p:sp>
        <p:nvSpPr>
          <p:cNvPr id="791555" name="Rectangle 3"/>
          <p:cNvSpPr>
            <a:spLocks noChangeArrowheads="1"/>
          </p:cNvSpPr>
          <p:nvPr/>
        </p:nvSpPr>
        <p:spPr bwMode="auto">
          <a:xfrm>
            <a:off x="5461847" y="327259"/>
            <a:ext cx="4779116" cy="658424"/>
          </a:xfrm>
          <a:prstGeom prst="rect">
            <a:avLst/>
          </a:prstGeom>
          <a:noFill/>
          <a:ln w="12700">
            <a:noFill/>
            <a:miter lim="800000"/>
            <a:headEnd/>
            <a:tailEnd/>
          </a:ln>
          <a:effectLst/>
        </p:spPr>
        <p:txBody>
          <a:bodyPr lIns="94538" tIns="47268" rIns="94538" bIns="47268" anchor="ctr"/>
          <a:lstStyle/>
          <a:p>
            <a:pPr algn="ctr" defTabSz="940124"/>
            <a:r>
              <a:rPr lang="en-US" sz="3500" dirty="0" smtClean="0">
                <a:solidFill>
                  <a:srgbClr xmlns:mc="http://schemas.openxmlformats.org/markup-compatibility/2006" xmlns:a14="http://schemas.microsoft.com/office/drawing/2010/main" val="FFFF00" mc:Ignorable=""/>
                </a:solidFill>
                <a:latin typeface="Comic Sans MS" pitchFamily="66" charset="0"/>
              </a:rPr>
              <a:t>Change in Wheat, Corn, Rice Yield</a:t>
            </a:r>
            <a:endParaRPr lang="en-US" sz="2200" dirty="0">
              <a:solidFill>
                <a:srgbClr xmlns:mc="http://schemas.openxmlformats.org/markup-compatibility/2006" xmlns:a14="http://schemas.microsoft.com/office/drawing/2010/main" val="FFFF00" mc:Ignorable=""/>
              </a:solidFill>
              <a:latin typeface="Comic Sans MS" pitchFamily="66" charset="0"/>
            </a:endParaRPr>
          </a:p>
        </p:txBody>
      </p:sp>
      <p:sp>
        <p:nvSpPr>
          <p:cNvPr id="791556" name="Rectangle 4"/>
          <p:cNvSpPr>
            <a:spLocks noChangeArrowheads="1"/>
          </p:cNvSpPr>
          <p:nvPr/>
        </p:nvSpPr>
        <p:spPr bwMode="auto">
          <a:xfrm>
            <a:off x="5726210" y="6344584"/>
            <a:ext cx="4096385" cy="864738"/>
          </a:xfrm>
          <a:prstGeom prst="rect">
            <a:avLst/>
          </a:prstGeom>
          <a:noFill/>
          <a:ln w="12700">
            <a:noFill/>
            <a:miter lim="800000"/>
            <a:headEnd/>
            <a:tailEnd/>
          </a:ln>
          <a:effectLst/>
        </p:spPr>
        <p:txBody>
          <a:bodyPr lIns="94538" tIns="47268" rIns="94538" bIns="47268"/>
          <a:lstStyle/>
          <a:p>
            <a:pPr defTabSz="940124">
              <a:spcBef>
                <a:spcPct val="20000"/>
              </a:spcBef>
              <a:buClr>
                <a:schemeClr val="tx1"/>
              </a:buClr>
            </a:pPr>
            <a:r>
              <a:rPr lang="en-US" sz="1500" dirty="0" smtClean="0">
                <a:solidFill>
                  <a:srgbClr xmlns:mc="http://schemas.openxmlformats.org/markup-compatibility/2006" xmlns:a14="http://schemas.microsoft.com/office/drawing/2010/main" val="66FF33" mc:Ignorable=""/>
                </a:solidFill>
                <a:latin typeface="Times New Roman" pitchFamily="18" charset="0"/>
              </a:rPr>
              <a:t>Jackson </a:t>
            </a:r>
            <a:r>
              <a:rPr lang="en-US" sz="1500" dirty="0">
                <a:solidFill>
                  <a:srgbClr xmlns:mc="http://schemas.openxmlformats.org/markup-compatibility/2006" xmlns:a14="http://schemas.microsoft.com/office/drawing/2010/main" val="66FF33" mc:Ignorable=""/>
                </a:solidFill>
                <a:latin typeface="Times New Roman" pitchFamily="18" charset="0"/>
              </a:rPr>
              <a:t>Institute, University College London / Goddard Institute for Space Studies / International Institute for Applied Systems Analysis</a:t>
            </a:r>
            <a:endParaRPr lang="en-US" sz="1800" dirty="0">
              <a:solidFill>
                <a:srgbClr xmlns:mc="http://schemas.openxmlformats.org/markup-compatibility/2006" xmlns:a14="http://schemas.microsoft.com/office/drawing/2010/main" val="66FF33" mc:Ignorable=""/>
              </a:solidFill>
              <a:latin typeface="Times New Roman" pitchFamily="18" charset="0"/>
            </a:endParaRPr>
          </a:p>
        </p:txBody>
      </p:sp>
      <p:sp>
        <p:nvSpPr>
          <p:cNvPr id="791557" name="Text Box 5"/>
          <p:cNvSpPr txBox="1">
            <a:spLocks noChangeArrowheads="1"/>
          </p:cNvSpPr>
          <p:nvPr/>
        </p:nvSpPr>
        <p:spPr bwMode="auto">
          <a:xfrm>
            <a:off x="419270" y="3785941"/>
            <a:ext cx="844851" cy="378824"/>
          </a:xfrm>
          <a:prstGeom prst="rect">
            <a:avLst/>
          </a:prstGeom>
          <a:noFill/>
          <a:ln w="9525">
            <a:noFill/>
            <a:miter lim="800000"/>
            <a:headEnd/>
            <a:tailEnd/>
          </a:ln>
          <a:effectLst/>
        </p:spPr>
        <p:txBody>
          <a:bodyPr wrap="none" lIns="100840" tIns="50420" rIns="100840" bIns="50420">
            <a:spAutoFit/>
          </a:bodyPr>
          <a:lstStyle/>
          <a:p>
            <a:pPr algn="r"/>
            <a:r>
              <a:rPr lang="en-US" sz="1800" b="1" dirty="0">
                <a:solidFill>
                  <a:srgbClr xmlns:mc="http://schemas.openxmlformats.org/markup-compatibility/2006" xmlns:a14="http://schemas.microsoft.com/office/drawing/2010/main" val="66FF33" mc:Ignorable=""/>
                </a:solidFill>
              </a:rPr>
              <a:t>2050s</a:t>
            </a:r>
          </a:p>
        </p:txBody>
      </p:sp>
      <p:sp>
        <p:nvSpPr>
          <p:cNvPr id="791558" name="Text Box 6"/>
          <p:cNvSpPr txBox="1">
            <a:spLocks noChangeArrowheads="1"/>
          </p:cNvSpPr>
          <p:nvPr/>
        </p:nvSpPr>
        <p:spPr bwMode="auto">
          <a:xfrm>
            <a:off x="419270" y="5843517"/>
            <a:ext cx="844851" cy="378824"/>
          </a:xfrm>
          <a:prstGeom prst="rect">
            <a:avLst/>
          </a:prstGeom>
          <a:noFill/>
          <a:ln w="9525">
            <a:noFill/>
            <a:miter lim="800000"/>
            <a:headEnd/>
            <a:tailEnd/>
          </a:ln>
          <a:effectLst/>
        </p:spPr>
        <p:txBody>
          <a:bodyPr wrap="none" lIns="100840" tIns="50420" rIns="100840" bIns="50420">
            <a:spAutoFit/>
          </a:bodyPr>
          <a:lstStyle/>
          <a:p>
            <a:pPr algn="r"/>
            <a:r>
              <a:rPr lang="en-US" sz="1800" b="1" dirty="0">
                <a:solidFill>
                  <a:srgbClr xmlns:mc="http://schemas.openxmlformats.org/markup-compatibility/2006" xmlns:a14="http://schemas.microsoft.com/office/drawing/2010/main" val="FF0000" mc:Ignorable=""/>
                </a:solidFill>
              </a:rPr>
              <a:t>2080s</a:t>
            </a:r>
          </a:p>
        </p:txBody>
      </p:sp>
      <p:sp>
        <p:nvSpPr>
          <p:cNvPr id="791559" name="Text Box 7"/>
          <p:cNvSpPr txBox="1">
            <a:spLocks noChangeArrowheads="1"/>
          </p:cNvSpPr>
          <p:nvPr/>
        </p:nvSpPr>
        <p:spPr bwMode="auto">
          <a:xfrm>
            <a:off x="419270" y="1728364"/>
            <a:ext cx="844851" cy="378824"/>
          </a:xfrm>
          <a:prstGeom prst="rect">
            <a:avLst/>
          </a:prstGeom>
          <a:noFill/>
          <a:ln w="9525">
            <a:noFill/>
            <a:miter lim="800000"/>
            <a:headEnd/>
            <a:tailEnd/>
          </a:ln>
          <a:effectLst/>
        </p:spPr>
        <p:txBody>
          <a:bodyPr wrap="none" lIns="100840" tIns="50420" rIns="100840" bIns="50420">
            <a:spAutoFit/>
          </a:bodyPr>
          <a:lstStyle/>
          <a:p>
            <a:pPr algn="r"/>
            <a:r>
              <a:rPr lang="en-US" sz="1800" b="1" dirty="0">
                <a:solidFill>
                  <a:schemeClr val="accent1"/>
                </a:solidFill>
              </a:rPr>
              <a:t>2020s</a:t>
            </a:r>
          </a:p>
        </p:txBody>
      </p:sp>
      <p:pic>
        <p:nvPicPr>
          <p:cNvPr id="8" name="Picture 14" descr="http://www.ac-nancy-metz.fr/enseign/anglais/Henry/warming40.gif"/>
          <p:cNvPicPr>
            <a:picLocks noChangeAspect="1" noChangeArrowheads="1"/>
          </p:cNvPicPr>
          <p:nvPr/>
        </p:nvPicPr>
        <p:blipFill>
          <a:blip r:embed="rId4" cstate="print"/>
          <a:srcRect/>
          <a:stretch>
            <a:fillRect/>
          </a:stretch>
        </p:blipFill>
        <p:spPr bwMode="auto">
          <a:xfrm>
            <a:off x="5544278" y="1366683"/>
            <a:ext cx="4574189" cy="4353103"/>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C:\data\Meetings\Oceans in a High CO2 world 2008\mbari_color_bitmaps\Logo_teal2_low.jpg"/>
          <p:cNvPicPr>
            <a:picLocks noChangeAspect="1" noChangeArrowheads="1"/>
          </p:cNvPicPr>
          <p:nvPr/>
        </p:nvPicPr>
        <p:blipFill>
          <a:blip r:embed="rId3" cstate="print"/>
          <a:srcRect/>
          <a:stretch>
            <a:fillRect/>
          </a:stretch>
        </p:blipFill>
        <p:spPr bwMode="auto">
          <a:xfrm>
            <a:off x="9311516" y="99332"/>
            <a:ext cx="809626" cy="475070"/>
          </a:xfrm>
          <a:prstGeom prst="rect">
            <a:avLst/>
          </a:prstGeom>
          <a:noFill/>
        </p:spPr>
      </p:pic>
      <p:cxnSp>
        <p:nvCxnSpPr>
          <p:cNvPr id="9" name="Straight Connector 6"/>
          <p:cNvCxnSpPr>
            <a:cxnSpLocks noChangeShapeType="1"/>
          </p:cNvCxnSpPr>
          <p:nvPr/>
        </p:nvCxnSpPr>
        <p:spPr bwMode="auto">
          <a:xfrm>
            <a:off x="248047" y="855296"/>
            <a:ext cx="9760248" cy="2617"/>
          </a:xfrm>
          <a:prstGeom prst="line">
            <a:avLst/>
          </a:prstGeom>
          <a:noFill/>
          <a:ln w="19050" algn="ctr">
            <a:solidFill>
              <a:srgbClr xmlns:mc="http://schemas.openxmlformats.org/markup-compatibility/2006" xmlns:a14="http://schemas.microsoft.com/office/drawing/2010/main" val="C00000" mc:Ignorable=""/>
            </a:solidFill>
            <a:round/>
            <a:headEnd/>
            <a:tailEnd/>
          </a:ln>
        </p:spPr>
      </p:cxnSp>
      <p:sp>
        <p:nvSpPr>
          <p:cNvPr id="19" name="TextBox 18"/>
          <p:cNvSpPr txBox="1"/>
          <p:nvPr/>
        </p:nvSpPr>
        <p:spPr>
          <a:xfrm>
            <a:off x="-240391" y="117470"/>
            <a:ext cx="9524436" cy="584775"/>
          </a:xfrm>
          <a:prstGeom prst="rect">
            <a:avLst/>
          </a:prstGeom>
          <a:noFill/>
        </p:spPr>
        <p:txBody>
          <a:bodyPr wrap="square" rtlCol="0">
            <a:spAutoFit/>
          </a:bodyPr>
          <a:lstStyle/>
          <a:p>
            <a:pPr algn="ctr"/>
            <a:r>
              <a:rPr lang="en-US" sz="3200" dirty="0" smtClean="0">
                <a:latin typeface="Comic Sans MS" pitchFamily="66" charset="0"/>
              </a:rPr>
              <a:t>Ocean acidification: </a:t>
            </a:r>
            <a:r>
              <a:rPr lang="en-US" sz="3200" i="1" dirty="0" smtClean="0">
                <a:solidFill>
                  <a:srgbClr xmlns:mc="http://schemas.openxmlformats.org/markup-compatibility/2006" xmlns:a14="http://schemas.microsoft.com/office/drawing/2010/main" val="FFFFFF" mc:Ignorable=""/>
                </a:solidFill>
                <a:latin typeface="Comic Sans MS" pitchFamily="66" charset="0"/>
              </a:rPr>
              <a:t>The Other CO</a:t>
            </a:r>
            <a:r>
              <a:rPr lang="en-US" sz="3200" i="1"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3200" i="1" dirty="0" smtClean="0">
                <a:solidFill>
                  <a:srgbClr xmlns:mc="http://schemas.openxmlformats.org/markup-compatibility/2006" xmlns:a14="http://schemas.microsoft.com/office/drawing/2010/main" val="FFFFFF" mc:Ignorable=""/>
                </a:solidFill>
                <a:latin typeface="Comic Sans MS" pitchFamily="66" charset="0"/>
              </a:rPr>
              <a:t> Problem</a:t>
            </a:r>
            <a:endParaRPr lang="en-GB" sz="3200" i="1" dirty="0" smtClean="0">
              <a:solidFill>
                <a:srgbClr xmlns:mc="http://schemas.openxmlformats.org/markup-compatibility/2006" xmlns:a14="http://schemas.microsoft.com/office/drawing/2010/main" val="FFFFFF" mc:Ignorable=""/>
              </a:solidFill>
              <a:latin typeface="Comic Sans MS" pitchFamily="66" charset="0"/>
            </a:endParaRPr>
          </a:p>
        </p:txBody>
      </p:sp>
      <p:sp>
        <p:nvSpPr>
          <p:cNvPr id="26" name="TextBox 25"/>
          <p:cNvSpPr txBox="1"/>
          <p:nvPr/>
        </p:nvSpPr>
        <p:spPr>
          <a:xfrm>
            <a:off x="917786" y="1019852"/>
            <a:ext cx="8487365" cy="369332"/>
          </a:xfrm>
          <a:prstGeom prst="rect">
            <a:avLst/>
          </a:prstGeom>
          <a:noFill/>
        </p:spPr>
        <p:txBody>
          <a:bodyPr wrap="square" rtlCol="0">
            <a:spAutoFit/>
          </a:bodyPr>
          <a:lstStyle/>
          <a:p>
            <a:pPr algn="ctr"/>
            <a:r>
              <a:rPr lang="en-US" sz="1800" dirty="0" smtClean="0">
                <a:solidFill>
                  <a:srgbClr xmlns:mc="http://schemas.openxmlformats.org/markup-compatibility/2006" xmlns:a14="http://schemas.microsoft.com/office/drawing/2010/main" val="FFFFFF" mc:Ignorable=""/>
                </a:solidFill>
                <a:latin typeface="Comic Sans MS" pitchFamily="66" charset="0"/>
              </a:rPr>
              <a:t>Jim Barry, Monterey Bay Aquarium Research Institute</a:t>
            </a:r>
          </a:p>
        </p:txBody>
      </p:sp>
      <p:pic>
        <p:nvPicPr>
          <p:cNvPr id="15" name="Picture 14" descr="california animals.jpg"/>
          <p:cNvPicPr>
            <a:picLocks noChangeAspect="1"/>
          </p:cNvPicPr>
          <p:nvPr/>
        </p:nvPicPr>
        <p:blipFill>
          <a:blip r:embed="rId4" cstate="print"/>
          <a:stretch>
            <a:fillRect/>
          </a:stretch>
        </p:blipFill>
        <p:spPr>
          <a:xfrm>
            <a:off x="496193" y="1566206"/>
            <a:ext cx="9194094" cy="5368667"/>
          </a:xfrm>
          <a:prstGeom prst="rect">
            <a:avLst/>
          </a:prstGeom>
        </p:spPr>
      </p:pic>
      <p:sp>
        <p:nvSpPr>
          <p:cNvPr id="14" name="TextBox 13"/>
          <p:cNvSpPr txBox="1"/>
          <p:nvPr/>
        </p:nvSpPr>
        <p:spPr>
          <a:xfrm>
            <a:off x="362465" y="3145608"/>
            <a:ext cx="9498228" cy="1938992"/>
          </a:xfrm>
          <a:prstGeom prst="rect">
            <a:avLst/>
          </a:prstGeom>
          <a:solidFill>
            <a:srgbClr xmlns:mc="http://schemas.openxmlformats.org/markup-compatibility/2006" xmlns:a14="http://schemas.microsoft.com/office/drawing/2010/main" val="FFFFFF" mc:Ignorable=""/>
          </a:solidFill>
        </p:spPr>
        <p:txBody>
          <a:bodyPr wrap="square" rtlCol="0">
            <a:spAutoFit/>
          </a:bodyPr>
          <a:lstStyle/>
          <a:p>
            <a:pPr>
              <a:buFont typeface="Arial" pitchFamily="34" charset="0"/>
              <a:buChar char="•"/>
            </a:pPr>
            <a:r>
              <a:rPr lang="en-US" sz="2400" dirty="0" smtClean="0">
                <a:solidFill>
                  <a:schemeClr val="bg2">
                    <a:lumMod val="75000"/>
                  </a:schemeClr>
                </a:solidFill>
                <a:latin typeface="Comic Sans MS" pitchFamily="66" charset="0"/>
              </a:rPr>
              <a:t> Fossil fuel CO</a:t>
            </a:r>
            <a:r>
              <a:rPr lang="en-US" sz="2400" baseline="-25000" dirty="0" smtClean="0">
                <a:solidFill>
                  <a:schemeClr val="bg2">
                    <a:lumMod val="75000"/>
                  </a:schemeClr>
                </a:solidFill>
                <a:latin typeface="Comic Sans MS" pitchFamily="66" charset="0"/>
              </a:rPr>
              <a:t>2</a:t>
            </a:r>
            <a:r>
              <a:rPr lang="en-US" sz="2400" dirty="0" smtClean="0">
                <a:solidFill>
                  <a:schemeClr val="bg2">
                    <a:lumMod val="75000"/>
                  </a:schemeClr>
                </a:solidFill>
                <a:latin typeface="Comic Sans MS" pitchFamily="66" charset="0"/>
              </a:rPr>
              <a:t> emissions are making the oceans more acidic</a:t>
            </a:r>
            <a:br>
              <a:rPr lang="en-US" sz="2400" dirty="0" smtClean="0">
                <a:solidFill>
                  <a:schemeClr val="bg2">
                    <a:lumMod val="75000"/>
                  </a:schemeClr>
                </a:solidFill>
                <a:latin typeface="Comic Sans MS" pitchFamily="66" charset="0"/>
              </a:rPr>
            </a:br>
            <a:endParaRPr lang="en-US" sz="2400" dirty="0" smtClean="0">
              <a:solidFill>
                <a:schemeClr val="bg2">
                  <a:lumMod val="75000"/>
                </a:schemeClr>
              </a:solidFill>
              <a:latin typeface="Comic Sans MS" pitchFamily="66" charset="0"/>
            </a:endParaRPr>
          </a:p>
          <a:p>
            <a:pPr>
              <a:buFont typeface="Arial" pitchFamily="34" charset="0"/>
              <a:buChar char="•"/>
            </a:pPr>
            <a:r>
              <a:rPr lang="en-US" sz="2400" dirty="0" smtClean="0">
                <a:solidFill>
                  <a:schemeClr val="bg2">
                    <a:lumMod val="75000"/>
                  </a:schemeClr>
                </a:solidFill>
                <a:latin typeface="Comic Sans MS" pitchFamily="66" charset="0"/>
              </a:rPr>
              <a:t> More acidic ocean is stressful for marine organisms</a:t>
            </a:r>
            <a:br>
              <a:rPr lang="en-US" sz="2400" dirty="0" smtClean="0">
                <a:solidFill>
                  <a:schemeClr val="bg2">
                    <a:lumMod val="75000"/>
                  </a:schemeClr>
                </a:solidFill>
                <a:latin typeface="Comic Sans MS" pitchFamily="66" charset="0"/>
              </a:rPr>
            </a:br>
            <a:endParaRPr lang="en-US" sz="2400" dirty="0" smtClean="0">
              <a:solidFill>
                <a:schemeClr val="bg2">
                  <a:lumMod val="75000"/>
                </a:schemeClr>
              </a:solidFill>
              <a:latin typeface="Comic Sans MS" pitchFamily="66" charset="0"/>
            </a:endParaRPr>
          </a:p>
          <a:p>
            <a:pPr>
              <a:buFont typeface="Arial" pitchFamily="34" charset="0"/>
              <a:buChar char="•"/>
            </a:pPr>
            <a:r>
              <a:rPr lang="en-US" sz="2400" dirty="0" smtClean="0">
                <a:solidFill>
                  <a:schemeClr val="bg2">
                    <a:lumMod val="75000"/>
                  </a:schemeClr>
                </a:solidFill>
                <a:latin typeface="Comic Sans MS" pitchFamily="66" charset="0"/>
              </a:rPr>
              <a:t> Potential for large effects on ocean ecosystems and society</a:t>
            </a:r>
            <a:endParaRPr lang="en-GB" sz="2400" dirty="0">
              <a:solidFill>
                <a:schemeClr val="bg2">
                  <a:lumMod val="75000"/>
                </a:schemeClr>
              </a:solidFill>
              <a:latin typeface="Comic Sans MS" pitchFamily="66" charset="0"/>
            </a:endParaRPr>
          </a:p>
        </p:txBody>
      </p:sp>
    </p:spTree>
    <p:extLst>
      <p:ext uri="{BB962C8B-B14F-4D97-AF65-F5344CB8AC3E}">
        <p14:creationId xmlns:p14="http://schemas.microsoft.com/office/powerpoint/2010/main" val="6278220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bwMode="auto">
          <a:xfrm>
            <a:off x="172370" y="3228976"/>
            <a:ext cx="9772651" cy="3076574"/>
          </a:xfrm>
          <a:prstGeom prst="rect">
            <a:avLst/>
          </a:prstGeom>
          <a:solidFill>
            <a:schemeClr val="accent6">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59" name="Oval 58"/>
          <p:cNvSpPr/>
          <p:nvPr/>
        </p:nvSpPr>
        <p:spPr bwMode="auto">
          <a:xfrm>
            <a:off x="4832863" y="5102019"/>
            <a:ext cx="857250" cy="857250"/>
          </a:xfrm>
          <a:prstGeom prst="ellipse">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2062" name="Picture 21" descr="http://lh3.google.com/agodert/RoxnGi_EjBI/AAAAAAAAAAA/4WnjvPT2y5s/IMG_2993.JPG?imgmax=720"/>
          <p:cNvPicPr>
            <a:picLocks noChangeAspect="1" noChangeArrowheads="1"/>
          </p:cNvPicPr>
          <p:nvPr/>
        </p:nvPicPr>
        <p:blipFill>
          <a:blip r:embed="rId3" cstate="print">
            <a:lum bright="-14000" contrast="22000"/>
          </a:blip>
          <a:srcRect/>
          <a:stretch>
            <a:fillRect/>
          </a:stretch>
        </p:blipFill>
        <p:spPr bwMode="auto">
          <a:xfrm>
            <a:off x="119063" y="712788"/>
            <a:ext cx="9758362" cy="2525712"/>
          </a:xfrm>
          <a:prstGeom prst="rect">
            <a:avLst/>
          </a:prstGeom>
          <a:noFill/>
          <a:ln w="9525">
            <a:noFill/>
            <a:miter lim="800000"/>
            <a:headEnd/>
            <a:tailEnd/>
          </a:ln>
        </p:spPr>
      </p:pic>
      <p:sp>
        <p:nvSpPr>
          <p:cNvPr id="2080" name="Text Box 18"/>
          <p:cNvSpPr txBox="1">
            <a:spLocks noChangeArrowheads="1"/>
          </p:cNvSpPr>
          <p:nvPr/>
        </p:nvSpPr>
        <p:spPr bwMode="auto">
          <a:xfrm>
            <a:off x="4695826" y="4115859"/>
            <a:ext cx="2781299" cy="534788"/>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2800" b="1" dirty="0" smtClean="0">
                <a:solidFill>
                  <a:srgbClr xmlns:mc="http://schemas.openxmlformats.org/markup-compatibility/2006" xmlns:a14="http://schemas.microsoft.com/office/drawing/2010/main" val="FFFFFF" mc:Ignorable=""/>
                </a:solidFill>
                <a:sym typeface="Wingdings" pitchFamily="2" charset="2"/>
              </a:rPr>
              <a:t>HCO</a:t>
            </a:r>
            <a:r>
              <a:rPr lang="en-US" altLang="en-US" sz="2800" b="1" baseline="-25000" dirty="0" smtClean="0">
                <a:solidFill>
                  <a:srgbClr xmlns:mc="http://schemas.openxmlformats.org/markup-compatibility/2006" xmlns:a14="http://schemas.microsoft.com/office/drawing/2010/main" val="FFFFFF" mc:Ignorable=""/>
                </a:solidFill>
                <a:sym typeface="Wingdings" pitchFamily="2" charset="2"/>
              </a:rPr>
              <a:t>3</a:t>
            </a:r>
            <a:r>
              <a:rPr lang="en-US" altLang="en-US" sz="2800" b="1" baseline="30000" dirty="0" smtClean="0">
                <a:solidFill>
                  <a:srgbClr xmlns:mc="http://schemas.openxmlformats.org/markup-compatibility/2006" xmlns:a14="http://schemas.microsoft.com/office/drawing/2010/main" val="FFFFFF" mc:Ignorable=""/>
                </a:solidFill>
                <a:sym typeface="Wingdings" pitchFamily="2" charset="2"/>
              </a:rPr>
              <a:t>-</a:t>
            </a:r>
            <a:r>
              <a:rPr lang="en-US" altLang="en-US" sz="2800" b="1" dirty="0" smtClean="0">
                <a:solidFill>
                  <a:srgbClr xmlns:mc="http://schemas.openxmlformats.org/markup-compatibility/2006" xmlns:a14="http://schemas.microsoft.com/office/drawing/2010/main" val="FFFFFF" mc:Ignorable=""/>
                </a:solidFill>
                <a:sym typeface="Wingdings" pitchFamily="2" charset="2"/>
              </a:rPr>
              <a:t>   </a:t>
            </a:r>
            <a:r>
              <a:rPr lang="en-US" altLang="en-US" sz="2800" b="1" dirty="0" smtClean="0">
                <a:solidFill>
                  <a:srgbClr xmlns:mc="http://schemas.openxmlformats.org/markup-compatibility/2006" xmlns:a14="http://schemas.microsoft.com/office/drawing/2010/main" val="000000" mc:Ignorable=""/>
                </a:solidFill>
                <a:sym typeface="Wingdings" pitchFamily="2" charset="2"/>
              </a:rPr>
              <a:t>+</a:t>
            </a:r>
            <a:r>
              <a:rPr lang="en-US" altLang="en-US" sz="2800" b="1" dirty="0" smtClean="0">
                <a:solidFill>
                  <a:srgbClr xmlns:mc="http://schemas.openxmlformats.org/markup-compatibility/2006" xmlns:a14="http://schemas.microsoft.com/office/drawing/2010/main" val="FFFFFF" mc:Ignorable=""/>
                </a:solidFill>
                <a:sym typeface="Wingdings" pitchFamily="2" charset="2"/>
              </a:rPr>
              <a:t>   H</a:t>
            </a:r>
            <a:r>
              <a:rPr lang="en-US" altLang="en-US" sz="2800" b="1" baseline="30000" dirty="0" smtClean="0">
                <a:solidFill>
                  <a:srgbClr xmlns:mc="http://schemas.openxmlformats.org/markup-compatibility/2006" xmlns:a14="http://schemas.microsoft.com/office/drawing/2010/main" val="FFFFFF" mc:Ignorable=""/>
                </a:solidFill>
                <a:sym typeface="Wingdings" pitchFamily="2" charset="2"/>
              </a:rPr>
              <a:t>+</a:t>
            </a:r>
            <a:endParaRPr lang="en-US" altLang="en-US" sz="3200" b="1" baseline="30000" dirty="0">
              <a:solidFill>
                <a:srgbClr xmlns:mc="http://schemas.openxmlformats.org/markup-compatibility/2006" xmlns:a14="http://schemas.microsoft.com/office/drawing/2010/main" val="FFFFFF" mc:Ignorable=""/>
              </a:solidFill>
              <a:sym typeface="Wingdings" pitchFamily="2" charset="2"/>
            </a:endParaRPr>
          </a:p>
        </p:txBody>
      </p:sp>
      <p:sp>
        <p:nvSpPr>
          <p:cNvPr id="2051" name="Text Box 3"/>
          <p:cNvSpPr txBox="1">
            <a:spLocks noChangeArrowheads="1"/>
          </p:cNvSpPr>
          <p:nvPr/>
        </p:nvSpPr>
        <p:spPr bwMode="auto">
          <a:xfrm>
            <a:off x="852488" y="0"/>
            <a:ext cx="5129061" cy="534808"/>
          </a:xfrm>
          <a:prstGeom prst="rect">
            <a:avLst/>
          </a:prstGeom>
          <a:noFill/>
          <a:ln w="9525">
            <a:noFill/>
            <a:miter lim="800000"/>
            <a:headEnd/>
            <a:tailEnd/>
          </a:ln>
        </p:spPr>
        <p:txBody>
          <a:bodyPr wrap="none" lIns="102916" tIns="51458" rIns="102916" bIns="51458">
            <a:spAutoFit/>
          </a:bodyPr>
          <a:lstStyle/>
          <a:p>
            <a:pPr defTabSz="1028700" eaLnBrk="0" hangingPunct="0"/>
            <a:r>
              <a:rPr lang="en-US" sz="2800" dirty="0" smtClean="0">
                <a:solidFill>
                  <a:srgbClr xmlns:mc="http://schemas.openxmlformats.org/markup-compatibility/2006" xmlns:a14="http://schemas.microsoft.com/office/drawing/2010/main" val="FFFF00" mc:Ignorable=""/>
                </a:solidFill>
                <a:latin typeface="Comic Sans MS" pitchFamily="66" charset="0"/>
              </a:rPr>
              <a:t>What is Ocean Acidification?</a:t>
            </a:r>
            <a:endParaRPr lang="en-US" sz="2800" dirty="0">
              <a:solidFill>
                <a:srgbClr xmlns:mc="http://schemas.openxmlformats.org/markup-compatibility/2006" xmlns:a14="http://schemas.microsoft.com/office/drawing/2010/main" val="FFFF00" mc:Ignorable=""/>
              </a:solidFill>
              <a:latin typeface="Comic Sans MS" pitchFamily="66" charset="0"/>
            </a:endParaRPr>
          </a:p>
        </p:txBody>
      </p:sp>
      <p:sp>
        <p:nvSpPr>
          <p:cNvPr id="2064" name="Text Box 30"/>
          <p:cNvSpPr txBox="1">
            <a:spLocks noChangeArrowheads="1"/>
          </p:cNvSpPr>
          <p:nvPr/>
        </p:nvSpPr>
        <p:spPr bwMode="auto">
          <a:xfrm>
            <a:off x="195263" y="1644121"/>
            <a:ext cx="2195512" cy="411677"/>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2000" b="1" dirty="0">
                <a:solidFill>
                  <a:srgbClr xmlns:mc="http://schemas.openxmlformats.org/markup-compatibility/2006" xmlns:a14="http://schemas.microsoft.com/office/drawing/2010/main" val="FFFF00" mc:Ignorable=""/>
                </a:solidFill>
                <a:latin typeface="Comic Sans MS" pitchFamily="66" charset="0"/>
              </a:rPr>
              <a:t>Carbon Dioxide</a:t>
            </a:r>
            <a:endParaRPr lang="en-US" sz="2000" b="1" baseline="-20000" dirty="0">
              <a:solidFill>
                <a:srgbClr xmlns:mc="http://schemas.openxmlformats.org/markup-compatibility/2006" xmlns:a14="http://schemas.microsoft.com/office/drawing/2010/main" val="FFFF00" mc:Ignorable=""/>
              </a:solidFill>
              <a:latin typeface="Comic Sans MS" pitchFamily="66" charset="0"/>
            </a:endParaRPr>
          </a:p>
        </p:txBody>
      </p:sp>
      <p:grpSp>
        <p:nvGrpSpPr>
          <p:cNvPr id="3" name="Group 74"/>
          <p:cNvGrpSpPr>
            <a:grpSpLocks/>
          </p:cNvGrpSpPr>
          <p:nvPr/>
        </p:nvGrpSpPr>
        <p:grpSpPr bwMode="auto">
          <a:xfrm>
            <a:off x="528638" y="2171700"/>
            <a:ext cx="1071562" cy="876300"/>
            <a:chOff x="624681" y="1874837"/>
            <a:chExt cx="762000" cy="304800"/>
          </a:xfrm>
        </p:grpSpPr>
        <p:sp>
          <p:nvSpPr>
            <p:cNvPr id="62" name="Down Arrow 61"/>
            <p:cNvSpPr/>
            <p:nvPr/>
          </p:nvSpPr>
          <p:spPr bwMode="auto">
            <a:xfrm>
              <a:off x="929481" y="1874837"/>
              <a:ext cx="152400" cy="304800"/>
            </a:xfrm>
            <a:prstGeom prst="downArrow">
              <a:avLst/>
            </a:prstGeom>
            <a:solidFill>
              <a:srgbClr xmlns:mc="http://schemas.openxmlformats.org/markup-compatibility/2006" xmlns:a14="http://schemas.microsoft.com/office/drawing/2010/main" val="66FFFF" mc:Ignorable=""/>
            </a:solidFill>
            <a:ln w="3175">
              <a:solidFill>
                <a:srgbClr xmlns:mc="http://schemas.openxmlformats.org/markup-compatibility/2006" xmlns:a14="http://schemas.microsoft.com/office/drawing/2010/main" val="000000" mc:Ignorable=""/>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defTabSz="1028700" eaLnBrk="0" hangingPunct="0">
                <a:defRPr/>
              </a:pPr>
              <a:endParaRPr lang="en-US">
                <a:solidFill>
                  <a:schemeClr val="tx1"/>
                </a:solidFill>
                <a:latin typeface="Arial" charset="0"/>
              </a:endParaRPr>
            </a:p>
          </p:txBody>
        </p:sp>
        <p:sp>
          <p:nvSpPr>
            <p:cNvPr id="63" name="Down Arrow 62"/>
            <p:cNvSpPr/>
            <p:nvPr/>
          </p:nvSpPr>
          <p:spPr bwMode="auto">
            <a:xfrm>
              <a:off x="624681" y="1874837"/>
              <a:ext cx="152400" cy="304800"/>
            </a:xfrm>
            <a:prstGeom prst="downArrow">
              <a:avLst/>
            </a:prstGeom>
            <a:solidFill>
              <a:srgbClr xmlns:mc="http://schemas.openxmlformats.org/markup-compatibility/2006" xmlns:a14="http://schemas.microsoft.com/office/drawing/2010/main" val="66FFFF" mc:Ignorable=""/>
            </a:solidFill>
            <a:ln w="3175">
              <a:solidFill>
                <a:srgbClr xmlns:mc="http://schemas.openxmlformats.org/markup-compatibility/2006" xmlns:a14="http://schemas.microsoft.com/office/drawing/2010/main" val="000000" mc:Ignorable=""/>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defTabSz="1028700" eaLnBrk="0" hangingPunct="0">
                <a:defRPr/>
              </a:pPr>
              <a:endParaRPr lang="en-US">
                <a:solidFill>
                  <a:schemeClr val="tx1"/>
                </a:solidFill>
                <a:latin typeface="Arial" charset="0"/>
              </a:endParaRPr>
            </a:p>
          </p:txBody>
        </p:sp>
        <p:sp>
          <p:nvSpPr>
            <p:cNvPr id="64" name="Down Arrow 63"/>
            <p:cNvSpPr/>
            <p:nvPr/>
          </p:nvSpPr>
          <p:spPr bwMode="auto">
            <a:xfrm>
              <a:off x="1234281" y="1874837"/>
              <a:ext cx="152400" cy="304800"/>
            </a:xfrm>
            <a:prstGeom prst="downArrow">
              <a:avLst/>
            </a:prstGeom>
            <a:solidFill>
              <a:srgbClr xmlns:mc="http://schemas.openxmlformats.org/markup-compatibility/2006" xmlns:a14="http://schemas.microsoft.com/office/drawing/2010/main" val="66FFFF" mc:Ignorable=""/>
            </a:solidFill>
            <a:ln w="3175">
              <a:solidFill>
                <a:srgbClr xmlns:mc="http://schemas.openxmlformats.org/markup-compatibility/2006" xmlns:a14="http://schemas.microsoft.com/office/drawing/2010/main" val="000000" mc:Ignorable=""/>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a:lstStyle/>
            <a:p>
              <a:pPr defTabSz="1028700" eaLnBrk="0" hangingPunct="0">
                <a:defRPr/>
              </a:pPr>
              <a:endParaRPr lang="en-US">
                <a:solidFill>
                  <a:schemeClr val="tx1"/>
                </a:solidFill>
                <a:latin typeface="Arial" charset="0"/>
              </a:endParaRPr>
            </a:p>
          </p:txBody>
        </p:sp>
      </p:grpSp>
      <p:sp>
        <p:nvSpPr>
          <p:cNvPr id="2078" name="TextBox 51"/>
          <p:cNvSpPr txBox="1">
            <a:spLocks noChangeArrowheads="1"/>
          </p:cNvSpPr>
          <p:nvPr/>
        </p:nvSpPr>
        <p:spPr bwMode="auto">
          <a:xfrm>
            <a:off x="7834967" y="3415715"/>
            <a:ext cx="1334020" cy="369332"/>
          </a:xfrm>
          <a:prstGeom prst="rect">
            <a:avLst/>
          </a:prstGeom>
          <a:noFill/>
          <a:ln w="9525">
            <a:noFill/>
            <a:miter lim="800000"/>
            <a:headEnd/>
            <a:tailEnd/>
          </a:ln>
        </p:spPr>
        <p:txBody>
          <a:bodyPr wrap="none">
            <a:spAutoFit/>
          </a:bodyPr>
          <a:lstStyle/>
          <a:p>
            <a:pPr algn="ctr" eaLnBrk="0" hangingPunct="0"/>
            <a:r>
              <a:rPr lang="en-US" sz="1800" dirty="0" smtClean="0">
                <a:solidFill>
                  <a:srgbClr xmlns:mc="http://schemas.openxmlformats.org/markup-compatibility/2006" xmlns:a14="http://schemas.microsoft.com/office/drawing/2010/main" val="FFFFFF" mc:Ignorable=""/>
                </a:solidFill>
                <a:latin typeface="Comic Sans MS" pitchFamily="66" charset="0"/>
              </a:rPr>
              <a:t>carbonate </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
        <p:nvSpPr>
          <p:cNvPr id="2081" name="Text Box 18"/>
          <p:cNvSpPr txBox="1">
            <a:spLocks noChangeArrowheads="1"/>
          </p:cNvSpPr>
          <p:nvPr/>
        </p:nvSpPr>
        <p:spPr bwMode="auto">
          <a:xfrm>
            <a:off x="404813" y="3369467"/>
            <a:ext cx="1081087" cy="596343"/>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3200" b="1" dirty="0">
                <a:solidFill>
                  <a:srgbClr xmlns:mc="http://schemas.openxmlformats.org/markup-compatibility/2006" xmlns:a14="http://schemas.microsoft.com/office/drawing/2010/main" val="FFFF00" mc:Ignorable=""/>
                </a:solidFill>
              </a:rPr>
              <a:t>CO</a:t>
            </a:r>
            <a:r>
              <a:rPr lang="en-US" altLang="en-US" sz="3200" b="1" baseline="-20000" dirty="0">
                <a:solidFill>
                  <a:srgbClr xmlns:mc="http://schemas.openxmlformats.org/markup-compatibility/2006" xmlns:a14="http://schemas.microsoft.com/office/drawing/2010/main" val="FFFF00" mc:Ignorable=""/>
                </a:solidFill>
              </a:rPr>
              <a:t>2</a:t>
            </a:r>
            <a:r>
              <a:rPr lang="en-US" altLang="en-US" sz="3200" b="1" dirty="0">
                <a:solidFill>
                  <a:srgbClr xmlns:mc="http://schemas.openxmlformats.org/markup-compatibility/2006" xmlns:a14="http://schemas.microsoft.com/office/drawing/2010/main" val="FFFF00" mc:Ignorable=""/>
                </a:solidFill>
              </a:rPr>
              <a:t> </a:t>
            </a:r>
            <a:endParaRPr lang="en-US" sz="3200" dirty="0">
              <a:solidFill>
                <a:srgbClr xmlns:mc="http://schemas.openxmlformats.org/markup-compatibility/2006" xmlns:a14="http://schemas.microsoft.com/office/drawing/2010/main" val="FFFF00" mc:Ignorable=""/>
              </a:solidFill>
            </a:endParaRPr>
          </a:p>
        </p:txBody>
      </p:sp>
      <p:cxnSp>
        <p:nvCxnSpPr>
          <p:cNvPr id="37" name="Straight Connector 6"/>
          <p:cNvCxnSpPr>
            <a:cxnSpLocks noChangeShapeType="1"/>
          </p:cNvCxnSpPr>
          <p:nvPr/>
        </p:nvCxnSpPr>
        <p:spPr bwMode="auto">
          <a:xfrm>
            <a:off x="539596" y="58618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39" name="TextBox 51"/>
          <p:cNvSpPr txBox="1">
            <a:spLocks noChangeArrowheads="1"/>
          </p:cNvSpPr>
          <p:nvPr/>
        </p:nvSpPr>
        <p:spPr bwMode="auto">
          <a:xfrm>
            <a:off x="4391506" y="3415715"/>
            <a:ext cx="1534395" cy="369332"/>
          </a:xfrm>
          <a:prstGeom prst="rect">
            <a:avLst/>
          </a:prstGeom>
          <a:noFill/>
          <a:ln w="9525">
            <a:noFill/>
            <a:miter lim="800000"/>
            <a:headEnd/>
            <a:tailEnd/>
          </a:ln>
        </p:spPr>
        <p:txBody>
          <a:bodyPr wrap="none">
            <a:spAutoFit/>
          </a:bodyPr>
          <a:lstStyle/>
          <a:p>
            <a:pPr algn="ctr" eaLnBrk="0" hangingPunct="0"/>
            <a:r>
              <a:rPr lang="en-US" sz="1800" dirty="0" smtClean="0">
                <a:solidFill>
                  <a:srgbClr xmlns:mc="http://schemas.openxmlformats.org/markup-compatibility/2006" xmlns:a14="http://schemas.microsoft.com/office/drawing/2010/main" val="FFFFFF" mc:Ignorable=""/>
                </a:solidFill>
                <a:latin typeface="Comic Sans MS" pitchFamily="66" charset="0"/>
              </a:rPr>
              <a:t>bicarbonate </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
        <p:nvSpPr>
          <p:cNvPr id="40" name="TextBox 51"/>
          <p:cNvSpPr txBox="1">
            <a:spLocks noChangeArrowheads="1"/>
          </p:cNvSpPr>
          <p:nvPr/>
        </p:nvSpPr>
        <p:spPr bwMode="auto">
          <a:xfrm>
            <a:off x="2466976" y="3246438"/>
            <a:ext cx="1523999" cy="707886"/>
          </a:xfrm>
          <a:prstGeom prst="rect">
            <a:avLst/>
          </a:prstGeom>
          <a:noFill/>
          <a:ln w="9525">
            <a:noFill/>
            <a:miter lim="800000"/>
            <a:headEnd/>
            <a:tailEnd/>
          </a:ln>
        </p:spPr>
        <p:txBody>
          <a:bodyPr wrap="square">
            <a:spAutoFit/>
          </a:bodyPr>
          <a:lstStyle/>
          <a:p>
            <a:pPr algn="ctr" eaLnBrk="0" hangingPunct="0"/>
            <a:r>
              <a:rPr lang="en-US" sz="2000" dirty="0" smtClean="0">
                <a:solidFill>
                  <a:srgbClr xmlns:mc="http://schemas.openxmlformats.org/markup-compatibility/2006" xmlns:a14="http://schemas.microsoft.com/office/drawing/2010/main" val="FFFFFF" mc:Ignorable=""/>
                </a:solidFill>
                <a:latin typeface="Comic Sans MS" pitchFamily="66" charset="0"/>
              </a:rPr>
              <a:t>Carbonic</a:t>
            </a:r>
          </a:p>
          <a:p>
            <a:pPr algn="ctr" eaLnBrk="0" hangingPunct="0"/>
            <a:r>
              <a:rPr lang="en-US" sz="2000" dirty="0" smtClean="0">
                <a:solidFill>
                  <a:srgbClr xmlns:mc="http://schemas.openxmlformats.org/markup-compatibility/2006" xmlns:a14="http://schemas.microsoft.com/office/drawing/2010/main" val="FFFFFF" mc:Ignorable=""/>
                </a:solidFill>
                <a:latin typeface="Comic Sans MS" pitchFamily="66" charset="0"/>
              </a:rPr>
              <a:t>acid </a:t>
            </a:r>
            <a:endParaRPr lang="en-US" sz="2000" dirty="0">
              <a:solidFill>
                <a:srgbClr xmlns:mc="http://schemas.openxmlformats.org/markup-compatibility/2006" xmlns:a14="http://schemas.microsoft.com/office/drawing/2010/main" val="FFFFFF" mc:Ignorable=""/>
              </a:solidFill>
              <a:latin typeface="Comic Sans MS" pitchFamily="66" charset="0"/>
            </a:endParaRPr>
          </a:p>
        </p:txBody>
      </p:sp>
      <p:sp>
        <p:nvSpPr>
          <p:cNvPr id="42" name="TextBox 51"/>
          <p:cNvSpPr txBox="1">
            <a:spLocks noChangeArrowheads="1"/>
          </p:cNvSpPr>
          <p:nvPr/>
        </p:nvSpPr>
        <p:spPr bwMode="auto">
          <a:xfrm>
            <a:off x="6193964" y="3415715"/>
            <a:ext cx="1072731" cy="369332"/>
          </a:xfrm>
          <a:prstGeom prst="rect">
            <a:avLst/>
          </a:prstGeom>
          <a:noFill/>
          <a:ln w="9525">
            <a:noFill/>
            <a:miter lim="800000"/>
            <a:headEnd/>
            <a:tailEnd/>
          </a:ln>
        </p:spPr>
        <p:txBody>
          <a:bodyPr wrap="none">
            <a:spAutoFit/>
          </a:bodyPr>
          <a:lstStyle/>
          <a:p>
            <a:pPr algn="ctr" eaLnBrk="0" hangingPunct="0"/>
            <a:r>
              <a:rPr lang="en-US" sz="1800" dirty="0" smtClean="0">
                <a:solidFill>
                  <a:srgbClr xmlns:mc="http://schemas.openxmlformats.org/markup-compatibility/2006" xmlns:a14="http://schemas.microsoft.com/office/drawing/2010/main" val="FFFFFF" mc:Ignorable=""/>
                </a:solidFill>
                <a:latin typeface="Comic Sans MS" pitchFamily="66" charset="0"/>
              </a:rPr>
              <a:t>protons </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
        <p:nvSpPr>
          <p:cNvPr id="44" name="Text Box 18"/>
          <p:cNvSpPr txBox="1">
            <a:spLocks noChangeArrowheads="1"/>
          </p:cNvSpPr>
          <p:nvPr/>
        </p:nvSpPr>
        <p:spPr bwMode="auto">
          <a:xfrm>
            <a:off x="385763" y="4115859"/>
            <a:ext cx="1223962" cy="534788"/>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2800" b="1" dirty="0" smtClean="0">
                <a:solidFill>
                  <a:srgbClr xmlns:mc="http://schemas.openxmlformats.org/markup-compatibility/2006" xmlns:a14="http://schemas.microsoft.com/office/drawing/2010/main" val="000000" mc:Ignorable=""/>
                </a:solidFill>
              </a:rPr>
              <a:t>+</a:t>
            </a:r>
            <a:r>
              <a:rPr lang="en-US" altLang="en-US" sz="2800" b="1" dirty="0" smtClean="0">
                <a:solidFill>
                  <a:srgbClr xmlns:mc="http://schemas.openxmlformats.org/markup-compatibility/2006" xmlns:a14="http://schemas.microsoft.com/office/drawing/2010/main" val="FFFFFF" mc:Ignorable=""/>
                </a:solidFill>
              </a:rPr>
              <a:t>  H</a:t>
            </a:r>
            <a:r>
              <a:rPr lang="en-US" altLang="en-US" sz="2800" b="1" baseline="-20000" dirty="0" smtClean="0">
                <a:solidFill>
                  <a:srgbClr xmlns:mc="http://schemas.openxmlformats.org/markup-compatibility/2006" xmlns:a14="http://schemas.microsoft.com/office/drawing/2010/main" val="FFFFFF" mc:Ignorable=""/>
                </a:solidFill>
              </a:rPr>
              <a:t>2</a:t>
            </a:r>
            <a:r>
              <a:rPr lang="en-US" altLang="en-US" sz="2800" b="1" dirty="0" smtClean="0">
                <a:solidFill>
                  <a:srgbClr xmlns:mc="http://schemas.openxmlformats.org/markup-compatibility/2006" xmlns:a14="http://schemas.microsoft.com/office/drawing/2010/main" val="FFFFFF" mc:Ignorable=""/>
                </a:solidFill>
              </a:rPr>
              <a:t>0</a:t>
            </a:r>
            <a:endParaRPr lang="en-US" sz="2800" dirty="0">
              <a:solidFill>
                <a:srgbClr xmlns:mc="http://schemas.openxmlformats.org/markup-compatibility/2006" xmlns:a14="http://schemas.microsoft.com/office/drawing/2010/main" val="FFFFFF" mc:Ignorable=""/>
              </a:solidFill>
            </a:endParaRPr>
          </a:p>
        </p:txBody>
      </p:sp>
      <p:sp>
        <p:nvSpPr>
          <p:cNvPr id="45" name="Right Brace 44"/>
          <p:cNvSpPr/>
          <p:nvPr/>
        </p:nvSpPr>
        <p:spPr bwMode="auto">
          <a:xfrm>
            <a:off x="2085975" y="5253038"/>
            <a:ext cx="295275" cy="619125"/>
          </a:xfrm>
          <a:prstGeom prst="rightBrace">
            <a:avLst/>
          </a:prstGeom>
          <a:noFill/>
          <a:ln w="2857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6" name="Text Box 18"/>
          <p:cNvSpPr txBox="1">
            <a:spLocks noChangeArrowheads="1"/>
          </p:cNvSpPr>
          <p:nvPr/>
        </p:nvSpPr>
        <p:spPr bwMode="auto">
          <a:xfrm>
            <a:off x="8021639" y="4115859"/>
            <a:ext cx="2219324" cy="534788"/>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2800" b="1" dirty="0" smtClean="0">
                <a:solidFill>
                  <a:srgbClr xmlns:mc="http://schemas.openxmlformats.org/markup-compatibility/2006" xmlns:a14="http://schemas.microsoft.com/office/drawing/2010/main" val="FFFFFF" mc:Ignorable=""/>
                </a:solidFill>
                <a:sym typeface="Wingdings" pitchFamily="2" charset="2"/>
              </a:rPr>
              <a:t>CO</a:t>
            </a:r>
            <a:r>
              <a:rPr lang="en-US" altLang="en-US" sz="2800" b="1" baseline="-25000" dirty="0" smtClean="0">
                <a:solidFill>
                  <a:srgbClr xmlns:mc="http://schemas.openxmlformats.org/markup-compatibility/2006" xmlns:a14="http://schemas.microsoft.com/office/drawing/2010/main" val="FFFFFF" mc:Ignorable=""/>
                </a:solidFill>
                <a:sym typeface="Wingdings" pitchFamily="2" charset="2"/>
              </a:rPr>
              <a:t>3</a:t>
            </a:r>
            <a:r>
              <a:rPr lang="en-US" altLang="en-US" sz="2800" b="1" baseline="30000" dirty="0" smtClean="0">
                <a:solidFill>
                  <a:srgbClr xmlns:mc="http://schemas.openxmlformats.org/markup-compatibility/2006" xmlns:a14="http://schemas.microsoft.com/office/drawing/2010/main" val="FFFFFF" mc:Ignorable=""/>
                </a:solidFill>
                <a:sym typeface="Wingdings" pitchFamily="2" charset="2"/>
              </a:rPr>
              <a:t>-2</a:t>
            </a:r>
            <a:r>
              <a:rPr lang="en-US" altLang="en-US" sz="2800" b="1" dirty="0" smtClean="0">
                <a:solidFill>
                  <a:srgbClr xmlns:mc="http://schemas.openxmlformats.org/markup-compatibility/2006" xmlns:a14="http://schemas.microsoft.com/office/drawing/2010/main" val="FFFFFF" mc:Ignorable=""/>
                </a:solidFill>
                <a:sym typeface="Wingdings" pitchFamily="2" charset="2"/>
              </a:rPr>
              <a:t> </a:t>
            </a:r>
            <a:r>
              <a:rPr lang="en-US" altLang="en-US" sz="2800" b="1" dirty="0">
                <a:solidFill>
                  <a:srgbClr xmlns:mc="http://schemas.openxmlformats.org/markup-compatibility/2006" xmlns:a14="http://schemas.microsoft.com/office/drawing/2010/main" val="000000" mc:Ignorable=""/>
                </a:solidFill>
                <a:sym typeface="Wingdings" pitchFamily="2" charset="2"/>
              </a:rPr>
              <a:t>+</a:t>
            </a:r>
            <a:r>
              <a:rPr lang="en-US" altLang="en-US" sz="2800" b="1" dirty="0">
                <a:solidFill>
                  <a:srgbClr xmlns:mc="http://schemas.openxmlformats.org/markup-compatibility/2006" xmlns:a14="http://schemas.microsoft.com/office/drawing/2010/main" val="FFFFFF" mc:Ignorable=""/>
                </a:solidFill>
                <a:sym typeface="Wingdings" pitchFamily="2" charset="2"/>
              </a:rPr>
              <a:t> H</a:t>
            </a:r>
            <a:r>
              <a:rPr lang="en-US" altLang="en-US" sz="2800" b="1" baseline="30000" dirty="0" smtClean="0">
                <a:solidFill>
                  <a:srgbClr xmlns:mc="http://schemas.openxmlformats.org/markup-compatibility/2006" xmlns:a14="http://schemas.microsoft.com/office/drawing/2010/main" val="FFFFFF" mc:Ignorable=""/>
                </a:solidFill>
                <a:sym typeface="Wingdings" pitchFamily="2" charset="2"/>
              </a:rPr>
              <a:t>+</a:t>
            </a:r>
            <a:endParaRPr lang="en-US" altLang="en-US" sz="3200" b="1" baseline="30000" dirty="0">
              <a:solidFill>
                <a:srgbClr xmlns:mc="http://schemas.openxmlformats.org/markup-compatibility/2006" xmlns:a14="http://schemas.microsoft.com/office/drawing/2010/main" val="FFFFFF" mc:Ignorable=""/>
              </a:solidFill>
              <a:sym typeface="Wingdings" pitchFamily="2" charset="2"/>
            </a:endParaRPr>
          </a:p>
        </p:txBody>
      </p:sp>
      <p:sp>
        <p:nvSpPr>
          <p:cNvPr id="47" name="Text Box 18"/>
          <p:cNvSpPr txBox="1">
            <a:spLocks noChangeArrowheads="1"/>
          </p:cNvSpPr>
          <p:nvPr/>
        </p:nvSpPr>
        <p:spPr bwMode="auto">
          <a:xfrm>
            <a:off x="2390776" y="4115859"/>
            <a:ext cx="1457324" cy="534788"/>
          </a:xfrm>
          <a:prstGeom prst="rect">
            <a:avLst/>
          </a:prstGeom>
          <a:noFill/>
          <a:ln w="9525">
            <a:noFill/>
            <a:miter lim="800000"/>
            <a:headEnd/>
            <a:tailEnd/>
          </a:ln>
        </p:spPr>
        <p:txBody>
          <a:bodyPr wrap="square" lIns="102898" tIns="51448" rIns="102898" bIns="51448">
            <a:spAutoFit/>
          </a:bodyPr>
          <a:lstStyle/>
          <a:p>
            <a:pPr defTabSz="1028700" eaLnBrk="0" hangingPunct="0"/>
            <a:r>
              <a:rPr lang="en-US" altLang="en-US" sz="2800" b="1" dirty="0">
                <a:solidFill>
                  <a:srgbClr xmlns:mc="http://schemas.openxmlformats.org/markup-compatibility/2006" xmlns:a14="http://schemas.microsoft.com/office/drawing/2010/main" val="FFFFFF" mc:Ignorable=""/>
                </a:solidFill>
              </a:rPr>
              <a:t>  </a:t>
            </a:r>
            <a:r>
              <a:rPr lang="en-US" altLang="en-US" sz="2800" b="1" dirty="0" smtClean="0">
                <a:solidFill>
                  <a:srgbClr xmlns:mc="http://schemas.openxmlformats.org/markup-compatibility/2006" xmlns:a14="http://schemas.microsoft.com/office/drawing/2010/main" val="FFFFFF" mc:Ignorable=""/>
                </a:solidFill>
                <a:sym typeface="Wingdings" pitchFamily="2" charset="2"/>
              </a:rPr>
              <a:t>H</a:t>
            </a:r>
            <a:r>
              <a:rPr lang="en-US" altLang="en-US" sz="2800" b="1" baseline="-25000" dirty="0" smtClean="0">
                <a:solidFill>
                  <a:srgbClr xmlns:mc="http://schemas.openxmlformats.org/markup-compatibility/2006" xmlns:a14="http://schemas.microsoft.com/office/drawing/2010/main" val="FFFFFF" mc:Ignorable=""/>
                </a:solidFill>
                <a:sym typeface="Wingdings" pitchFamily="2" charset="2"/>
              </a:rPr>
              <a:t>2</a:t>
            </a:r>
            <a:r>
              <a:rPr lang="en-US" altLang="en-US" sz="2800" b="1" dirty="0" smtClean="0">
                <a:solidFill>
                  <a:srgbClr xmlns:mc="http://schemas.openxmlformats.org/markup-compatibility/2006" xmlns:a14="http://schemas.microsoft.com/office/drawing/2010/main" val="FFFFFF" mc:Ignorable=""/>
                </a:solidFill>
                <a:sym typeface="Wingdings" pitchFamily="2" charset="2"/>
              </a:rPr>
              <a:t>CO</a:t>
            </a:r>
            <a:r>
              <a:rPr lang="en-US" altLang="en-US" sz="2800" b="1" baseline="-25000" dirty="0" smtClean="0">
                <a:solidFill>
                  <a:srgbClr xmlns:mc="http://schemas.openxmlformats.org/markup-compatibility/2006" xmlns:a14="http://schemas.microsoft.com/office/drawing/2010/main" val="FFFFFF" mc:Ignorable=""/>
                </a:solidFill>
                <a:sym typeface="Wingdings" pitchFamily="2" charset="2"/>
              </a:rPr>
              <a:t>3</a:t>
            </a:r>
            <a:endParaRPr lang="en-US" altLang="en-US" sz="3200" b="1" baseline="30000" dirty="0">
              <a:solidFill>
                <a:srgbClr xmlns:mc="http://schemas.openxmlformats.org/markup-compatibility/2006" xmlns:a14="http://schemas.microsoft.com/office/drawing/2010/main" val="FFFFFF" mc:Ignorable=""/>
              </a:solidFill>
              <a:sym typeface="Wingdings" pitchFamily="2" charset="2"/>
            </a:endParaRPr>
          </a:p>
        </p:txBody>
      </p:sp>
      <p:sp>
        <p:nvSpPr>
          <p:cNvPr id="52" name="Right Arrow 51"/>
          <p:cNvSpPr/>
          <p:nvPr/>
        </p:nvSpPr>
        <p:spPr bwMode="auto">
          <a:xfrm>
            <a:off x="4057650" y="4288003"/>
            <a:ext cx="485775" cy="190500"/>
          </a:xfrm>
          <a:prstGeom prst="rightArrow">
            <a:avLst/>
          </a:prstGeom>
          <a:solidFill>
            <a:srgbClr xmlns:mc="http://schemas.openxmlformats.org/markup-compatibility/2006" xmlns:a14="http://schemas.microsoft.com/office/drawing/2010/main" val="00FF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6" name="Right Arrow 55"/>
          <p:cNvSpPr/>
          <p:nvPr/>
        </p:nvSpPr>
        <p:spPr bwMode="auto">
          <a:xfrm>
            <a:off x="1905000" y="4288003"/>
            <a:ext cx="485775" cy="190500"/>
          </a:xfrm>
          <a:prstGeom prst="rightArrow">
            <a:avLst/>
          </a:prstGeom>
          <a:solidFill>
            <a:srgbClr xmlns:mc="http://schemas.openxmlformats.org/markup-compatibility/2006" xmlns:a14="http://schemas.microsoft.com/office/drawing/2010/main" val="00FF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7" name="Right Arrow 56"/>
          <p:cNvSpPr/>
          <p:nvPr/>
        </p:nvSpPr>
        <p:spPr bwMode="auto">
          <a:xfrm rot="10800000">
            <a:off x="7305675" y="4288003"/>
            <a:ext cx="485775" cy="190500"/>
          </a:xfrm>
          <a:prstGeom prst="rightArrow">
            <a:avLst/>
          </a:prstGeom>
          <a:solidFill>
            <a:srgbClr xmlns:mc="http://schemas.openxmlformats.org/markup-compatibility/2006" xmlns:a14="http://schemas.microsoft.com/office/drawing/2010/main" val="FF00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60" name="Oval 59"/>
          <p:cNvSpPr/>
          <p:nvPr/>
        </p:nvSpPr>
        <p:spPr bwMode="auto">
          <a:xfrm>
            <a:off x="3189031" y="5517741"/>
            <a:ext cx="114300" cy="114300"/>
          </a:xfrm>
          <a:prstGeom prst="ellipse">
            <a:avLst/>
          </a:prstGeom>
          <a:solidFill>
            <a:srgbClr xmlns:mc="http://schemas.openxmlformats.org/markup-compatibility/2006" xmlns:a14="http://schemas.microsoft.com/office/drawing/2010/main" val="00FF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65" name="Oval 64"/>
          <p:cNvSpPr/>
          <p:nvPr/>
        </p:nvSpPr>
        <p:spPr bwMode="auto">
          <a:xfrm flipH="1" flipV="1">
            <a:off x="6584852" y="5314171"/>
            <a:ext cx="369019" cy="385064"/>
          </a:xfrm>
          <a:prstGeom prst="ellipse">
            <a:avLst/>
          </a:prstGeom>
          <a:solidFill>
            <a:srgbClr xmlns:mc="http://schemas.openxmlformats.org/markup-compatibility/2006" xmlns:a14="http://schemas.microsoft.com/office/drawing/2010/main" val="33CC33"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66" name="TextBox 51"/>
          <p:cNvSpPr txBox="1">
            <a:spLocks noChangeArrowheads="1"/>
          </p:cNvSpPr>
          <p:nvPr/>
        </p:nvSpPr>
        <p:spPr bwMode="auto">
          <a:xfrm>
            <a:off x="270822" y="5239435"/>
            <a:ext cx="1603323" cy="646331"/>
          </a:xfrm>
          <a:prstGeom prst="rect">
            <a:avLst/>
          </a:prstGeom>
          <a:noFill/>
          <a:ln w="9525">
            <a:noFill/>
            <a:miter lim="800000"/>
            <a:headEnd/>
            <a:tailEnd/>
          </a:ln>
        </p:spPr>
        <p:txBody>
          <a:bodyPr wrap="none">
            <a:spAutoFit/>
          </a:bodyPr>
          <a:lstStyle/>
          <a:p>
            <a:pPr algn="ctr" eaLnBrk="0" hangingPunct="0"/>
            <a:r>
              <a:rPr lang="en-US" sz="1800" dirty="0" smtClean="0">
                <a:solidFill>
                  <a:srgbClr xmlns:mc="http://schemas.openxmlformats.org/markup-compatibility/2006" xmlns:a14="http://schemas.microsoft.com/office/drawing/2010/main" val="FFFFFF" mc:Ignorable=""/>
                </a:solidFill>
                <a:latin typeface="Comic Sans MS" pitchFamily="66" charset="0"/>
              </a:rPr>
              <a:t>Abundance in</a:t>
            </a:r>
          </a:p>
          <a:p>
            <a:pPr algn="ctr" eaLnBrk="0" hangingPunct="0"/>
            <a:r>
              <a:rPr lang="en-US" sz="1800" dirty="0" smtClean="0">
                <a:solidFill>
                  <a:srgbClr xmlns:mc="http://schemas.openxmlformats.org/markup-compatibility/2006" xmlns:a14="http://schemas.microsoft.com/office/drawing/2010/main" val="FFFFFF" mc:Ignorable=""/>
                </a:solidFill>
                <a:latin typeface="Comic Sans MS" pitchFamily="66" charset="0"/>
              </a:rPr>
              <a:t>Seawater </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
        <p:nvSpPr>
          <p:cNvPr id="67" name="TextBox 51"/>
          <p:cNvSpPr txBox="1">
            <a:spLocks noChangeArrowheads="1"/>
          </p:cNvSpPr>
          <p:nvPr/>
        </p:nvSpPr>
        <p:spPr bwMode="auto">
          <a:xfrm>
            <a:off x="6339611" y="5808970"/>
            <a:ext cx="880369" cy="338554"/>
          </a:xfrm>
          <a:prstGeom prst="rect">
            <a:avLst/>
          </a:prstGeom>
          <a:noFill/>
          <a:ln w="9525">
            <a:noFill/>
            <a:miter lim="800000"/>
            <a:headEnd/>
            <a:tailEnd/>
          </a:ln>
        </p:spPr>
        <p:txBody>
          <a:bodyPr wrap="none">
            <a:spAutoFit/>
          </a:bodyPr>
          <a:lstStyle/>
          <a:p>
            <a:pPr algn="ctr" eaLnBrk="0" hangingPunct="0"/>
            <a:r>
              <a:rPr lang="en-US" sz="1600" b="1" dirty="0" smtClean="0">
                <a:solidFill>
                  <a:srgbClr xmlns:mc="http://schemas.openxmlformats.org/markup-compatibility/2006" xmlns:a14="http://schemas.microsoft.com/office/drawing/2010/main" val="FF66CC" mc:Ignorable=""/>
                </a:solidFill>
                <a:latin typeface="Comic Sans MS" pitchFamily="66" charset="0"/>
              </a:rPr>
              <a:t>Acidity</a:t>
            </a:r>
            <a:endParaRPr lang="en-US" sz="1600" b="1" dirty="0">
              <a:solidFill>
                <a:srgbClr xmlns:mc="http://schemas.openxmlformats.org/markup-compatibility/2006" xmlns:a14="http://schemas.microsoft.com/office/drawing/2010/main" val="FF66CC" mc:Ignorable=""/>
              </a:solidFill>
              <a:latin typeface="Comic Sans MS" pitchFamily="66" charset="0"/>
            </a:endParaRPr>
          </a:p>
        </p:txBody>
      </p:sp>
      <p:sp>
        <p:nvSpPr>
          <p:cNvPr id="71" name="Rectangle 70"/>
          <p:cNvSpPr/>
          <p:nvPr/>
        </p:nvSpPr>
        <p:spPr>
          <a:xfrm>
            <a:off x="5702710" y="6459792"/>
            <a:ext cx="4400549" cy="461665"/>
          </a:xfrm>
          <a:prstGeom prst="rect">
            <a:avLst/>
          </a:prstGeom>
        </p:spPr>
        <p:txBody>
          <a:bodyPr wrap="square">
            <a:spAutoFit/>
          </a:bodyPr>
          <a:lstStyle/>
          <a:p>
            <a:r>
              <a:rPr lang="en-US" altLang="en-US" sz="2400" b="1" dirty="0" smtClean="0">
                <a:solidFill>
                  <a:srgbClr xmlns:mc="http://schemas.openxmlformats.org/markup-compatibility/2006" xmlns:a14="http://schemas.microsoft.com/office/drawing/2010/main" val="FFFFFF" mc:Ignorable=""/>
                </a:solidFill>
                <a:sym typeface="Wingdings" pitchFamily="2" charset="2"/>
              </a:rPr>
              <a:t>Marine Shells = CaCO</a:t>
            </a:r>
            <a:r>
              <a:rPr lang="en-US" altLang="en-US" sz="2400" b="1" baseline="-25000" dirty="0" smtClean="0">
                <a:solidFill>
                  <a:srgbClr xmlns:mc="http://schemas.openxmlformats.org/markup-compatibility/2006" xmlns:a14="http://schemas.microsoft.com/office/drawing/2010/main" val="FFFFFF" mc:Ignorable=""/>
                </a:solidFill>
                <a:sym typeface="Wingdings" pitchFamily="2" charset="2"/>
              </a:rPr>
              <a:t>3</a:t>
            </a:r>
            <a:r>
              <a:rPr lang="en-US" altLang="en-US" sz="2400" b="1" dirty="0" smtClean="0">
                <a:solidFill>
                  <a:srgbClr xmlns:mc="http://schemas.openxmlformats.org/markup-compatibility/2006" xmlns:a14="http://schemas.microsoft.com/office/drawing/2010/main" val="FFFFFF" mc:Ignorable=""/>
                </a:solidFill>
                <a:sym typeface="Wingdings" pitchFamily="2" charset="2"/>
              </a:rPr>
              <a:t> </a:t>
            </a:r>
            <a:endParaRPr lang="en-GB" sz="2400" dirty="0"/>
          </a:p>
        </p:txBody>
      </p:sp>
      <p:grpSp>
        <p:nvGrpSpPr>
          <p:cNvPr id="35" name="Group 34"/>
          <p:cNvGrpSpPr/>
          <p:nvPr/>
        </p:nvGrpSpPr>
        <p:grpSpPr>
          <a:xfrm>
            <a:off x="1847850" y="4305301"/>
            <a:ext cx="5972175" cy="190500"/>
            <a:chOff x="1838325" y="4629151"/>
            <a:chExt cx="5972175" cy="190500"/>
          </a:xfrm>
        </p:grpSpPr>
        <p:sp>
          <p:nvSpPr>
            <p:cNvPr id="32" name="Left-Right Arrow 31"/>
            <p:cNvSpPr/>
            <p:nvPr/>
          </p:nvSpPr>
          <p:spPr bwMode="auto">
            <a:xfrm>
              <a:off x="1838325" y="4629151"/>
              <a:ext cx="476250" cy="190500"/>
            </a:xfrm>
            <a:prstGeom prst="leftRight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3" name="Left-Right Arrow 32"/>
            <p:cNvSpPr/>
            <p:nvPr/>
          </p:nvSpPr>
          <p:spPr bwMode="auto">
            <a:xfrm>
              <a:off x="4019550" y="4629151"/>
              <a:ext cx="476250" cy="190500"/>
            </a:xfrm>
            <a:prstGeom prst="leftRight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34" name="Left-Right Arrow 33"/>
            <p:cNvSpPr/>
            <p:nvPr/>
          </p:nvSpPr>
          <p:spPr bwMode="auto">
            <a:xfrm>
              <a:off x="7334250" y="4629151"/>
              <a:ext cx="476250" cy="190500"/>
            </a:xfrm>
            <a:prstGeom prst="leftRightArrow">
              <a:avLst/>
            </a:prstGeom>
            <a:solidFill>
              <a:srgbClr xmlns:mc="http://schemas.openxmlformats.org/markup-compatibility/2006" xmlns:a14="http://schemas.microsoft.com/office/drawing/2010/main" val="FF6600"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cxnSp>
        <p:nvCxnSpPr>
          <p:cNvPr id="38" name="Straight Connector 37"/>
          <p:cNvCxnSpPr/>
          <p:nvPr/>
        </p:nvCxnSpPr>
        <p:spPr bwMode="auto">
          <a:xfrm>
            <a:off x="266700" y="4876800"/>
            <a:ext cx="9458325" cy="0"/>
          </a:xfrm>
          <a:prstGeom prst="line">
            <a:avLst/>
          </a:prstGeom>
          <a:solidFill>
            <a:schemeClr val="accent1"/>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cxnSp>
      <p:sp>
        <p:nvSpPr>
          <p:cNvPr id="36" name="Oval 35"/>
          <p:cNvSpPr/>
          <p:nvPr/>
        </p:nvSpPr>
        <p:spPr bwMode="auto">
          <a:xfrm>
            <a:off x="4832863" y="5102019"/>
            <a:ext cx="857250" cy="857250"/>
          </a:xfrm>
          <a:prstGeom prst="ellipse">
            <a:avLst/>
          </a:prstGeom>
          <a:solidFill>
            <a:srgbClr xmlns:mc="http://schemas.openxmlformats.org/markup-compatibility/2006" xmlns:a14="http://schemas.microsoft.com/office/drawing/2010/main" val="FF99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1" name="Oval 40"/>
          <p:cNvSpPr/>
          <p:nvPr/>
        </p:nvSpPr>
        <p:spPr bwMode="auto">
          <a:xfrm flipH="1" flipV="1">
            <a:off x="6584852" y="5314171"/>
            <a:ext cx="369019" cy="385064"/>
          </a:xfrm>
          <a:prstGeom prst="ellipse">
            <a:avLst/>
          </a:prstGeom>
          <a:solidFill>
            <a:srgbClr xmlns:mc="http://schemas.openxmlformats.org/markup-compatibility/2006" xmlns:a14="http://schemas.microsoft.com/office/drawing/2010/main" val="FF99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49" name="Oval 48"/>
          <p:cNvSpPr/>
          <p:nvPr/>
        </p:nvSpPr>
        <p:spPr bwMode="auto">
          <a:xfrm flipH="1" flipV="1">
            <a:off x="8381391" y="5324166"/>
            <a:ext cx="304800" cy="304800"/>
          </a:xfrm>
          <a:prstGeom prst="ellipse">
            <a:avLst/>
          </a:prstGeom>
          <a:solidFill>
            <a:srgbClr xmlns:mc="http://schemas.openxmlformats.org/markup-compatibility/2006" xmlns:a14="http://schemas.microsoft.com/office/drawing/2010/main" val="FF00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61" name="Oval 60"/>
          <p:cNvSpPr/>
          <p:nvPr/>
        </p:nvSpPr>
        <p:spPr bwMode="auto">
          <a:xfrm flipH="1" flipV="1">
            <a:off x="8381391" y="5324166"/>
            <a:ext cx="304800" cy="304800"/>
          </a:xfrm>
          <a:prstGeom prst="ellipse">
            <a:avLst/>
          </a:prstGeom>
          <a:solidFill>
            <a:srgbClr xmlns:mc="http://schemas.openxmlformats.org/markup-compatibility/2006" xmlns:a14="http://schemas.microsoft.com/office/drawing/2010/main" val="FF99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0" name="Oval 49"/>
          <p:cNvSpPr/>
          <p:nvPr/>
        </p:nvSpPr>
        <p:spPr bwMode="auto">
          <a:xfrm>
            <a:off x="3189031" y="5517741"/>
            <a:ext cx="114300" cy="114300"/>
          </a:xfrm>
          <a:prstGeom prst="ellipse">
            <a:avLst/>
          </a:prstGeom>
          <a:solidFill>
            <a:srgbClr xmlns:mc="http://schemas.openxmlformats.org/markup-compatibility/2006" xmlns:a14="http://schemas.microsoft.com/office/drawing/2010/main" val="FF9900" mc:Ignorable=""/>
          </a:solidFill>
          <a:ln w="9525" cap="flat" cmpd="sng" algn="ctr">
            <a:solidFill>
              <a:srgbClr xmlns:mc="http://schemas.openxmlformats.org/markup-compatibility/2006" xmlns:a14="http://schemas.microsoft.com/office/drawing/2010/main" val="000000" mc:Ignorabl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grpSp>
        <p:nvGrpSpPr>
          <p:cNvPr id="48" name="Group 47"/>
          <p:cNvGrpSpPr/>
          <p:nvPr/>
        </p:nvGrpSpPr>
        <p:grpSpPr>
          <a:xfrm>
            <a:off x="4706399" y="170494"/>
            <a:ext cx="5269860" cy="5309471"/>
            <a:chOff x="4706399" y="170494"/>
            <a:chExt cx="5269860" cy="5309471"/>
          </a:xfrm>
        </p:grpSpPr>
        <p:pic>
          <p:nvPicPr>
            <p:cNvPr id="2675718" name="Picture 6" descr="http://www.infocusmagazine.ca/wp-content/uploads/2009/06/june-2009-shellfish-festival.jpg"/>
            <p:cNvPicPr>
              <a:picLocks noChangeAspect="1" noChangeArrowheads="1"/>
            </p:cNvPicPr>
            <p:nvPr/>
          </p:nvPicPr>
          <p:blipFill>
            <a:blip r:embed="rId4" cstate="print"/>
            <a:srcRect/>
            <a:stretch>
              <a:fillRect/>
            </a:stretch>
          </p:blipFill>
          <p:spPr bwMode="auto">
            <a:xfrm>
              <a:off x="8595850" y="309921"/>
              <a:ext cx="1380409" cy="1304249"/>
            </a:xfrm>
            <a:prstGeom prst="rect">
              <a:avLst/>
            </a:prstGeom>
            <a:noFill/>
          </p:spPr>
        </p:pic>
        <p:pic>
          <p:nvPicPr>
            <p:cNvPr id="2675722" name="Picture 10" descr="http://img.timeinc.net/time/photoessays/2008/coral_reefs/coral_reefs_01.jpg"/>
            <p:cNvPicPr>
              <a:picLocks noChangeAspect="1" noChangeArrowheads="1"/>
            </p:cNvPicPr>
            <p:nvPr/>
          </p:nvPicPr>
          <p:blipFill>
            <a:blip r:embed="rId5" cstate="print"/>
            <a:srcRect/>
            <a:stretch>
              <a:fillRect/>
            </a:stretch>
          </p:blipFill>
          <p:spPr bwMode="auto">
            <a:xfrm>
              <a:off x="4706399" y="670745"/>
              <a:ext cx="2485160" cy="1643216"/>
            </a:xfrm>
            <a:prstGeom prst="rect">
              <a:avLst/>
            </a:prstGeom>
            <a:noFill/>
          </p:spPr>
        </p:pic>
        <p:sp>
          <p:nvSpPr>
            <p:cNvPr id="68" name="Down Arrow 67"/>
            <p:cNvSpPr/>
            <p:nvPr/>
          </p:nvSpPr>
          <p:spPr bwMode="auto">
            <a:xfrm rot="9093087">
              <a:off x="7568447" y="2535890"/>
              <a:ext cx="289985" cy="2944075"/>
            </a:xfrm>
            <a:prstGeom prst="downArrow">
              <a:avLst/>
            </a:prstGeom>
            <a:solidFill>
              <a:srgbClr xmlns:mc="http://schemas.openxmlformats.org/markup-compatibility/2006" xmlns:a14="http://schemas.microsoft.com/office/drawing/2010/main" val="00FF00" mc:Ignorable=""/>
            </a:solidFill>
            <a:ln w="9525"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2675720" name="Picture 8" descr="http://www.macduffshellfish.co.uk/images/product_off.jpg"/>
            <p:cNvPicPr>
              <a:picLocks noChangeAspect="1" noChangeArrowheads="1"/>
            </p:cNvPicPr>
            <p:nvPr/>
          </p:nvPicPr>
          <p:blipFill>
            <a:blip r:embed="rId6" cstate="print"/>
            <a:srcRect/>
            <a:stretch>
              <a:fillRect/>
            </a:stretch>
          </p:blipFill>
          <p:spPr bwMode="auto">
            <a:xfrm>
              <a:off x="6887319" y="170494"/>
              <a:ext cx="1694706" cy="1190660"/>
            </a:xfrm>
            <a:prstGeom prst="rect">
              <a:avLst/>
            </a:prstGeom>
            <a:noFill/>
          </p:spPr>
        </p:pic>
        <p:pic>
          <p:nvPicPr>
            <p:cNvPr id="2675714" name="Picture 2" descr="http://www.faqs.org/photo-dict/photofiles/list/514/899oyster.jpg"/>
            <p:cNvPicPr>
              <a:picLocks noChangeAspect="1" noChangeArrowheads="1"/>
            </p:cNvPicPr>
            <p:nvPr/>
          </p:nvPicPr>
          <p:blipFill>
            <a:blip r:embed="rId7" cstate="print"/>
            <a:srcRect/>
            <a:stretch>
              <a:fillRect/>
            </a:stretch>
          </p:blipFill>
          <p:spPr bwMode="auto">
            <a:xfrm>
              <a:off x="7172843" y="1407989"/>
              <a:ext cx="1418707" cy="944453"/>
            </a:xfrm>
            <a:prstGeom prst="rect">
              <a:avLst/>
            </a:prstGeom>
            <a:noFill/>
          </p:spPr>
        </p:pic>
        <p:sp>
          <p:nvSpPr>
            <p:cNvPr id="53" name="TextBox 52"/>
            <p:cNvSpPr txBox="1"/>
            <p:nvPr/>
          </p:nvSpPr>
          <p:spPr>
            <a:xfrm>
              <a:off x="4742046" y="2258653"/>
              <a:ext cx="5109091" cy="369332"/>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sz="1800" b="1" dirty="0" smtClean="0">
                  <a:solidFill>
                    <a:srgbClr xmlns:mc="http://schemas.openxmlformats.org/markup-compatibility/2006" xmlns:a14="http://schemas.microsoft.com/office/drawing/2010/main" val="0000FF" mc:Ignorable=""/>
                  </a:solidFill>
                  <a:latin typeface="Comic Sans MS" pitchFamily="66" charset="0"/>
                </a:rPr>
                <a:t>Low Carbonate = Problems for shell-makers</a:t>
              </a:r>
              <a:endParaRPr lang="en-GB" sz="1800" b="1" dirty="0">
                <a:solidFill>
                  <a:srgbClr xmlns:mc="http://schemas.openxmlformats.org/markup-compatibility/2006" xmlns:a14="http://schemas.microsoft.com/office/drawing/2010/main" val="0000FF" mc:Ignorable=""/>
                </a:solidFill>
                <a:latin typeface="Comic Sans MS" pitchFamily="66" charset="0"/>
              </a:endParaRPr>
            </a:p>
          </p:txBody>
        </p:sp>
      </p:grpSp>
    </p:spTree>
    <p:extLst>
      <p:ext uri="{BB962C8B-B14F-4D97-AF65-F5344CB8AC3E}">
        <p14:creationId xmlns:p14="http://schemas.microsoft.com/office/powerpoint/2010/main" val="14612167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repeatCount="2000" accel="50000" autoRev="1" fill="hold" nodeType="clickEffect">
                                  <p:stCondLst>
                                    <p:cond delay="0"/>
                                  </p:stCondLst>
                                  <p:childTnLst>
                                    <p:animScale>
                                      <p:cBhvr>
                                        <p:cTn id="6" dur="2000" fill="hold"/>
                                        <p:tgtEl>
                                          <p:spTgt spid="3"/>
                                        </p:tgtEl>
                                      </p:cBhvr>
                                      <p:by x="100000" y="150000"/>
                                    </p:animScale>
                                  </p:childTnLst>
                                </p:cTn>
                              </p:par>
                              <p:par>
                                <p:cTn id="7" presetID="10" presetClass="exit" presetSubtype="0" fill="hold" nodeType="withEffect">
                                  <p:stCondLst>
                                    <p:cond delay="0"/>
                                  </p:stCondLst>
                                  <p:childTnLst>
                                    <p:animEffect transition="out" filter="fade">
                                      <p:cBhvr>
                                        <p:cTn id="8" dur="1000"/>
                                        <p:tgtEl>
                                          <p:spTgt spid="35"/>
                                        </p:tgtEl>
                                      </p:cBhvr>
                                    </p:animEffect>
                                    <p:set>
                                      <p:cBhvr>
                                        <p:cTn id="9" dur="1" fill="hold">
                                          <p:stCondLst>
                                            <p:cond delay="999"/>
                                          </p:stCondLst>
                                        </p:cTn>
                                        <p:tgtEl>
                                          <p:spTgt spid="35"/>
                                        </p:tgtEl>
                                        <p:attrNameLst>
                                          <p:attrName>style.visibility</p:attrName>
                                        </p:attrNameLst>
                                      </p:cBhvr>
                                      <p:to>
                                        <p:strVal val="hidden"/>
                                      </p:to>
                                    </p:set>
                                  </p:childTnLst>
                                </p:cTn>
                              </p:par>
                              <p:par>
                                <p:cTn id="10" presetID="10" presetClass="entr" presetSubtype="0" fill="hold" grpId="1" nodeType="with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childTnLst>
                                </p:cTn>
                              </p:par>
                              <p:par>
                                <p:cTn id="13" presetID="10" presetClass="entr" presetSubtype="0" fill="hold" grpId="1"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1000"/>
                                        <p:tgtEl>
                                          <p:spTgt spid="52"/>
                                        </p:tgtEl>
                                      </p:cBhvr>
                                    </p:animEffect>
                                  </p:childTnLst>
                                </p:cTn>
                              </p:par>
                              <p:par>
                                <p:cTn id="16" presetID="10" presetClass="entr" presetSubtype="0" fill="hold" grpId="1"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fade">
                                      <p:cBhvr>
                                        <p:cTn id="18" dur="1000"/>
                                        <p:tgtEl>
                                          <p:spTgt spid="57"/>
                                        </p:tgtEl>
                                      </p:cBhvr>
                                    </p:animEffect>
                                  </p:childTnLst>
                                </p:cTn>
                              </p:par>
                              <p:par>
                                <p:cTn id="19" presetID="6" presetClass="emph" presetSubtype="0" repeatCount="2000" accel="50000" autoRev="1" fill="hold" grpId="0" nodeType="withEffect">
                                  <p:stCondLst>
                                    <p:cond delay="0"/>
                                  </p:stCondLst>
                                  <p:childTnLst>
                                    <p:animScale>
                                      <p:cBhvr>
                                        <p:cTn id="20" dur="2000" fill="hold"/>
                                        <p:tgtEl>
                                          <p:spTgt spid="56"/>
                                        </p:tgtEl>
                                      </p:cBhvr>
                                      <p:by x="150000" y="100000"/>
                                    </p:animScale>
                                  </p:childTnLst>
                                </p:cTn>
                              </p:par>
                              <p:par>
                                <p:cTn id="21" presetID="6" presetClass="emph" presetSubtype="0" repeatCount="2000" accel="50000" autoRev="1" fill="hold" grpId="0" nodeType="withEffect">
                                  <p:stCondLst>
                                    <p:cond delay="0"/>
                                  </p:stCondLst>
                                  <p:childTnLst>
                                    <p:animScale>
                                      <p:cBhvr>
                                        <p:cTn id="22" dur="2000" fill="hold"/>
                                        <p:tgtEl>
                                          <p:spTgt spid="52"/>
                                        </p:tgtEl>
                                      </p:cBhvr>
                                      <p:by x="150000" y="100000"/>
                                    </p:animScale>
                                  </p:childTnLst>
                                </p:cTn>
                              </p:par>
                              <p:par>
                                <p:cTn id="23" presetID="6" presetClass="emph" presetSubtype="0" repeatCount="2000" accel="50000" autoRev="1" fill="hold" grpId="0" nodeType="withEffect">
                                  <p:stCondLst>
                                    <p:cond delay="0"/>
                                  </p:stCondLst>
                                  <p:childTnLst>
                                    <p:animScale>
                                      <p:cBhvr>
                                        <p:cTn id="24" dur="2000" fill="hold"/>
                                        <p:tgtEl>
                                          <p:spTgt spid="57"/>
                                        </p:tgtEl>
                                      </p:cBhvr>
                                      <p:by x="150000" y="100000"/>
                                    </p:animScale>
                                  </p:childTnLst>
                                </p:cTn>
                              </p:par>
                              <p:par>
                                <p:cTn id="25" presetID="6" presetClass="emph" presetSubtype="0" accel="50000" fill="hold" grpId="0" nodeType="withEffect">
                                  <p:stCondLst>
                                    <p:cond delay="100"/>
                                  </p:stCondLst>
                                  <p:childTnLst>
                                    <p:animScale>
                                      <p:cBhvr>
                                        <p:cTn id="26" dur="8000" fill="hold"/>
                                        <p:tgtEl>
                                          <p:spTgt spid="60"/>
                                        </p:tgtEl>
                                      </p:cBhvr>
                                      <p:by x="197000" y="197000"/>
                                    </p:animScale>
                                  </p:childTnLst>
                                </p:cTn>
                              </p:par>
                              <p:par>
                                <p:cTn id="27" presetID="6" presetClass="emph" presetSubtype="0" accel="50000" fill="hold" grpId="0" nodeType="withEffect">
                                  <p:stCondLst>
                                    <p:cond delay="200"/>
                                  </p:stCondLst>
                                  <p:childTnLst>
                                    <p:animScale>
                                      <p:cBhvr>
                                        <p:cTn id="28" dur="8000" fill="hold"/>
                                        <p:tgtEl>
                                          <p:spTgt spid="59"/>
                                        </p:tgtEl>
                                      </p:cBhvr>
                                      <p:by x="113000" y="113000"/>
                                    </p:animScale>
                                  </p:childTnLst>
                                </p:cTn>
                              </p:par>
                              <p:par>
                                <p:cTn id="29" presetID="6" presetClass="emph" presetSubtype="0" accel="50000" fill="hold" grpId="0" nodeType="withEffect">
                                  <p:stCondLst>
                                    <p:cond delay="0"/>
                                  </p:stCondLst>
                                  <p:childTnLst>
                                    <p:animScale>
                                      <p:cBhvr>
                                        <p:cTn id="30" dur="8000" fill="hold"/>
                                        <p:tgtEl>
                                          <p:spTgt spid="65"/>
                                        </p:tgtEl>
                                      </p:cBhvr>
                                      <p:by x="177000" y="177000"/>
                                    </p:animScale>
                                  </p:childTnLst>
                                </p:cTn>
                              </p:par>
                              <p:par>
                                <p:cTn id="31" presetID="6" presetClass="emph" presetSubtype="0" accel="50000" fill="hold" grpId="0" nodeType="withEffect">
                                  <p:stCondLst>
                                    <p:cond delay="0"/>
                                  </p:stCondLst>
                                  <p:childTnLst>
                                    <p:animScale>
                                      <p:cBhvr>
                                        <p:cTn id="32" dur="8000" fill="hold"/>
                                        <p:tgtEl>
                                          <p:spTgt spid="61"/>
                                        </p:tgtEl>
                                      </p:cBhvr>
                                      <p:by x="64000" y="64000"/>
                                    </p:animScale>
                                  </p:childTnLst>
                                </p:cTn>
                              </p:par>
                              <p:par>
                                <p:cTn id="33" presetID="6" presetClass="emph" presetSubtype="0" accel="50000" fill="hold" grpId="0" nodeType="withEffect">
                                  <p:stCondLst>
                                    <p:cond delay="0"/>
                                  </p:stCondLst>
                                  <p:childTnLst>
                                    <p:animScale>
                                      <p:cBhvr>
                                        <p:cTn id="34" dur="8000" fill="hold"/>
                                        <p:tgtEl>
                                          <p:spTgt spid="67"/>
                                        </p:tgtEl>
                                      </p:cBhvr>
                                      <p:by x="150000" y="150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2" grpId="0" animBg="1"/>
      <p:bldP spid="52" grpId="1" animBg="1"/>
      <p:bldP spid="56" grpId="0" animBg="1"/>
      <p:bldP spid="56" grpId="1" animBg="1"/>
      <p:bldP spid="57" grpId="0" animBg="1"/>
      <p:bldP spid="57" grpId="1" animBg="1"/>
      <p:bldP spid="60" grpId="0" animBg="1"/>
      <p:bldP spid="65" grpId="0" animBg="1"/>
      <p:bldP spid="67" grpId="0"/>
      <p:bldP spid="6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976313" y="114300"/>
            <a:ext cx="7834930" cy="534808"/>
          </a:xfrm>
          <a:prstGeom prst="rect">
            <a:avLst/>
          </a:prstGeom>
          <a:noFill/>
          <a:ln w="9525">
            <a:noFill/>
            <a:miter lim="800000"/>
            <a:headEnd/>
            <a:tailEnd/>
          </a:ln>
        </p:spPr>
        <p:txBody>
          <a:bodyPr wrap="none" lIns="102916" tIns="51458" rIns="102916" bIns="51458">
            <a:spAutoFit/>
          </a:bodyPr>
          <a:lstStyle/>
          <a:p>
            <a:pPr defTabSz="1028700" eaLnBrk="0" hangingPunct="0"/>
            <a:r>
              <a:rPr lang="en-US" sz="2800" dirty="0">
                <a:solidFill>
                  <a:srgbClr xmlns:mc="http://schemas.openxmlformats.org/markup-compatibility/2006" xmlns:a14="http://schemas.microsoft.com/office/drawing/2010/main" val="FFFF00" mc:Ignorable=""/>
                </a:solidFill>
                <a:latin typeface="Comic Sans MS" pitchFamily="66" charset="0"/>
              </a:rPr>
              <a:t>Rising Atmospheric CO</a:t>
            </a:r>
            <a:r>
              <a:rPr lang="en-US" sz="2800" baseline="-25000" dirty="0">
                <a:latin typeface="Comic Sans MS" pitchFamily="66" charset="0"/>
              </a:rPr>
              <a:t>2</a:t>
            </a:r>
            <a:r>
              <a:rPr lang="en-US" sz="2800" dirty="0">
                <a:solidFill>
                  <a:srgbClr xmlns:mc="http://schemas.openxmlformats.org/markup-compatibility/2006" xmlns:a14="http://schemas.microsoft.com/office/drawing/2010/main" val="FFFF00" mc:Ignorable=""/>
                </a:solidFill>
                <a:latin typeface="Comic Sans MS" pitchFamily="66" charset="0"/>
              </a:rPr>
              <a:t> and Ocean Chemistry</a:t>
            </a:r>
          </a:p>
        </p:txBody>
      </p:sp>
      <p:sp>
        <p:nvSpPr>
          <p:cNvPr id="2056" name="Text Box 40"/>
          <p:cNvSpPr txBox="1">
            <a:spLocks noChangeArrowheads="1"/>
          </p:cNvSpPr>
          <p:nvPr/>
        </p:nvSpPr>
        <p:spPr bwMode="auto">
          <a:xfrm>
            <a:off x="385763" y="1017588"/>
            <a:ext cx="4131243" cy="338544"/>
          </a:xfrm>
          <a:prstGeom prst="rect">
            <a:avLst/>
          </a:prstGeom>
          <a:noFill/>
          <a:ln w="9525">
            <a:noFill/>
            <a:miter lim="800000"/>
            <a:headEnd/>
            <a:tailEnd/>
          </a:ln>
        </p:spPr>
        <p:txBody>
          <a:bodyPr wrap="none" lIns="91432" tIns="45715" rIns="91432" bIns="45715">
            <a:spAutoFit/>
          </a:bodyPr>
          <a:lstStyle/>
          <a:p>
            <a:pPr defTabSz="1028700" eaLnBrk="0" hangingPunct="0"/>
            <a:r>
              <a:rPr lang="en-US" sz="1600" b="1" dirty="0" smtClean="0">
                <a:solidFill>
                  <a:srgbClr xmlns:mc="http://schemas.openxmlformats.org/markup-compatibility/2006" xmlns:a14="http://schemas.microsoft.com/office/drawing/2010/main" val="FFFFFF" mc:Ignorable=""/>
                </a:solidFill>
                <a:latin typeface="Comic Sans MS" pitchFamily="66" charset="0"/>
              </a:rPr>
              <a:t>Atmospheric, Ocean </a:t>
            </a:r>
            <a:r>
              <a:rPr lang="en-US" sz="1600" b="1" dirty="0">
                <a:solidFill>
                  <a:srgbClr xmlns:mc="http://schemas.openxmlformats.org/markup-compatibility/2006" xmlns:a14="http://schemas.microsoft.com/office/drawing/2010/main" val="FFFFFF" mc:Ignorable=""/>
                </a:solidFill>
                <a:latin typeface="Comic Sans MS" pitchFamily="66" charset="0"/>
              </a:rPr>
              <a:t>CO</a:t>
            </a:r>
            <a:r>
              <a:rPr lang="en-US" sz="1600" b="1" baseline="-25000" dirty="0">
                <a:solidFill>
                  <a:srgbClr xmlns:mc="http://schemas.openxmlformats.org/markup-compatibility/2006" xmlns:a14="http://schemas.microsoft.com/office/drawing/2010/main" val="FFFFFF" mc:Ignorable=""/>
                </a:solidFill>
                <a:latin typeface="Comic Sans MS" pitchFamily="66" charset="0"/>
              </a:rPr>
              <a:t>2</a:t>
            </a:r>
            <a:r>
              <a:rPr lang="en-US" sz="1600" b="1" dirty="0">
                <a:solidFill>
                  <a:srgbClr xmlns:mc="http://schemas.openxmlformats.org/markup-compatibility/2006" xmlns:a14="http://schemas.microsoft.com/office/drawing/2010/main" val="FFFFFF" mc:Ignorable=""/>
                </a:solidFill>
                <a:latin typeface="Comic Sans MS" pitchFamily="66" charset="0"/>
              </a:rPr>
              <a:t>, </a:t>
            </a:r>
            <a:r>
              <a:rPr lang="en-US" sz="1600" b="1" dirty="0" smtClean="0">
                <a:solidFill>
                  <a:srgbClr xmlns:mc="http://schemas.openxmlformats.org/markup-compatibility/2006" xmlns:a14="http://schemas.microsoft.com/office/drawing/2010/main" val="FFFFFF" mc:Ignorable=""/>
                </a:solidFill>
                <a:latin typeface="Comic Sans MS" pitchFamily="66" charset="0"/>
              </a:rPr>
              <a:t>&amp; Ocean pH</a:t>
            </a:r>
            <a:endParaRPr lang="en-US" sz="1600" b="1" dirty="0">
              <a:solidFill>
                <a:srgbClr xmlns:mc="http://schemas.openxmlformats.org/markup-compatibility/2006" xmlns:a14="http://schemas.microsoft.com/office/drawing/2010/main" val="FFFFFF" mc:Ignorable=""/>
              </a:solidFill>
              <a:latin typeface="Comic Sans MS" pitchFamily="66" charset="0"/>
            </a:endParaRPr>
          </a:p>
        </p:txBody>
      </p:sp>
      <p:sp>
        <p:nvSpPr>
          <p:cNvPr id="2061" name="Rectangle 64"/>
          <p:cNvSpPr>
            <a:spLocks noChangeArrowheads="1"/>
          </p:cNvSpPr>
          <p:nvPr/>
        </p:nvSpPr>
        <p:spPr bwMode="auto">
          <a:xfrm>
            <a:off x="166688" y="1722967"/>
            <a:ext cx="7086600" cy="201083"/>
          </a:xfrm>
          <a:prstGeom prst="rect">
            <a:avLst/>
          </a:prstGeom>
          <a:noFill/>
          <a:ln w="9525" algn="ctr">
            <a:noFill/>
            <a:round/>
            <a:headEnd/>
            <a:tailEnd/>
          </a:ln>
        </p:spPr>
        <p:txBody>
          <a:bodyPr/>
          <a:lstStyle/>
          <a:p>
            <a:pPr defTabSz="1028700" eaLnBrk="0" hangingPunct="0"/>
            <a:endParaRPr lang="en-US"/>
          </a:p>
        </p:txBody>
      </p:sp>
      <p:cxnSp>
        <p:nvCxnSpPr>
          <p:cNvPr id="37" name="Straight Connector 6"/>
          <p:cNvCxnSpPr>
            <a:cxnSpLocks noChangeShapeType="1"/>
          </p:cNvCxnSpPr>
          <p:nvPr/>
        </p:nvCxnSpPr>
        <p:spPr bwMode="auto">
          <a:xfrm>
            <a:off x="549121" y="68143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27" name="Text Box 40"/>
          <p:cNvSpPr txBox="1">
            <a:spLocks noChangeArrowheads="1"/>
          </p:cNvSpPr>
          <p:nvPr/>
        </p:nvSpPr>
        <p:spPr bwMode="auto">
          <a:xfrm>
            <a:off x="5417363" y="1027113"/>
            <a:ext cx="4248262" cy="338544"/>
          </a:xfrm>
          <a:prstGeom prst="rect">
            <a:avLst/>
          </a:prstGeom>
          <a:noFill/>
          <a:ln w="9525">
            <a:noFill/>
            <a:miter lim="800000"/>
            <a:headEnd/>
            <a:tailEnd/>
          </a:ln>
        </p:spPr>
        <p:txBody>
          <a:bodyPr wrap="none" lIns="91432" tIns="45715" rIns="91432" bIns="45715">
            <a:spAutoFit/>
          </a:bodyPr>
          <a:lstStyle/>
          <a:p>
            <a:pPr algn="ctr" defTabSz="1028700" eaLnBrk="0" hangingPunct="0"/>
            <a:r>
              <a:rPr lang="en-US" sz="1600" b="1" dirty="0" smtClean="0">
                <a:solidFill>
                  <a:srgbClr xmlns:mc="http://schemas.openxmlformats.org/markup-compatibility/2006" xmlns:a14="http://schemas.microsoft.com/office/drawing/2010/main" val="FFFFFF" mc:Ignorable=""/>
                </a:solidFill>
                <a:latin typeface="Comic Sans MS" pitchFamily="66" charset="0"/>
              </a:rPr>
              <a:t>Ocean pH over the past 25 million years</a:t>
            </a:r>
            <a:endParaRPr lang="en-US" sz="1600" b="1" dirty="0">
              <a:solidFill>
                <a:srgbClr xmlns:mc="http://schemas.openxmlformats.org/markup-compatibility/2006" xmlns:a14="http://schemas.microsoft.com/office/drawing/2010/main" val="FFFFFF" mc:Ignorable=""/>
              </a:solidFill>
              <a:latin typeface="Comic Sans MS" pitchFamily="66" charset="0"/>
            </a:endParaRPr>
          </a:p>
        </p:txBody>
      </p:sp>
      <p:sp>
        <p:nvSpPr>
          <p:cNvPr id="28" name="TextBox 27"/>
          <p:cNvSpPr txBox="1"/>
          <p:nvPr/>
        </p:nvSpPr>
        <p:spPr>
          <a:xfrm>
            <a:off x="123825" y="5276850"/>
            <a:ext cx="1587294" cy="307777"/>
          </a:xfrm>
          <a:prstGeom prst="rect">
            <a:avLst/>
          </a:prstGeom>
          <a:noFill/>
        </p:spPr>
        <p:txBody>
          <a:bodyPr wrap="none" rtlCol="0">
            <a:spAutoFit/>
          </a:bodyPr>
          <a:lstStyle/>
          <a:p>
            <a:r>
              <a:rPr lang="en-US" dirty="0" err="1" smtClean="0"/>
              <a:t>Doney</a:t>
            </a:r>
            <a:r>
              <a:rPr lang="en-US" dirty="0" smtClean="0"/>
              <a:t> et al. 2009</a:t>
            </a:r>
            <a:endParaRPr lang="en-GB" dirty="0"/>
          </a:p>
        </p:txBody>
      </p:sp>
      <p:sp>
        <p:nvSpPr>
          <p:cNvPr id="29" name="TextBox 28"/>
          <p:cNvSpPr txBox="1"/>
          <p:nvPr/>
        </p:nvSpPr>
        <p:spPr>
          <a:xfrm>
            <a:off x="8467725" y="5200650"/>
            <a:ext cx="1609480" cy="307777"/>
          </a:xfrm>
          <a:prstGeom prst="rect">
            <a:avLst/>
          </a:prstGeom>
          <a:noFill/>
        </p:spPr>
        <p:txBody>
          <a:bodyPr wrap="none" rtlCol="0">
            <a:spAutoFit/>
          </a:bodyPr>
          <a:lstStyle/>
          <a:p>
            <a:r>
              <a:rPr lang="en-US" dirty="0" smtClean="0"/>
              <a:t>Turley et al. 2006</a:t>
            </a:r>
            <a:endParaRPr lang="en-GB" dirty="0"/>
          </a:p>
        </p:txBody>
      </p:sp>
      <p:pic>
        <p:nvPicPr>
          <p:cNvPr id="2999300" name="Picture 4" descr="ocean_pCo2"/>
          <p:cNvPicPr>
            <a:picLocks noChangeAspect="1" noChangeArrowheads="1"/>
          </p:cNvPicPr>
          <p:nvPr/>
        </p:nvPicPr>
        <p:blipFill>
          <a:blip r:embed="rId3" cstate="print"/>
          <a:srcRect/>
          <a:stretch>
            <a:fillRect/>
          </a:stretch>
        </p:blipFill>
        <p:spPr bwMode="auto">
          <a:xfrm>
            <a:off x="219075" y="1504950"/>
            <a:ext cx="4743450" cy="3705225"/>
          </a:xfrm>
          <a:prstGeom prst="rect">
            <a:avLst/>
          </a:prstGeom>
          <a:noFill/>
        </p:spPr>
      </p:pic>
      <p:cxnSp>
        <p:nvCxnSpPr>
          <p:cNvPr id="12" name="Straight Connector 11"/>
          <p:cNvCxnSpPr/>
          <p:nvPr/>
        </p:nvCxnSpPr>
        <p:spPr bwMode="auto">
          <a:xfrm rot="5400000" flipH="1" flipV="1">
            <a:off x="2114550" y="3390900"/>
            <a:ext cx="2838450" cy="0"/>
          </a:xfrm>
          <a:prstGeom prst="line">
            <a:avLst/>
          </a:prstGeom>
          <a:solidFill>
            <a:schemeClr val="accent1"/>
          </a:solidFill>
          <a:ln w="28575" cap="flat" cmpd="sng" algn="ctr">
            <a:solidFill>
              <a:srgbClr xmlns:mc="http://schemas.openxmlformats.org/markup-compatibility/2006" xmlns:a14="http://schemas.microsoft.com/office/drawing/2010/main" val="33CC33" mc:Ignorable=""/>
            </a:solidFill>
            <a:prstDash val="solid"/>
            <a:round/>
            <a:headEnd type="none" w="med" len="med"/>
            <a:tailEnd type="none" w="med" len="med"/>
          </a:ln>
          <a:effectLst/>
        </p:spPr>
      </p:cxnSp>
      <p:cxnSp>
        <p:nvCxnSpPr>
          <p:cNvPr id="13" name="Straight Connector 12"/>
          <p:cNvCxnSpPr/>
          <p:nvPr/>
        </p:nvCxnSpPr>
        <p:spPr bwMode="auto">
          <a:xfrm rot="5400000" flipH="1" flipV="1">
            <a:off x="2724150" y="3381375"/>
            <a:ext cx="2838450" cy="0"/>
          </a:xfrm>
          <a:prstGeom prst="line">
            <a:avLst/>
          </a:prstGeom>
          <a:solidFill>
            <a:schemeClr val="accent1"/>
          </a:solidFill>
          <a:ln w="28575" cap="flat" cmpd="sng" algn="ctr">
            <a:solidFill>
              <a:srgbClr xmlns:mc="http://schemas.openxmlformats.org/markup-compatibility/2006" xmlns:a14="http://schemas.microsoft.com/office/drawing/2010/main" val="33CC33" mc:Ignorable=""/>
            </a:solidFill>
            <a:prstDash val="solid"/>
            <a:round/>
            <a:headEnd type="none" w="med" len="med"/>
            <a:tailEnd type="none" w="med" len="med"/>
          </a:ln>
          <a:effectLst/>
        </p:spPr>
      </p:cxnSp>
      <p:pic>
        <p:nvPicPr>
          <p:cNvPr id="23470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57775" y="1514475"/>
            <a:ext cx="5032024"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127000" y="728133"/>
            <a:ext cx="6519333" cy="3022600"/>
          </a:xfrm>
          <a:prstGeom prst="rect">
            <a:avLst/>
          </a:prstGeom>
          <a:solidFill>
            <a:srgbClr xmlns:mc="http://schemas.openxmlformats.org/markup-compatibility/2006" xmlns:a14="http://schemas.microsoft.com/office/drawing/2010/main" val="FFFFFF" mc:Ignorabl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grpSp>
        <p:nvGrpSpPr>
          <p:cNvPr id="2" name="Group 11"/>
          <p:cNvGrpSpPr/>
          <p:nvPr/>
        </p:nvGrpSpPr>
        <p:grpSpPr>
          <a:xfrm>
            <a:off x="152142" y="752756"/>
            <a:ext cx="6486783" cy="2809594"/>
            <a:chOff x="0" y="1060130"/>
            <a:chExt cx="6680886" cy="2743200"/>
          </a:xfrm>
        </p:grpSpPr>
        <p:pic>
          <p:nvPicPr>
            <p:cNvPr id="2118658" name="Picture 2"/>
            <p:cNvPicPr>
              <a:picLocks noChangeAspect="1" noChangeArrowheads="1"/>
            </p:cNvPicPr>
            <p:nvPr/>
          </p:nvPicPr>
          <p:blipFill>
            <a:blip r:embed="rId3" cstate="print"/>
            <a:srcRect/>
            <a:stretch>
              <a:fillRect/>
            </a:stretch>
          </p:blipFill>
          <p:spPr bwMode="auto">
            <a:xfrm>
              <a:off x="0" y="1060130"/>
              <a:ext cx="5702300" cy="2743200"/>
            </a:xfrm>
            <a:prstGeom prst="rect">
              <a:avLst/>
            </a:prstGeom>
            <a:noFill/>
            <a:ln w="9525">
              <a:noFill/>
              <a:miter lim="800000"/>
              <a:headEnd/>
              <a:tailEnd/>
            </a:ln>
            <a:effectLst/>
          </p:spPr>
        </p:pic>
        <p:pic>
          <p:nvPicPr>
            <p:cNvPr id="2118659" name="Picture 3"/>
            <p:cNvPicPr>
              <a:picLocks noChangeAspect="1" noChangeArrowheads="1"/>
            </p:cNvPicPr>
            <p:nvPr/>
          </p:nvPicPr>
          <p:blipFill>
            <a:blip r:embed="rId4" cstate="print"/>
            <a:srcRect/>
            <a:stretch>
              <a:fillRect/>
            </a:stretch>
          </p:blipFill>
          <p:spPr bwMode="auto">
            <a:xfrm>
              <a:off x="5692345" y="1066500"/>
              <a:ext cx="988541" cy="2733531"/>
            </a:xfrm>
            <a:prstGeom prst="rect">
              <a:avLst/>
            </a:prstGeom>
            <a:noFill/>
            <a:ln w="9525">
              <a:noFill/>
              <a:miter lim="800000"/>
              <a:headEnd/>
              <a:tailEnd/>
            </a:ln>
            <a:effectLst/>
          </p:spPr>
        </p:pic>
      </p:grpSp>
      <p:sp>
        <p:nvSpPr>
          <p:cNvPr id="1153027" name="Text Box 3"/>
          <p:cNvSpPr txBox="1">
            <a:spLocks noChangeArrowheads="1"/>
          </p:cNvSpPr>
          <p:nvPr/>
        </p:nvSpPr>
        <p:spPr bwMode="auto">
          <a:xfrm>
            <a:off x="439670" y="4085250"/>
            <a:ext cx="9257486" cy="1950588"/>
          </a:xfrm>
          <a:prstGeom prst="rect">
            <a:avLst/>
          </a:prstGeom>
          <a:noFill/>
          <a:ln w="9525">
            <a:noFill/>
            <a:miter lim="800000"/>
            <a:headEnd/>
            <a:tailEnd/>
          </a:ln>
          <a:effectLst/>
        </p:spPr>
        <p:txBody>
          <a:bodyPr wrap="square" lIns="102925" tIns="51462" rIns="102925" bIns="51462">
            <a:spAutoFit/>
          </a:bodyPr>
          <a:lstStyle/>
          <a:p>
            <a:pPr defTabSz="1028700">
              <a:buFont typeface="Arial" pitchFamily="34" charset="0"/>
              <a:buChar char="•"/>
            </a:pPr>
            <a:r>
              <a:rPr lang="en-US" sz="2400" dirty="0">
                <a:solidFill>
                  <a:srgbClr xmlns:mc="http://schemas.openxmlformats.org/markup-compatibility/2006" xmlns:a14="http://schemas.microsoft.com/office/drawing/2010/main" val="FFFFFF" mc:Ignorable=""/>
                </a:solidFill>
                <a:latin typeface="Comic Sans MS" pitchFamily="66" charset="0"/>
              </a:rPr>
              <a:t> Fossil fuel </a:t>
            </a:r>
            <a:r>
              <a:rPr lang="en-US" sz="2400" dirty="0" smtClean="0">
                <a:solidFill>
                  <a:srgbClr xmlns:mc="http://schemas.openxmlformats.org/markup-compatibility/2006" xmlns:a14="http://schemas.microsoft.com/office/drawing/2010/main" val="FFFFFF" mc:Ignorable=""/>
                </a:solidFill>
                <a:latin typeface="Comic Sans MS" pitchFamily="66" charset="0"/>
              </a:rPr>
              <a:t>CO</a:t>
            </a:r>
            <a:r>
              <a:rPr lang="en-US" sz="24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2400" dirty="0" smtClean="0">
                <a:solidFill>
                  <a:srgbClr xmlns:mc="http://schemas.openxmlformats.org/markup-compatibility/2006" xmlns:a14="http://schemas.microsoft.com/office/drawing/2010/main" val="FFFFFF" mc:Ignorable=""/>
                </a:solidFill>
                <a:latin typeface="Comic Sans MS" pitchFamily="66" charset="0"/>
              </a:rPr>
              <a:t> signal </a:t>
            </a:r>
            <a:r>
              <a:rPr lang="en-US" sz="2400" dirty="0">
                <a:solidFill>
                  <a:srgbClr xmlns:mc="http://schemas.openxmlformats.org/markup-compatibility/2006" xmlns:a14="http://schemas.microsoft.com/office/drawing/2010/main" val="FFFFFF" mc:Ignorable=""/>
                </a:solidFill>
                <a:latin typeface="Comic Sans MS" pitchFamily="66" charset="0"/>
              </a:rPr>
              <a:t>has penetrated to </a:t>
            </a:r>
            <a:r>
              <a:rPr lang="en-US" sz="2400" dirty="0" smtClean="0">
                <a:solidFill>
                  <a:srgbClr xmlns:mc="http://schemas.openxmlformats.org/markup-compatibility/2006" xmlns:a14="http://schemas.microsoft.com/office/drawing/2010/main" val="FFFFFF" mc:Ignorable=""/>
                </a:solidFill>
                <a:latin typeface="Comic Sans MS" pitchFamily="66" charset="0"/>
              </a:rPr>
              <a:t>&gt;1000+ meters</a:t>
            </a:r>
            <a:br>
              <a:rPr lang="en-US" sz="2400" dirty="0" smtClean="0">
                <a:solidFill>
                  <a:srgbClr xmlns:mc="http://schemas.openxmlformats.org/markup-compatibility/2006" xmlns:a14="http://schemas.microsoft.com/office/drawing/2010/main" val="FFFFFF" mc:Ignorable=""/>
                </a:solidFill>
                <a:latin typeface="Comic Sans MS" pitchFamily="66" charset="0"/>
              </a:rPr>
            </a:br>
            <a:endParaRPr lang="en-US" sz="2400" dirty="0" smtClean="0">
              <a:solidFill>
                <a:srgbClr xmlns:mc="http://schemas.openxmlformats.org/markup-compatibility/2006" xmlns:a14="http://schemas.microsoft.com/office/drawing/2010/main" val="FFFFFF" mc:Ignorable=""/>
              </a:solidFill>
              <a:latin typeface="Comic Sans MS" pitchFamily="66" charset="0"/>
            </a:endParaRPr>
          </a:p>
          <a:p>
            <a:pPr defTabSz="1028700">
              <a:buFont typeface="Arial" pitchFamily="34" charset="0"/>
              <a:buChar char="•"/>
            </a:pP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 ~450 billion tons of CO</a:t>
            </a:r>
            <a:r>
              <a:rPr lang="en-US" sz="24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 </a:t>
            </a:r>
            <a:r>
              <a:rPr lang="en-US" sz="2400" dirty="0">
                <a:solidFill>
                  <a:srgbClr xmlns:mc="http://schemas.openxmlformats.org/markup-compatibility/2006" xmlns:a14="http://schemas.microsoft.com/office/drawing/2010/main" val="FFFFFF" mc:Ignorable=""/>
                </a:solidFill>
                <a:latin typeface="Comic Sans MS" pitchFamily="66" charset="0"/>
                <a:sym typeface="Symbol" pitchFamily="18" charset="2"/>
              </a:rPr>
              <a:t>in the </a:t>
            </a: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world ocean </a:t>
            </a:r>
            <a:b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br>
            <a:endPar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endParaRPr>
          </a:p>
          <a:p>
            <a:pPr defTabSz="1028700">
              <a:buFont typeface="Arial" pitchFamily="34" charset="0"/>
              <a:buChar char="•"/>
            </a:pP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  Ocean </a:t>
            </a:r>
            <a:r>
              <a:rPr lang="en-US" sz="2400" dirty="0">
                <a:solidFill>
                  <a:srgbClr xmlns:mc="http://schemas.openxmlformats.org/markup-compatibility/2006" xmlns:a14="http://schemas.microsoft.com/office/drawing/2010/main" val="FFFFFF" mc:Ignorable=""/>
                </a:solidFill>
                <a:latin typeface="Comic Sans MS" pitchFamily="66" charset="0"/>
                <a:sym typeface="Symbol" pitchFamily="18" charset="2"/>
              </a:rPr>
              <a:t>CO</a:t>
            </a:r>
            <a:r>
              <a:rPr lang="en-US" sz="2400" baseline="-25000" dirty="0">
                <a:solidFill>
                  <a:srgbClr xmlns:mc="http://schemas.openxmlformats.org/markup-compatibility/2006" xmlns:a14="http://schemas.microsoft.com/office/drawing/2010/main" val="FFFFFF" mc:Ignorable=""/>
                </a:solidFill>
                <a:latin typeface="Comic Sans MS" pitchFamily="66" charset="0"/>
                <a:sym typeface="Symbol" pitchFamily="18" charset="2"/>
              </a:rPr>
              <a:t>2</a:t>
            </a:r>
            <a:r>
              <a:rPr lang="en-US" sz="2400" dirty="0">
                <a:solidFill>
                  <a:srgbClr xmlns:mc="http://schemas.openxmlformats.org/markup-compatibility/2006" xmlns:a14="http://schemas.microsoft.com/office/drawing/2010/main" val="FFFFFF" mc:Ignorable=""/>
                </a:solidFill>
                <a:latin typeface="Comic Sans MS" pitchFamily="66" charset="0"/>
                <a:sym typeface="Symbol" pitchFamily="18" charset="2"/>
              </a:rPr>
              <a:t> </a:t>
            </a: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‘disposal’ </a:t>
            </a:r>
            <a:r>
              <a:rPr lang="en-US" sz="2400" dirty="0">
                <a:solidFill>
                  <a:srgbClr xmlns:mc="http://schemas.openxmlformats.org/markup-compatibility/2006" xmlns:a14="http://schemas.microsoft.com/office/drawing/2010/main" val="FFFFFF" mc:Ignorable=""/>
                </a:solidFill>
                <a:latin typeface="Comic Sans MS" pitchFamily="66" charset="0"/>
                <a:sym typeface="Symbol" pitchFamily="18" charset="2"/>
              </a:rPr>
              <a:t>is </a:t>
            </a: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now ~3 </a:t>
            </a:r>
            <a:r>
              <a:rPr lang="en-US" sz="2400" dirty="0">
                <a:solidFill>
                  <a:srgbClr xmlns:mc="http://schemas.openxmlformats.org/markup-compatibility/2006" xmlns:a14="http://schemas.microsoft.com/office/drawing/2010/main" val="FFFFFF" mc:Ignorable=""/>
                </a:solidFill>
                <a:latin typeface="Comic Sans MS" pitchFamily="66" charset="0"/>
                <a:sym typeface="Symbol" pitchFamily="18" charset="2"/>
              </a:rPr>
              <a:t>million tons </a:t>
            </a:r>
            <a:r>
              <a:rPr lang="en-US" sz="2400" dirty="0" smtClean="0">
                <a:solidFill>
                  <a:srgbClr xmlns:mc="http://schemas.openxmlformats.org/markup-compatibility/2006" xmlns:a14="http://schemas.microsoft.com/office/drawing/2010/main" val="FFFFFF" mc:Ignorable=""/>
                </a:solidFill>
                <a:latin typeface="Comic Sans MS" pitchFamily="66" charset="0"/>
                <a:sym typeface="Symbol" pitchFamily="18" charset="2"/>
              </a:rPr>
              <a:t>per hour</a:t>
            </a:r>
          </a:p>
        </p:txBody>
      </p:sp>
      <p:sp>
        <p:nvSpPr>
          <p:cNvPr id="1153028" name="Text Box 4"/>
          <p:cNvSpPr txBox="1">
            <a:spLocks noChangeArrowheads="1"/>
          </p:cNvSpPr>
          <p:nvPr/>
        </p:nvSpPr>
        <p:spPr bwMode="auto">
          <a:xfrm>
            <a:off x="1085329" y="42335"/>
            <a:ext cx="7793270" cy="596372"/>
          </a:xfrm>
          <a:prstGeom prst="rect">
            <a:avLst/>
          </a:prstGeom>
          <a:noFill/>
          <a:ln w="9525">
            <a:noFill/>
            <a:miter lim="800000"/>
            <a:headEnd/>
            <a:tailEnd/>
          </a:ln>
          <a:effectLst/>
        </p:spPr>
        <p:txBody>
          <a:bodyPr wrap="none" lIns="102925" tIns="51462" rIns="102925" bIns="51462">
            <a:spAutoFit/>
          </a:bodyPr>
          <a:lstStyle/>
          <a:p>
            <a:pPr defTabSz="1028700"/>
            <a:r>
              <a:rPr lang="en-US" sz="3200" dirty="0" smtClean="0">
                <a:solidFill>
                  <a:srgbClr xmlns:mc="http://schemas.openxmlformats.org/markup-compatibility/2006" xmlns:a14="http://schemas.microsoft.com/office/drawing/2010/main" val="FFFF66" mc:Ignorable=""/>
                </a:solidFill>
                <a:latin typeface="Comic Sans MS" pitchFamily="66" charset="0"/>
              </a:rPr>
              <a:t>Fossil Fuel Carbon Dioxide in the Ocean</a:t>
            </a:r>
            <a:endParaRPr lang="en-US" sz="3200" dirty="0">
              <a:solidFill>
                <a:srgbClr xmlns:mc="http://schemas.openxmlformats.org/markup-compatibility/2006" xmlns:a14="http://schemas.microsoft.com/office/drawing/2010/main" val="FFFF66" mc:Ignorable=""/>
              </a:solidFill>
              <a:latin typeface="Comic Sans MS" pitchFamily="66" charset="0"/>
            </a:endParaRPr>
          </a:p>
        </p:txBody>
      </p:sp>
      <p:sp>
        <p:nvSpPr>
          <p:cNvPr id="1153036" name="Rectangle 12"/>
          <p:cNvSpPr>
            <a:spLocks noChangeArrowheads="1"/>
          </p:cNvSpPr>
          <p:nvPr/>
        </p:nvSpPr>
        <p:spPr bwMode="auto">
          <a:xfrm>
            <a:off x="4411781" y="3207023"/>
            <a:ext cx="1191352" cy="230832"/>
          </a:xfrm>
          <a:prstGeom prst="rect">
            <a:avLst/>
          </a:prstGeom>
          <a:noFill/>
          <a:ln w="9525">
            <a:noFill/>
            <a:miter lim="800000"/>
            <a:headEnd/>
            <a:tailEnd/>
          </a:ln>
          <a:effectLst/>
        </p:spPr>
        <p:txBody>
          <a:bodyPr wrap="none">
            <a:spAutoFit/>
          </a:bodyPr>
          <a:lstStyle/>
          <a:p>
            <a:pPr defTabSz="1028700"/>
            <a:r>
              <a:rPr lang="en-US" sz="900" dirty="0">
                <a:solidFill>
                  <a:srgbClr xmlns:mc="http://schemas.openxmlformats.org/markup-compatibility/2006" xmlns:a14="http://schemas.microsoft.com/office/drawing/2010/main" val="FFFFFF" mc:Ignorable=""/>
                </a:solidFill>
              </a:rPr>
              <a:t>Sabine et al. (2004)</a:t>
            </a:r>
          </a:p>
        </p:txBody>
      </p:sp>
      <p:cxnSp>
        <p:nvCxnSpPr>
          <p:cNvPr id="9" name="Straight Connector 6"/>
          <p:cNvCxnSpPr>
            <a:cxnSpLocks noChangeShapeType="1"/>
          </p:cNvCxnSpPr>
          <p:nvPr/>
        </p:nvCxnSpPr>
        <p:spPr bwMode="auto">
          <a:xfrm>
            <a:off x="596240" y="675195"/>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pic>
        <p:nvPicPr>
          <p:cNvPr id="3002370" name="Picture 2" descr="http://www.pmel.noaa.gov/home/images/Fig.1.jpg"/>
          <p:cNvPicPr>
            <a:picLocks noChangeAspect="1" noChangeArrowheads="1"/>
          </p:cNvPicPr>
          <p:nvPr/>
        </p:nvPicPr>
        <p:blipFill>
          <a:blip r:embed="rId5" cstate="print"/>
          <a:srcRect/>
          <a:stretch>
            <a:fillRect/>
          </a:stretch>
        </p:blipFill>
        <p:spPr bwMode="auto">
          <a:xfrm>
            <a:off x="6724565" y="1210027"/>
            <a:ext cx="3375406" cy="1847850"/>
          </a:xfrm>
          <a:prstGeom prst="rect">
            <a:avLst/>
          </a:prstGeom>
          <a:noFill/>
        </p:spPr>
      </p:pic>
      <p:sp>
        <p:nvSpPr>
          <p:cNvPr id="11" name="TextBox 10"/>
          <p:cNvSpPr txBox="1"/>
          <p:nvPr/>
        </p:nvSpPr>
        <p:spPr>
          <a:xfrm>
            <a:off x="685800" y="3437466"/>
            <a:ext cx="691215" cy="307777"/>
          </a:xfrm>
          <a:prstGeom prst="rect">
            <a:avLst/>
          </a:prstGeom>
          <a:noFill/>
        </p:spPr>
        <p:txBody>
          <a:bodyPr wrap="none" rtlCol="0">
            <a:spAutoFit/>
          </a:bodyPr>
          <a:lstStyle/>
          <a:p>
            <a:r>
              <a:rPr lang="en-US" b="1" dirty="0" smtClean="0">
                <a:solidFill>
                  <a:srgbClr xmlns:mc="http://schemas.openxmlformats.org/markup-compatibility/2006" xmlns:a14="http://schemas.microsoft.com/office/drawing/2010/main" val="000000" mc:Ignorable=""/>
                </a:solidFill>
              </a:rPr>
              <a:t>South</a:t>
            </a:r>
            <a:endParaRPr lang="en-GB" b="1" dirty="0">
              <a:solidFill>
                <a:srgbClr xmlns:mc="http://schemas.openxmlformats.org/markup-compatibility/2006" xmlns:a14="http://schemas.microsoft.com/office/drawing/2010/main" val="000000" mc:Ignorable=""/>
              </a:solidFill>
            </a:endParaRPr>
          </a:p>
        </p:txBody>
      </p:sp>
      <p:sp>
        <p:nvSpPr>
          <p:cNvPr id="12" name="TextBox 11"/>
          <p:cNvSpPr txBox="1"/>
          <p:nvPr/>
        </p:nvSpPr>
        <p:spPr>
          <a:xfrm>
            <a:off x="5113867" y="3454399"/>
            <a:ext cx="662361" cy="307777"/>
          </a:xfrm>
          <a:prstGeom prst="rect">
            <a:avLst/>
          </a:prstGeom>
          <a:noFill/>
        </p:spPr>
        <p:txBody>
          <a:bodyPr wrap="none" rtlCol="0">
            <a:spAutoFit/>
          </a:bodyPr>
          <a:lstStyle/>
          <a:p>
            <a:r>
              <a:rPr lang="en-US" b="1" dirty="0" smtClean="0">
                <a:solidFill>
                  <a:srgbClr xmlns:mc="http://schemas.openxmlformats.org/markup-compatibility/2006" xmlns:a14="http://schemas.microsoft.com/office/drawing/2010/main" val="000000" mc:Ignorable=""/>
                </a:solidFill>
              </a:rPr>
              <a:t>North</a:t>
            </a:r>
            <a:endParaRPr lang="en-GB" b="1" dirty="0">
              <a:solidFill>
                <a:srgbClr xmlns:mc="http://schemas.openxmlformats.org/markup-compatibility/2006" xmlns:a14="http://schemas.microsoft.com/office/drawing/2010/main" val="000000" mc:Ignorable=""/>
              </a:solidFill>
            </a:endParaRPr>
          </a:p>
        </p:txBody>
      </p:sp>
    </p:spTree>
    <p:extLst>
      <p:ext uri="{BB962C8B-B14F-4D97-AF65-F5344CB8AC3E}">
        <p14:creationId xmlns:p14="http://schemas.microsoft.com/office/powerpoint/2010/main" val="8751406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pic>
        <p:nvPicPr>
          <p:cNvPr id="3019792" name="Picture 16" descr="http://envirocation.files.wordpress.com/2009/07/humboldt-squid.jpg"/>
          <p:cNvPicPr>
            <a:picLocks noChangeAspect="1" noChangeArrowheads="1"/>
          </p:cNvPicPr>
          <p:nvPr/>
        </p:nvPicPr>
        <p:blipFill>
          <a:blip r:embed="rId3" cstate="print">
            <a:lum bright="-2000" contrast="29000"/>
          </a:blip>
          <a:srcRect/>
          <a:stretch>
            <a:fillRect/>
          </a:stretch>
        </p:blipFill>
        <p:spPr bwMode="auto">
          <a:xfrm rot="19411297">
            <a:off x="6206146" y="2738258"/>
            <a:ext cx="3132345" cy="2375361"/>
          </a:xfrm>
          <a:prstGeom prst="rect">
            <a:avLst/>
          </a:prstGeom>
          <a:noFill/>
        </p:spPr>
      </p:pic>
      <p:sp>
        <p:nvSpPr>
          <p:cNvPr id="7173" name="Text Box 2"/>
          <p:cNvSpPr txBox="1">
            <a:spLocks noChangeArrowheads="1"/>
          </p:cNvSpPr>
          <p:nvPr/>
        </p:nvSpPr>
        <p:spPr bwMode="auto">
          <a:xfrm>
            <a:off x="100538" y="865205"/>
            <a:ext cx="5859995" cy="4474328"/>
          </a:xfrm>
          <a:prstGeom prst="rect">
            <a:avLst/>
          </a:prstGeom>
          <a:noFill/>
          <a:ln w="9525">
            <a:noFill/>
            <a:miter lim="800000"/>
            <a:headEnd/>
            <a:tailEnd/>
          </a:ln>
        </p:spPr>
        <p:txBody>
          <a:bodyPr wrap="square" lIns="102898" tIns="51448" rIns="102898" bIns="51448">
            <a:spAutoFit/>
          </a:bodyPr>
          <a:lstStyle/>
          <a:p>
            <a:pPr marL="514350" indent="-514350" defTabSz="1028700" eaLnBrk="0" hangingPunct="0"/>
            <a:endParaRPr lang="en-US" altLang="en-US" sz="3200" b="1" dirty="0" smtClean="0">
              <a:solidFill>
                <a:srgbClr xmlns:mc="http://schemas.openxmlformats.org/markup-compatibility/2006" xmlns:a14="http://schemas.microsoft.com/office/drawing/2010/main" val="00CC00" mc:Ignorable=""/>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b="1"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t>Shell and skeleton formation</a:t>
            </a:r>
            <a:endParaRPr lang="en-US" altLang="en-US" sz="2800" b="1" i="1" dirty="0">
              <a:solidFill>
                <a:srgbClr xmlns:mc="http://schemas.openxmlformats.org/markup-compatibility/2006" xmlns:a14="http://schemas.microsoft.com/office/drawing/2010/main" val="FFFFFF" mc:Ignorable=""/>
              </a:solidFill>
              <a:latin typeface="Comic Sans MS" pitchFamily="66" charset="0"/>
              <a:cs typeface="Arial" pitchFamily="34" charset="0"/>
            </a:endParaRPr>
          </a:p>
          <a:p>
            <a:pPr marL="514350" indent="-514350" defTabSz="1028700" eaLnBrk="0" hangingPunct="0"/>
            <a:r>
              <a:rPr lang="en-US" altLang="en-US" sz="2800" dirty="0">
                <a:solidFill>
                  <a:srgbClr xmlns:mc="http://schemas.openxmlformats.org/markup-compatibility/2006" xmlns:a14="http://schemas.microsoft.com/office/drawing/2010/main" val="FFFFFF" mc:Ignorable=""/>
                </a:solidFill>
                <a:latin typeface="Comic Sans MS" pitchFamily="66" charset="0"/>
                <a:cs typeface="Arial" pitchFamily="34" charset="0"/>
              </a:rPr>
              <a:t>	</a:t>
            </a:r>
          </a:p>
          <a:p>
            <a:pPr marL="514350" indent="-514350" defTabSz="1028700" eaLnBrk="0" hangingPunct="0">
              <a:buFont typeface="Arial" pitchFamily="34" charset="0"/>
              <a:buChar char="•"/>
            </a:pPr>
            <a:r>
              <a:rPr lang="en-US" altLang="en-US" sz="2800" b="1" i="1" dirty="0">
                <a:solidFill>
                  <a:srgbClr xmlns:mc="http://schemas.openxmlformats.org/markup-compatibility/2006" xmlns:a14="http://schemas.microsoft.com/office/drawing/2010/main" val="FFFFFF" mc:Ignorable=""/>
                </a:solidFill>
                <a:latin typeface="Comic Sans MS" pitchFamily="66" charset="0"/>
                <a:cs typeface="Arial" pitchFamily="34" charset="0"/>
              </a:rPr>
              <a:t>Respiratory Stress</a:t>
            </a:r>
          </a:p>
          <a:p>
            <a:pPr marL="514350" indent="-514350" defTabSz="1028700" eaLnBrk="0" hangingPunct="0"/>
            <a:r>
              <a:rPr lang="en-US" altLang="en-US" sz="2800" b="1" dirty="0">
                <a:solidFill>
                  <a:srgbClr xmlns:mc="http://schemas.openxmlformats.org/markup-compatibility/2006" xmlns:a14="http://schemas.microsoft.com/office/drawing/2010/main" val="FFFFFF" mc:Ignorable=""/>
                </a:solidFill>
                <a:latin typeface="Comic Sans MS" pitchFamily="66" charset="0"/>
                <a:cs typeface="Arial" pitchFamily="34" charset="0"/>
              </a:rPr>
              <a:t> 	</a:t>
            </a:r>
            <a:endParaRPr lang="en-US" altLang="en-US" sz="2800" i="1" dirty="0">
              <a:solidFill>
                <a:srgbClr xmlns:mc="http://schemas.openxmlformats.org/markup-compatibility/2006" xmlns:a14="http://schemas.microsoft.com/office/drawing/2010/main" val="FFFFFF" mc:Ignorable=""/>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b="1"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t>Enzyme Function</a:t>
            </a:r>
            <a:br>
              <a:rPr lang="en-US" altLang="en-US" sz="2800" b="1"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br>
            <a:endParaRPr lang="en-US" altLang="en-US" sz="2800" b="1"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b="1"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t>Metabolic Depression</a:t>
            </a:r>
            <a:r>
              <a:rPr lang="en-US" altLang="en-US" sz="2400"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t/>
            </a:r>
            <a:br>
              <a:rPr lang="en-US" altLang="en-US" sz="2400" i="1" dirty="0" smtClean="0">
                <a:solidFill>
                  <a:srgbClr xmlns:mc="http://schemas.openxmlformats.org/markup-compatibility/2006" xmlns:a14="http://schemas.microsoft.com/office/drawing/2010/main" val="FFFFFF" mc:Ignorable=""/>
                </a:solidFill>
                <a:latin typeface="Comic Sans MS" pitchFamily="66" charset="0"/>
                <a:cs typeface="Arial" pitchFamily="34" charset="0"/>
              </a:rPr>
            </a:br>
            <a:r>
              <a:rPr lang="en-US" altLang="en-US" sz="2800" i="1" dirty="0">
                <a:solidFill>
                  <a:srgbClr xmlns:mc="http://schemas.openxmlformats.org/markup-compatibility/2006" xmlns:a14="http://schemas.microsoft.com/office/drawing/2010/main" val="FFFFFF" mc:Ignorable=""/>
                </a:solidFill>
                <a:latin typeface="Comic Sans MS" pitchFamily="66" charset="0"/>
                <a:cs typeface="Arial" pitchFamily="34" charset="0"/>
              </a:rPr>
              <a:t>	</a:t>
            </a:r>
          </a:p>
          <a:p>
            <a:pPr marL="514350" indent="-514350" defTabSz="1028700" eaLnBrk="0" hangingPunct="0">
              <a:buFont typeface="Arial" pitchFamily="34" charset="0"/>
              <a:buChar char="•"/>
            </a:pPr>
            <a:endParaRPr lang="en-US" altLang="en-US" sz="2800" dirty="0">
              <a:solidFill>
                <a:srgbClr xmlns:mc="http://schemas.openxmlformats.org/markup-compatibility/2006" xmlns:a14="http://schemas.microsoft.com/office/drawing/2010/main" val="FFFFFF" mc:Ignorable=""/>
              </a:solidFill>
              <a:latin typeface="Comic Sans MS" pitchFamily="66" charset="0"/>
              <a:cs typeface="Arial" pitchFamily="34" charset="0"/>
            </a:endParaRPr>
          </a:p>
        </p:txBody>
      </p:sp>
      <p:sp>
        <p:nvSpPr>
          <p:cNvPr id="7174" name="Rectangle 15"/>
          <p:cNvSpPr>
            <a:spLocks noChangeArrowheads="1"/>
          </p:cNvSpPr>
          <p:nvPr/>
        </p:nvSpPr>
        <p:spPr bwMode="auto">
          <a:xfrm>
            <a:off x="430299" y="0"/>
            <a:ext cx="9220200" cy="741363"/>
          </a:xfrm>
          <a:prstGeom prst="rect">
            <a:avLst/>
          </a:prstGeom>
          <a:noFill/>
          <a:ln w="9525">
            <a:noFill/>
            <a:miter lim="800000"/>
            <a:headEnd/>
            <a:tailEnd/>
          </a:ln>
        </p:spPr>
        <p:txBody>
          <a:bodyPr lIns="102898" tIns="51448" rIns="102898" bIns="51448" anchor="ctr"/>
          <a:lstStyle/>
          <a:p>
            <a:pPr algn="ctr" defTabSz="1028700" eaLnBrk="0" hangingPunct="0"/>
            <a:r>
              <a:rPr lang="en-US" altLang="en-US" sz="3200" dirty="0">
                <a:solidFill>
                  <a:srgbClr xmlns:mc="http://schemas.openxmlformats.org/markup-compatibility/2006" xmlns:a14="http://schemas.microsoft.com/office/drawing/2010/main" val="FFFF00" mc:Ignorable=""/>
                </a:solidFill>
                <a:latin typeface="Comic Sans MS" pitchFamily="66" charset="0"/>
                <a:cs typeface="Arial" pitchFamily="34" charset="0"/>
              </a:rPr>
              <a:t>Physiological </a:t>
            </a:r>
            <a:r>
              <a:rPr lang="en-US" altLang="en-US" sz="3200" dirty="0" smtClean="0">
                <a:solidFill>
                  <a:srgbClr xmlns:mc="http://schemas.openxmlformats.org/markup-compatibility/2006" xmlns:a14="http://schemas.microsoft.com/office/drawing/2010/main" val="FFFF00" mc:Ignorable=""/>
                </a:solidFill>
                <a:latin typeface="Comic Sans MS" pitchFamily="66" charset="0"/>
                <a:cs typeface="Arial" pitchFamily="34" charset="0"/>
              </a:rPr>
              <a:t>Effects on Individuals</a:t>
            </a:r>
            <a:endParaRPr lang="en-US" altLang="en-US" sz="3200" baseline="-25000" dirty="0">
              <a:solidFill>
                <a:srgbClr xmlns:mc="http://schemas.openxmlformats.org/markup-compatibility/2006" xmlns:a14="http://schemas.microsoft.com/office/drawing/2010/main" val="FFFF00" mc:Ignorable=""/>
              </a:solidFill>
              <a:latin typeface="Comic Sans MS" pitchFamily="66" charset="0"/>
              <a:cs typeface="Arial" pitchFamily="34" charset="0"/>
            </a:endParaRPr>
          </a:p>
        </p:txBody>
      </p:sp>
      <p:cxnSp>
        <p:nvCxnSpPr>
          <p:cNvPr id="7178" name="Straight Connector 20"/>
          <p:cNvCxnSpPr>
            <a:cxnSpLocks noChangeShapeType="1"/>
          </p:cNvCxnSpPr>
          <p:nvPr/>
        </p:nvCxnSpPr>
        <p:spPr bwMode="auto">
          <a:xfrm>
            <a:off x="547688" y="731838"/>
            <a:ext cx="9067800" cy="1587"/>
          </a:xfrm>
          <a:prstGeom prst="line">
            <a:avLst/>
          </a:prstGeom>
          <a:noFill/>
          <a:ln w="9525" algn="ctr">
            <a:solidFill>
              <a:srgbClr xmlns:mc="http://schemas.openxmlformats.org/markup-compatibility/2006" xmlns:a14="http://schemas.microsoft.com/office/drawing/2010/main" val="000000" mc:Ignorable=""/>
            </a:solidFill>
            <a:round/>
            <a:headEnd/>
            <a:tailEnd/>
          </a:ln>
        </p:spPr>
      </p:cxnSp>
      <p:cxnSp>
        <p:nvCxnSpPr>
          <p:cNvPr id="12" name="Straight Connector 6"/>
          <p:cNvCxnSpPr>
            <a:cxnSpLocks noChangeShapeType="1"/>
          </p:cNvCxnSpPr>
          <p:nvPr/>
        </p:nvCxnSpPr>
        <p:spPr bwMode="auto">
          <a:xfrm>
            <a:off x="580057" y="74802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pic>
        <p:nvPicPr>
          <p:cNvPr id="3019780" name="Picture 4" descr="http://www.noaanews.noaa.gov/stories2006/images/pteropod-limacina-helicina.jpg"/>
          <p:cNvPicPr>
            <a:picLocks noChangeAspect="1" noChangeArrowheads="1"/>
          </p:cNvPicPr>
          <p:nvPr/>
        </p:nvPicPr>
        <p:blipFill>
          <a:blip r:embed="rId4" cstate="print">
            <a:lum bright="4000" contrast="32000"/>
          </a:blip>
          <a:srcRect/>
          <a:stretch>
            <a:fillRect/>
          </a:stretch>
        </p:blipFill>
        <p:spPr bwMode="auto">
          <a:xfrm rot="19119568">
            <a:off x="6289856" y="1456267"/>
            <a:ext cx="1767403" cy="1938866"/>
          </a:xfrm>
          <a:prstGeom prst="rect">
            <a:avLst/>
          </a:prstGeom>
          <a:noFill/>
        </p:spPr>
      </p:pic>
      <p:pic>
        <p:nvPicPr>
          <p:cNvPr id="3019786" name="Picture 10" descr="http://www.idscaro.net/sci/01_coll/pics/bival/ostreidae/crassostrea_gigas3.jpg"/>
          <p:cNvPicPr>
            <a:picLocks noChangeAspect="1" noChangeArrowheads="1"/>
          </p:cNvPicPr>
          <p:nvPr/>
        </p:nvPicPr>
        <p:blipFill>
          <a:blip r:embed="rId5" cstate="print"/>
          <a:srcRect/>
          <a:stretch>
            <a:fillRect/>
          </a:stretch>
        </p:blipFill>
        <p:spPr bwMode="auto">
          <a:xfrm>
            <a:off x="7929035" y="5164667"/>
            <a:ext cx="2081741" cy="2081741"/>
          </a:xfrm>
          <a:prstGeom prst="rect">
            <a:avLst/>
          </a:prstGeom>
          <a:noFill/>
        </p:spPr>
      </p:pic>
      <p:pic>
        <p:nvPicPr>
          <p:cNvPr id="18" name="Picture 4" descr="http://www.priweb.org/ed/pgws/systems/images/diatom.jpg"/>
          <p:cNvPicPr>
            <a:picLocks noChangeAspect="1" noChangeArrowheads="1"/>
          </p:cNvPicPr>
          <p:nvPr/>
        </p:nvPicPr>
        <p:blipFill>
          <a:blip r:embed="rId6" cstate="print">
            <a:lum bright="18000" contrast="43000"/>
          </a:blip>
          <a:srcRect/>
          <a:stretch>
            <a:fillRect/>
          </a:stretch>
        </p:blipFill>
        <p:spPr bwMode="auto">
          <a:xfrm>
            <a:off x="8783930" y="1062572"/>
            <a:ext cx="895119" cy="852620"/>
          </a:xfrm>
          <a:prstGeom prst="rect">
            <a:avLst/>
          </a:prstGeom>
          <a:noFill/>
        </p:spPr>
      </p:pic>
      <p:pic>
        <p:nvPicPr>
          <p:cNvPr id="21" name="Picture 20" descr="salmon.jpg"/>
          <p:cNvPicPr>
            <a:picLocks noChangeAspect="1"/>
          </p:cNvPicPr>
          <p:nvPr/>
        </p:nvPicPr>
        <p:blipFill>
          <a:blip r:embed="rId7" cstate="print"/>
          <a:stretch>
            <a:fillRect/>
          </a:stretch>
        </p:blipFill>
        <p:spPr>
          <a:xfrm>
            <a:off x="2052048" y="5562683"/>
            <a:ext cx="4558944" cy="1580738"/>
          </a:xfrm>
          <a:prstGeom prst="rect">
            <a:avLst/>
          </a:prstGeom>
        </p:spPr>
      </p:pic>
    </p:spTree>
    <p:extLst>
      <p:ext uri="{BB962C8B-B14F-4D97-AF65-F5344CB8AC3E}">
        <p14:creationId xmlns:p14="http://schemas.microsoft.com/office/powerpoint/2010/main" val="21569245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88034" name="Picture 2" descr="http://paleobiology.si.edu/forams/img_forams/k_t_core.jpg"/>
          <p:cNvPicPr>
            <a:picLocks noChangeAspect="1" noChangeArrowheads="1"/>
          </p:cNvPicPr>
          <p:nvPr/>
        </p:nvPicPr>
        <p:blipFill>
          <a:blip r:embed="rId3" cstate="print"/>
          <a:srcRect/>
          <a:stretch>
            <a:fillRect/>
          </a:stretch>
        </p:blipFill>
        <p:spPr bwMode="auto">
          <a:xfrm>
            <a:off x="3372541" y="2184696"/>
            <a:ext cx="6868422" cy="6967965"/>
          </a:xfrm>
          <a:prstGeom prst="rect">
            <a:avLst/>
          </a:prstGeom>
          <a:noFill/>
        </p:spPr>
      </p:pic>
      <p:pic>
        <p:nvPicPr>
          <p:cNvPr id="2988038" name="Picture 6" descr="http://paleobiology.si.edu/blastPast/img_blast/tforams.gif"/>
          <p:cNvPicPr>
            <a:picLocks noChangeAspect="1" noChangeArrowheads="1"/>
          </p:cNvPicPr>
          <p:nvPr/>
        </p:nvPicPr>
        <p:blipFill>
          <a:blip r:embed="rId4" cstate="print"/>
          <a:srcRect/>
          <a:stretch>
            <a:fillRect/>
          </a:stretch>
        </p:blipFill>
        <p:spPr bwMode="auto">
          <a:xfrm>
            <a:off x="0" y="1590675"/>
            <a:ext cx="3619500" cy="2791511"/>
          </a:xfrm>
          <a:prstGeom prst="rect">
            <a:avLst/>
          </a:prstGeom>
          <a:noFill/>
        </p:spPr>
      </p:pic>
      <p:pic>
        <p:nvPicPr>
          <p:cNvPr id="2988036" name="Picture 4" descr="http://paleobiology.si.edu/blastPast/img_blast/kforams.gif"/>
          <p:cNvPicPr>
            <a:picLocks noChangeAspect="1" noChangeArrowheads="1"/>
          </p:cNvPicPr>
          <p:nvPr/>
        </p:nvPicPr>
        <p:blipFill>
          <a:blip r:embed="rId5" cstate="print"/>
          <a:srcRect/>
          <a:stretch>
            <a:fillRect/>
          </a:stretch>
        </p:blipFill>
        <p:spPr bwMode="auto">
          <a:xfrm>
            <a:off x="-200025" y="4299959"/>
            <a:ext cx="4115828" cy="3107316"/>
          </a:xfrm>
          <a:prstGeom prst="rect">
            <a:avLst/>
          </a:prstGeom>
          <a:noFill/>
        </p:spPr>
      </p:pic>
      <p:pic>
        <p:nvPicPr>
          <p:cNvPr id="2988042" name="Picture 10" descr="http://paleobiology.si.edu/blastPast/img_blast/tektite.gif"/>
          <p:cNvPicPr>
            <a:picLocks noChangeAspect="1" noChangeArrowheads="1"/>
          </p:cNvPicPr>
          <p:nvPr/>
        </p:nvPicPr>
        <p:blipFill>
          <a:blip r:embed="rId6" cstate="print"/>
          <a:srcRect/>
          <a:stretch>
            <a:fillRect/>
          </a:stretch>
        </p:blipFill>
        <p:spPr bwMode="auto">
          <a:xfrm>
            <a:off x="3996056" y="3628042"/>
            <a:ext cx="1347470" cy="1122076"/>
          </a:xfrm>
          <a:prstGeom prst="rect">
            <a:avLst/>
          </a:prstGeom>
          <a:noFill/>
        </p:spPr>
      </p:pic>
      <p:sp>
        <p:nvSpPr>
          <p:cNvPr id="9" name="Rectangle 2"/>
          <p:cNvSpPr txBox="1">
            <a:spLocks noChangeArrowheads="1"/>
          </p:cNvSpPr>
          <p:nvPr/>
        </p:nvSpPr>
        <p:spPr bwMode="auto">
          <a:xfrm>
            <a:off x="482600" y="141288"/>
            <a:ext cx="9215438" cy="1235075"/>
          </a:xfrm>
          <a:prstGeom prst="rect">
            <a:avLst/>
          </a:prstGeom>
          <a:noFill/>
          <a:ln>
            <a:miter lim="800000"/>
            <a:headEnd/>
            <a:tailEnd/>
          </a:ln>
        </p:spPr>
        <p:txBody>
          <a:bodyPr vert="horz" wrap="square" lIns="91432" tIns="45715" rIns="91432" bIns="45715" numCol="1" anchor="t" anchorCtr="0" compatLnSpc="1">
            <a:prstTxWarp prst="textNoShape">
              <a:avLst/>
            </a:prstTxWarp>
          </a:bodyPr>
          <a:lstStyle/>
          <a:p>
            <a:pPr marL="0" marR="0" lvl="0" indent="0" algn="ctr" defTabSz="1028700" rtl="0" eaLnBrk="0" fontAlgn="base" latinLnBrk="0" hangingPunct="0">
              <a:lnSpc>
                <a:spcPct val="100000"/>
              </a:lnSpc>
              <a:spcBef>
                <a:spcPct val="0"/>
              </a:spcBef>
              <a:spcAft>
                <a:spcPct val="0"/>
              </a:spcAft>
              <a:buClrTx/>
              <a:buSzTx/>
              <a:buFontTx/>
              <a:buNone/>
              <a:tabLst/>
              <a:defRPr/>
            </a:pPr>
            <a:r>
              <a:rPr kumimoji="0" lang="en-US" sz="4600" b="0" i="0" u="none" strike="noStrike" kern="0" cap="none" spc="0" normalizeH="0" baseline="0" noProof="0" dirty="0" smtClean="0">
                <a:ln>
                  <a:noFill/>
                </a:ln>
                <a:solidFill>
                  <a:schemeClr val="tx1"/>
                </a:solidFill>
                <a:effectLst/>
                <a:uLnTx/>
                <a:uFillTx/>
                <a:latin typeface="Comic Sans MS" pitchFamily="66" charset="0"/>
                <a:ea typeface="+mj-ea"/>
                <a:cs typeface="+mj-cs"/>
              </a:rPr>
              <a:t>End Cretaceous Extinctions</a:t>
            </a:r>
            <a:br>
              <a:rPr kumimoji="0" lang="en-US" sz="4600" b="0" i="0" u="none" strike="noStrike" kern="0" cap="none" spc="0" normalizeH="0" baseline="0" noProof="0" dirty="0" smtClean="0">
                <a:ln>
                  <a:noFill/>
                </a:ln>
                <a:solidFill>
                  <a:schemeClr val="tx1"/>
                </a:solidFill>
                <a:effectLst/>
                <a:uLnTx/>
                <a:uFillTx/>
                <a:latin typeface="Comic Sans MS" pitchFamily="66" charset="0"/>
                <a:ea typeface="+mj-ea"/>
                <a:cs typeface="+mj-cs"/>
              </a:rPr>
            </a:br>
            <a:r>
              <a:rPr kumimoji="0" lang="en-US" sz="3200" b="0" i="0" u="none" strike="noStrike" kern="0" cap="none" spc="0" normalizeH="0" baseline="0" noProof="0" dirty="0" smtClean="0">
                <a:ln>
                  <a:noFill/>
                </a:ln>
                <a:solidFill>
                  <a:srgbClr xmlns:mc="http://schemas.openxmlformats.org/markup-compatibility/2006" xmlns:a14="http://schemas.microsoft.com/office/drawing/2010/main" val="FFFFFF" mc:Ignorable=""/>
                </a:solidFill>
                <a:effectLst/>
                <a:uLnTx/>
                <a:uFillTx/>
                <a:latin typeface="Comic Sans MS" pitchFamily="66" charset="0"/>
                <a:ea typeface="+mj-ea"/>
                <a:cs typeface="+mj-cs"/>
              </a:rPr>
              <a:t>a shift</a:t>
            </a:r>
            <a:r>
              <a:rPr kumimoji="0" lang="en-US" sz="3200" b="0" i="0" u="none" strike="noStrike" kern="0" cap="none" spc="0" normalizeH="0" noProof="0" dirty="0" smtClean="0">
                <a:ln>
                  <a:noFill/>
                </a:ln>
                <a:solidFill>
                  <a:srgbClr xmlns:mc="http://schemas.openxmlformats.org/markup-compatibility/2006" xmlns:a14="http://schemas.microsoft.com/office/drawing/2010/main" val="FFFFFF" mc:Ignorable=""/>
                </a:solidFill>
                <a:effectLst/>
                <a:uLnTx/>
                <a:uFillTx/>
                <a:latin typeface="Comic Sans MS" pitchFamily="66" charset="0"/>
                <a:ea typeface="+mj-ea"/>
                <a:cs typeface="+mj-cs"/>
              </a:rPr>
              <a:t> in foraminifera</a:t>
            </a:r>
            <a:endParaRPr kumimoji="0" lang="en-US" sz="4200" b="0" i="0" u="none" strike="noStrike" kern="0" cap="none" spc="0" normalizeH="0" baseline="0" noProof="0" dirty="0" smtClean="0">
              <a:ln>
                <a:noFill/>
              </a:ln>
              <a:solidFill>
                <a:srgbClr xmlns:mc="http://schemas.openxmlformats.org/markup-compatibility/2006" xmlns:a14="http://schemas.microsoft.com/office/drawing/2010/main" val="FFFFFF" mc:Ignorable=""/>
              </a:solidFill>
              <a:effectLst/>
              <a:uLnTx/>
              <a:uFillTx/>
              <a:latin typeface="Comic Sans MS" pitchFamily="66" charset="0"/>
              <a:ea typeface="+mj-ea"/>
              <a:cs typeface="+mj-cs"/>
            </a:endParaRPr>
          </a:p>
        </p:txBody>
      </p:sp>
      <p:sp>
        <p:nvSpPr>
          <p:cNvPr id="10" name="TextBox 9"/>
          <p:cNvSpPr txBox="1"/>
          <p:nvPr/>
        </p:nvSpPr>
        <p:spPr>
          <a:xfrm>
            <a:off x="495300" y="6772275"/>
            <a:ext cx="2340705" cy="307777"/>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kern="0" dirty="0" smtClean="0">
                <a:solidFill>
                  <a:srgbClr xmlns:mc="http://schemas.openxmlformats.org/markup-compatibility/2006" xmlns:a14="http://schemas.microsoft.com/office/drawing/2010/main" val="0000FF" mc:Ignorable=""/>
                </a:solidFill>
                <a:latin typeface="Comic Sans MS" pitchFamily="66" charset="0"/>
              </a:rPr>
              <a:t>Pre-impact – large </a:t>
            </a:r>
            <a:r>
              <a:rPr lang="en-US" kern="0" dirty="0" err="1" smtClean="0">
                <a:solidFill>
                  <a:srgbClr xmlns:mc="http://schemas.openxmlformats.org/markup-compatibility/2006" xmlns:a14="http://schemas.microsoft.com/office/drawing/2010/main" val="0000FF" mc:Ignorable=""/>
                </a:solidFill>
                <a:latin typeface="Comic Sans MS" pitchFamily="66" charset="0"/>
              </a:rPr>
              <a:t>forams</a:t>
            </a:r>
            <a:endParaRPr lang="en-GB" dirty="0">
              <a:solidFill>
                <a:srgbClr xmlns:mc="http://schemas.openxmlformats.org/markup-compatibility/2006" xmlns:a14="http://schemas.microsoft.com/office/drawing/2010/main" val="0000FF" mc:Ignorable=""/>
              </a:solidFill>
            </a:endParaRPr>
          </a:p>
        </p:txBody>
      </p:sp>
      <p:sp>
        <p:nvSpPr>
          <p:cNvPr id="11" name="TextBox 10"/>
          <p:cNvSpPr txBox="1"/>
          <p:nvPr/>
        </p:nvSpPr>
        <p:spPr>
          <a:xfrm>
            <a:off x="257175" y="1676400"/>
            <a:ext cx="2422458" cy="307777"/>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kern="0" dirty="0" smtClean="0">
                <a:solidFill>
                  <a:srgbClr xmlns:mc="http://schemas.openxmlformats.org/markup-compatibility/2006" xmlns:a14="http://schemas.microsoft.com/office/drawing/2010/main" val="0000FF" mc:Ignorable=""/>
                </a:solidFill>
                <a:latin typeface="Comic Sans MS" pitchFamily="66" charset="0"/>
              </a:rPr>
              <a:t>Post-impact – small </a:t>
            </a:r>
            <a:r>
              <a:rPr lang="en-US" kern="0" dirty="0" err="1" smtClean="0">
                <a:solidFill>
                  <a:srgbClr xmlns:mc="http://schemas.openxmlformats.org/markup-compatibility/2006" xmlns:a14="http://schemas.microsoft.com/office/drawing/2010/main" val="0000FF" mc:Ignorable=""/>
                </a:solidFill>
                <a:latin typeface="Comic Sans MS" pitchFamily="66" charset="0"/>
              </a:rPr>
              <a:t>forams</a:t>
            </a:r>
            <a:endParaRPr lang="en-GB" dirty="0">
              <a:solidFill>
                <a:srgbClr xmlns:mc="http://schemas.openxmlformats.org/markup-compatibility/2006" xmlns:a14="http://schemas.microsoft.com/office/drawing/2010/main" val="0000FF" mc:Ignorable=""/>
              </a:solidFill>
            </a:endParaRPr>
          </a:p>
        </p:txBody>
      </p:sp>
      <p:sp>
        <p:nvSpPr>
          <p:cNvPr id="12" name="TextBox 11"/>
          <p:cNvSpPr txBox="1"/>
          <p:nvPr/>
        </p:nvSpPr>
        <p:spPr>
          <a:xfrm>
            <a:off x="4933950" y="5457825"/>
            <a:ext cx="1499128" cy="307777"/>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kern="0" dirty="0" smtClean="0">
                <a:solidFill>
                  <a:srgbClr xmlns:mc="http://schemas.openxmlformats.org/markup-compatibility/2006" xmlns:a14="http://schemas.microsoft.com/office/drawing/2010/main" val="0000FF" mc:Ignorable=""/>
                </a:solidFill>
                <a:latin typeface="Comic Sans MS" pitchFamily="66" charset="0"/>
              </a:rPr>
              <a:t>Shocked quartz</a:t>
            </a:r>
            <a:endParaRPr lang="en-GB" dirty="0">
              <a:solidFill>
                <a:srgbClr xmlns:mc="http://schemas.openxmlformats.org/markup-compatibility/2006" xmlns:a14="http://schemas.microsoft.com/office/drawing/2010/main" val="0000FF" mc:Ignorable=""/>
              </a:solidFill>
            </a:endParaRPr>
          </a:p>
        </p:txBody>
      </p:sp>
      <p:sp>
        <p:nvSpPr>
          <p:cNvPr id="13" name="TextBox 12"/>
          <p:cNvSpPr txBox="1"/>
          <p:nvPr/>
        </p:nvSpPr>
        <p:spPr>
          <a:xfrm>
            <a:off x="5114925" y="4019550"/>
            <a:ext cx="1348446" cy="307777"/>
          </a:xfrm>
          <a:prstGeom prst="rect">
            <a:avLst/>
          </a:prstGeom>
          <a:solidFill>
            <a:srgbClr xmlns:mc="http://schemas.openxmlformats.org/markup-compatibility/2006" xmlns:a14="http://schemas.microsoft.com/office/drawing/2010/main" val="FFFFFF" mc:Ignorable=""/>
          </a:solidFill>
        </p:spPr>
        <p:txBody>
          <a:bodyPr wrap="none" rtlCol="0">
            <a:spAutoFit/>
          </a:bodyPr>
          <a:lstStyle/>
          <a:p>
            <a:r>
              <a:rPr lang="en-US" kern="0" dirty="0" err="1" smtClean="0">
                <a:solidFill>
                  <a:srgbClr xmlns:mc="http://schemas.openxmlformats.org/markup-compatibility/2006" xmlns:a14="http://schemas.microsoft.com/office/drawing/2010/main" val="0000FF" mc:Ignorable=""/>
                </a:solidFill>
                <a:latin typeface="Comic Sans MS" pitchFamily="66" charset="0"/>
              </a:rPr>
              <a:t>Microtectites</a:t>
            </a:r>
            <a:endParaRPr lang="en-GB" dirty="0">
              <a:solidFill>
                <a:srgbClr xmlns:mc="http://schemas.openxmlformats.org/markup-compatibility/2006" xmlns:a14="http://schemas.microsoft.com/office/drawing/2010/main" val="0000FF" mc:Ignorable=""/>
              </a:solidFill>
            </a:endParaRPr>
          </a:p>
        </p:txBody>
      </p:sp>
      <p:sp>
        <p:nvSpPr>
          <p:cNvPr id="14" name="Line 4"/>
          <p:cNvSpPr>
            <a:spLocks noChangeShapeType="1"/>
          </p:cNvSpPr>
          <p:nvPr/>
        </p:nvSpPr>
        <p:spPr bwMode="auto">
          <a:xfrm>
            <a:off x="635814" y="1437191"/>
            <a:ext cx="9026525" cy="0"/>
          </a:xfrm>
          <a:prstGeom prst="line">
            <a:avLst/>
          </a:prstGeom>
          <a:noFill/>
          <a:ln w="19050">
            <a:solidFill>
              <a:srgbClr xmlns:mc="http://schemas.openxmlformats.org/markup-compatibility/2006" xmlns:a14="http://schemas.microsoft.com/office/drawing/2010/main" val="CC3300" mc:Ignorable=""/>
            </a:solidFill>
            <a:round/>
            <a:headEnd/>
            <a:tailEnd/>
          </a:ln>
          <a:effectLst/>
        </p:spPr>
        <p:txBody>
          <a:bodyPr/>
          <a:lstStyle/>
          <a:p>
            <a:endParaRPr lang="en-US"/>
          </a:p>
        </p:txBody>
      </p:sp>
    </p:spTree>
    <p:extLst>
      <p:ext uri="{BB962C8B-B14F-4D97-AF65-F5344CB8AC3E}">
        <p14:creationId xmlns:p14="http://schemas.microsoft.com/office/powerpoint/2010/main" val="25202139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6578" name="Rectangle 2"/>
          <p:cNvSpPr>
            <a:spLocks noChangeArrowheads="1"/>
          </p:cNvSpPr>
          <p:nvPr/>
        </p:nvSpPr>
        <p:spPr bwMode="auto">
          <a:xfrm>
            <a:off x="0" y="2206625"/>
            <a:ext cx="10240963" cy="938213"/>
          </a:xfrm>
          <a:prstGeom prst="rect">
            <a:avLst/>
          </a:prstGeom>
          <a:noFill/>
          <a:ln w="9525">
            <a:noFill/>
            <a:miter lim="800000"/>
            <a:headEnd/>
            <a:tailEnd/>
          </a:ln>
          <a:effectLst/>
        </p:spPr>
        <p:txBody>
          <a:bodyPr lIns="102925" tIns="51462" rIns="102925" bIns="51462">
            <a:spAutoFit/>
          </a:bodyPr>
          <a:lstStyle/>
          <a:p>
            <a:pPr defTabSz="1028700"/>
            <a:r>
              <a:rPr lang="en-US">
                <a:latin typeface="Times New Roman" pitchFamily="18" charset="0"/>
                <a:cs typeface="Times New Roman" pitchFamily="18" charset="0"/>
              </a:rPr>
              <a:t> </a:t>
            </a:r>
          </a:p>
          <a:p>
            <a:pPr defTabSz="1028700"/>
            <a:r>
              <a:rPr lang="en-US">
                <a:latin typeface="Times New Roman" pitchFamily="18" charset="0"/>
                <a:cs typeface="Times New Roman" pitchFamily="18" charset="0"/>
              </a:rPr>
              <a:t> </a:t>
            </a:r>
          </a:p>
          <a:p>
            <a:pPr defTabSz="1028700"/>
            <a:endParaRPr lang="en-US" sz="2700">
              <a:latin typeface="Times New Roman" pitchFamily="18" charset="0"/>
            </a:endParaRPr>
          </a:p>
        </p:txBody>
      </p:sp>
      <p:pic>
        <p:nvPicPr>
          <p:cNvPr id="1816584" name="Picture 8"/>
          <p:cNvPicPr>
            <a:picLocks noChangeAspect="1" noChangeArrowheads="1"/>
          </p:cNvPicPr>
          <p:nvPr/>
        </p:nvPicPr>
        <p:blipFill>
          <a:blip r:embed="rId3" cstate="print"/>
          <a:srcRect/>
          <a:stretch>
            <a:fillRect/>
          </a:stretch>
        </p:blipFill>
        <p:spPr bwMode="auto">
          <a:xfrm>
            <a:off x="320675" y="146050"/>
            <a:ext cx="9623425" cy="7205663"/>
          </a:xfrm>
          <a:prstGeom prst="rect">
            <a:avLst/>
          </a:prstGeom>
          <a:noFill/>
          <a:ln w="9525">
            <a:noFill/>
            <a:miter lim="800000"/>
            <a:headEnd/>
            <a:tailEnd/>
          </a:ln>
          <a:effectLst/>
        </p:spPr>
      </p:pic>
      <p:pic>
        <p:nvPicPr>
          <p:cNvPr id="1816585" name="Picture 9"/>
          <p:cNvPicPr>
            <a:picLocks noChangeAspect="1" noChangeArrowheads="1"/>
          </p:cNvPicPr>
          <p:nvPr/>
        </p:nvPicPr>
        <p:blipFill>
          <a:blip r:embed="rId4" cstate="print"/>
          <a:srcRect/>
          <a:stretch>
            <a:fillRect/>
          </a:stretch>
        </p:blipFill>
        <p:spPr bwMode="auto">
          <a:xfrm>
            <a:off x="320675" y="146050"/>
            <a:ext cx="9623425" cy="7215188"/>
          </a:xfrm>
          <a:prstGeom prst="rect">
            <a:avLst/>
          </a:prstGeom>
          <a:noFill/>
          <a:ln w="9525">
            <a:noFill/>
            <a:miter lim="800000"/>
            <a:headEnd/>
            <a:tailEnd/>
          </a:ln>
          <a:effectLst/>
        </p:spPr>
      </p:pic>
      <p:pic>
        <p:nvPicPr>
          <p:cNvPr id="1816586" name="Picture 10"/>
          <p:cNvPicPr>
            <a:picLocks noChangeAspect="1" noChangeArrowheads="1"/>
          </p:cNvPicPr>
          <p:nvPr/>
        </p:nvPicPr>
        <p:blipFill>
          <a:blip r:embed="rId5" cstate="print"/>
          <a:srcRect/>
          <a:stretch>
            <a:fillRect/>
          </a:stretch>
        </p:blipFill>
        <p:spPr bwMode="auto">
          <a:xfrm>
            <a:off x="320675" y="146050"/>
            <a:ext cx="9623425" cy="7205663"/>
          </a:xfrm>
          <a:prstGeom prst="rect">
            <a:avLst/>
          </a:prstGeom>
          <a:noFill/>
          <a:ln w="9525">
            <a:noFill/>
            <a:miter lim="800000"/>
            <a:headEnd/>
            <a:tailEnd/>
          </a:ln>
          <a:effectLst/>
        </p:spPr>
      </p:pic>
      <p:pic>
        <p:nvPicPr>
          <p:cNvPr id="1816587" name="Picture 11"/>
          <p:cNvPicPr>
            <a:picLocks noChangeAspect="1" noChangeArrowheads="1"/>
          </p:cNvPicPr>
          <p:nvPr/>
        </p:nvPicPr>
        <p:blipFill>
          <a:blip r:embed="rId6" cstate="print"/>
          <a:srcRect/>
          <a:stretch>
            <a:fillRect/>
          </a:stretch>
        </p:blipFill>
        <p:spPr bwMode="auto">
          <a:xfrm>
            <a:off x="320675" y="146050"/>
            <a:ext cx="9623425" cy="7215188"/>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1658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81658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81658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8165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81658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816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pie1.WMF"/>
          <p:cNvPicPr>
            <a:picLocks noChangeAspect="1"/>
          </p:cNvPicPr>
          <p:nvPr/>
        </p:nvPicPr>
        <p:blipFill>
          <a:blip r:embed="rId3" cstate="print"/>
          <a:stretch>
            <a:fillRect/>
          </a:stretch>
        </p:blipFill>
        <p:spPr>
          <a:xfrm>
            <a:off x="1402941" y="2269968"/>
            <a:ext cx="2202996" cy="2234463"/>
          </a:xfrm>
          <a:prstGeom prst="rect">
            <a:avLst/>
          </a:prstGeom>
        </p:spPr>
      </p:pic>
      <p:sp>
        <p:nvSpPr>
          <p:cNvPr id="1029" name="Text Box 5"/>
          <p:cNvSpPr txBox="1">
            <a:spLocks noChangeArrowheads="1"/>
          </p:cNvSpPr>
          <p:nvPr/>
        </p:nvSpPr>
        <p:spPr bwMode="auto">
          <a:xfrm>
            <a:off x="166688" y="62613"/>
            <a:ext cx="9836150" cy="597087"/>
          </a:xfrm>
          <a:prstGeom prst="rect">
            <a:avLst/>
          </a:prstGeom>
          <a:noFill/>
          <a:ln w="9525">
            <a:noFill/>
            <a:miter lim="800000"/>
            <a:headEnd/>
            <a:tailEnd/>
          </a:ln>
        </p:spPr>
        <p:txBody>
          <a:bodyPr lIns="0" tIns="0" rIns="0" bIns="0" anchor="ctr" anchorCtr="1">
            <a:spAutoFit/>
          </a:bodyPr>
          <a:lstStyle/>
          <a:p>
            <a:pPr algn="ctr" eaLnBrk="0" hangingPunct="0">
              <a:lnSpc>
                <a:spcPct val="97000"/>
              </a:lnSpc>
              <a:buClr>
                <a:srgbClr xmlns:mc="http://schemas.openxmlformats.org/markup-compatibility/2006" xmlns:a14="http://schemas.microsoft.com/office/drawing/2010/main" val="000000" mc:Ignorable=""/>
              </a:buClr>
              <a:buSzPct val="100000"/>
              <a:tabLst>
                <a:tab pos="0" algn="l"/>
                <a:tab pos="503238" algn="l"/>
                <a:tab pos="1008063" algn="l"/>
                <a:tab pos="1511300" algn="l"/>
                <a:tab pos="2016125" algn="l"/>
                <a:tab pos="2520950" algn="l"/>
                <a:tab pos="3024188" algn="l"/>
                <a:tab pos="3529013" algn="l"/>
                <a:tab pos="4032250" algn="l"/>
                <a:tab pos="4537075" algn="l"/>
                <a:tab pos="5041900" algn="l"/>
                <a:tab pos="5545138" algn="l"/>
                <a:tab pos="6049963" algn="l"/>
                <a:tab pos="6553200" algn="l"/>
                <a:tab pos="7058025" algn="l"/>
                <a:tab pos="7562850" algn="l"/>
                <a:tab pos="8066088" algn="l"/>
                <a:tab pos="8570913" algn="l"/>
                <a:tab pos="9074150" algn="l"/>
                <a:tab pos="9578975" algn="l"/>
                <a:tab pos="10083800" algn="l"/>
              </a:tabLst>
            </a:pPr>
            <a:r>
              <a:rPr lang="en-GB" sz="4000" dirty="0" smtClean="0">
                <a:solidFill>
                  <a:schemeClr val="tx2"/>
                </a:solidFill>
                <a:latin typeface="Comic Sans MS" pitchFamily="66" charset="0"/>
              </a:rPr>
              <a:t>Effect of stress on individuals</a:t>
            </a:r>
            <a:endParaRPr lang="en-GB" sz="4000" dirty="0">
              <a:solidFill>
                <a:schemeClr val="tx2"/>
              </a:solidFill>
              <a:latin typeface="Comic Sans MS" pitchFamily="66" charset="0"/>
            </a:endParaRPr>
          </a:p>
        </p:txBody>
      </p:sp>
      <p:sp>
        <p:nvSpPr>
          <p:cNvPr id="9" name="TextBox 8"/>
          <p:cNvSpPr txBox="1"/>
          <p:nvPr/>
        </p:nvSpPr>
        <p:spPr bwMode="auto">
          <a:xfrm>
            <a:off x="3490193" y="2173046"/>
            <a:ext cx="1078889" cy="409601"/>
          </a:xfrm>
          <a:prstGeom prst="rect">
            <a:avLst/>
          </a:prstGeom>
          <a:noFill/>
        </p:spPr>
        <p:txBody>
          <a:bodyPr wrap="none" lIns="100840" tIns="50420" rIns="100840" bIns="50420">
            <a:spAutoFit/>
          </a:bodyPr>
          <a:lstStyle/>
          <a:p>
            <a:pP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Growth</a:t>
            </a:r>
          </a:p>
        </p:txBody>
      </p:sp>
      <p:sp>
        <p:nvSpPr>
          <p:cNvPr id="11" name="TextBox 10"/>
          <p:cNvSpPr txBox="1"/>
          <p:nvPr/>
        </p:nvSpPr>
        <p:spPr bwMode="auto">
          <a:xfrm>
            <a:off x="505824" y="2121121"/>
            <a:ext cx="1227969" cy="717378"/>
          </a:xfrm>
          <a:prstGeom prst="rect">
            <a:avLst/>
          </a:prstGeom>
          <a:noFill/>
        </p:spPr>
        <p:txBody>
          <a:bodyPr wrap="none" lIns="100840" tIns="50420" rIns="100840" bIns="50420">
            <a:spAutoFit/>
          </a:bodyPr>
          <a:lstStyle/>
          <a:p>
            <a:pPr algn="ct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Cost of </a:t>
            </a:r>
          </a:p>
          <a:p>
            <a:pPr algn="ct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Living</a:t>
            </a:r>
          </a:p>
        </p:txBody>
      </p:sp>
      <p:sp>
        <p:nvSpPr>
          <p:cNvPr id="12" name="TextBox 11"/>
          <p:cNvSpPr txBox="1"/>
          <p:nvPr/>
        </p:nvSpPr>
        <p:spPr bwMode="auto">
          <a:xfrm>
            <a:off x="3062271" y="4211002"/>
            <a:ext cx="1782608" cy="409601"/>
          </a:xfrm>
          <a:prstGeom prst="rect">
            <a:avLst/>
          </a:prstGeom>
          <a:noFill/>
        </p:spPr>
        <p:txBody>
          <a:bodyPr wrap="none" lIns="100840" tIns="50420" rIns="100840" bIns="50420">
            <a:spAutoFit/>
          </a:bodyPr>
          <a:lstStyle/>
          <a:p>
            <a:pP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Reproduction</a:t>
            </a:r>
          </a:p>
        </p:txBody>
      </p:sp>
      <p:sp>
        <p:nvSpPr>
          <p:cNvPr id="14" name="TextBox 13"/>
          <p:cNvSpPr txBox="1"/>
          <p:nvPr/>
        </p:nvSpPr>
        <p:spPr bwMode="auto">
          <a:xfrm>
            <a:off x="1622955" y="1118484"/>
            <a:ext cx="1784210" cy="655823"/>
          </a:xfrm>
          <a:prstGeom prst="rect">
            <a:avLst/>
          </a:prstGeom>
          <a:noFill/>
        </p:spPr>
        <p:txBody>
          <a:bodyPr wrap="none" lIns="100840" tIns="50420" rIns="100840" bIns="50420">
            <a:spAutoFit/>
          </a:bodyPr>
          <a:lstStyle/>
          <a:p>
            <a:pPr eaLnBrk="0" hangingPunct="0">
              <a:defRPr/>
            </a:pPr>
            <a:r>
              <a:rPr lang="en-US" sz="3600" b="1" dirty="0" smtClean="0">
                <a:solidFill>
                  <a:srgbClr xmlns:mc="http://schemas.openxmlformats.org/markup-compatibility/2006" xmlns:a14="http://schemas.microsoft.com/office/drawing/2010/main" val="FFFFFF" mc:Ignorable=""/>
                </a:solidFill>
                <a:latin typeface="Comic Sans MS" pitchFamily="66" charset="0"/>
              </a:rPr>
              <a:t>Normal</a:t>
            </a:r>
            <a:endParaRPr lang="en-US" sz="3600" b="1" dirty="0">
              <a:solidFill>
                <a:srgbClr xmlns:mc="http://schemas.openxmlformats.org/markup-compatibility/2006" xmlns:a14="http://schemas.microsoft.com/office/drawing/2010/main" val="FFFFFF" mc:Ignorable=""/>
              </a:solidFill>
              <a:latin typeface="Comic Sans MS" pitchFamily="66" charset="0"/>
            </a:endParaRPr>
          </a:p>
        </p:txBody>
      </p:sp>
      <p:cxnSp>
        <p:nvCxnSpPr>
          <p:cNvPr id="1049" name="Straight Arrow Connector 18"/>
          <p:cNvCxnSpPr>
            <a:cxnSpLocks noChangeShapeType="1"/>
          </p:cNvCxnSpPr>
          <p:nvPr/>
        </p:nvCxnSpPr>
        <p:spPr bwMode="auto">
          <a:xfrm>
            <a:off x="1427399" y="2521678"/>
            <a:ext cx="381000" cy="228600"/>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cxnSp>
        <p:nvCxnSpPr>
          <p:cNvPr id="1050" name="Straight Arrow Connector 19"/>
          <p:cNvCxnSpPr>
            <a:cxnSpLocks noChangeShapeType="1"/>
          </p:cNvCxnSpPr>
          <p:nvPr/>
        </p:nvCxnSpPr>
        <p:spPr bwMode="auto">
          <a:xfrm rot="10800000" flipV="1">
            <a:off x="3193486" y="2477847"/>
            <a:ext cx="457200" cy="304800"/>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cxnSp>
        <p:nvCxnSpPr>
          <p:cNvPr id="1051" name="Straight Arrow Connector 21"/>
          <p:cNvCxnSpPr>
            <a:cxnSpLocks noChangeShapeType="1"/>
          </p:cNvCxnSpPr>
          <p:nvPr/>
        </p:nvCxnSpPr>
        <p:spPr bwMode="auto">
          <a:xfrm rot="10800000">
            <a:off x="3239213" y="3969296"/>
            <a:ext cx="294812" cy="278685"/>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sp>
        <p:nvSpPr>
          <p:cNvPr id="29" name="TextBox 28"/>
          <p:cNvSpPr txBox="1"/>
          <p:nvPr/>
        </p:nvSpPr>
        <p:spPr bwMode="auto">
          <a:xfrm>
            <a:off x="8296217" y="3512338"/>
            <a:ext cx="1782608" cy="409601"/>
          </a:xfrm>
          <a:prstGeom prst="rect">
            <a:avLst/>
          </a:prstGeom>
          <a:noFill/>
        </p:spPr>
        <p:txBody>
          <a:bodyPr wrap="none" lIns="100840" tIns="50420" rIns="100840" bIns="50420">
            <a:spAutoFit/>
          </a:bodyPr>
          <a:lstStyle/>
          <a:p>
            <a:pP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Reproduction</a:t>
            </a:r>
          </a:p>
        </p:txBody>
      </p:sp>
      <p:pic>
        <p:nvPicPr>
          <p:cNvPr id="31" name="Picture 30" descr="pie2.WMF"/>
          <p:cNvPicPr>
            <a:picLocks noChangeAspect="1"/>
          </p:cNvPicPr>
          <p:nvPr/>
        </p:nvPicPr>
        <p:blipFill>
          <a:blip r:embed="rId4" cstate="print"/>
          <a:stretch>
            <a:fillRect/>
          </a:stretch>
        </p:blipFill>
        <p:spPr>
          <a:xfrm>
            <a:off x="6026071" y="2208171"/>
            <a:ext cx="2192941" cy="2224264"/>
          </a:xfrm>
          <a:prstGeom prst="rect">
            <a:avLst/>
          </a:prstGeom>
        </p:spPr>
      </p:pic>
      <p:sp>
        <p:nvSpPr>
          <p:cNvPr id="27" name="TextBox 26"/>
          <p:cNvSpPr txBox="1"/>
          <p:nvPr/>
        </p:nvSpPr>
        <p:spPr bwMode="auto">
          <a:xfrm>
            <a:off x="8454350" y="2020156"/>
            <a:ext cx="1078889" cy="409601"/>
          </a:xfrm>
          <a:prstGeom prst="rect">
            <a:avLst/>
          </a:prstGeom>
          <a:noFill/>
        </p:spPr>
        <p:txBody>
          <a:bodyPr wrap="none" lIns="100840" tIns="50420" rIns="100840" bIns="50420">
            <a:spAutoFit/>
          </a:bodyPr>
          <a:lstStyle/>
          <a:p>
            <a:pP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Growth</a:t>
            </a:r>
          </a:p>
        </p:txBody>
      </p:sp>
      <p:sp>
        <p:nvSpPr>
          <p:cNvPr id="28" name="TextBox 27"/>
          <p:cNvSpPr txBox="1"/>
          <p:nvPr/>
        </p:nvSpPr>
        <p:spPr bwMode="auto">
          <a:xfrm>
            <a:off x="5046494" y="1909891"/>
            <a:ext cx="1227969" cy="717378"/>
          </a:xfrm>
          <a:prstGeom prst="rect">
            <a:avLst/>
          </a:prstGeom>
          <a:noFill/>
        </p:spPr>
        <p:txBody>
          <a:bodyPr wrap="none" lIns="100840" tIns="50420" rIns="100840" bIns="50420">
            <a:spAutoFit/>
          </a:bodyPr>
          <a:lstStyle/>
          <a:p>
            <a:pPr algn="ct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Cost of </a:t>
            </a:r>
          </a:p>
          <a:p>
            <a:pPr algn="ctr" eaLnBrk="0" hangingPunct="0">
              <a:defRPr/>
            </a:pPr>
            <a:r>
              <a:rPr lang="en-US" sz="2000" b="1" i="1" dirty="0">
                <a:solidFill>
                  <a:srgbClr xmlns:mc="http://schemas.openxmlformats.org/markup-compatibility/2006" xmlns:a14="http://schemas.microsoft.com/office/drawing/2010/main" val="FFFFFF" mc:Ignorable=""/>
                </a:solidFill>
                <a:latin typeface="Comic Sans MS" pitchFamily="66" charset="0"/>
              </a:rPr>
              <a:t>Living</a:t>
            </a:r>
          </a:p>
        </p:txBody>
      </p:sp>
      <p:cxnSp>
        <p:nvCxnSpPr>
          <p:cNvPr id="1040" name="Straight Arrow Connector 29"/>
          <p:cNvCxnSpPr>
            <a:cxnSpLocks noChangeShapeType="1"/>
          </p:cNvCxnSpPr>
          <p:nvPr/>
        </p:nvCxnSpPr>
        <p:spPr bwMode="auto">
          <a:xfrm>
            <a:off x="6039556" y="2585156"/>
            <a:ext cx="282221" cy="146755"/>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cxnSp>
        <p:nvCxnSpPr>
          <p:cNvPr id="1041" name="Straight Arrow Connector 30"/>
          <p:cNvCxnSpPr>
            <a:cxnSpLocks noChangeShapeType="1"/>
          </p:cNvCxnSpPr>
          <p:nvPr/>
        </p:nvCxnSpPr>
        <p:spPr bwMode="auto">
          <a:xfrm rot="10800000" flipV="1">
            <a:off x="7755469" y="2314222"/>
            <a:ext cx="688620" cy="270934"/>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cxnSp>
        <p:nvCxnSpPr>
          <p:cNvPr id="1042" name="Straight Arrow Connector 31"/>
          <p:cNvCxnSpPr>
            <a:cxnSpLocks noChangeShapeType="1"/>
          </p:cNvCxnSpPr>
          <p:nvPr/>
        </p:nvCxnSpPr>
        <p:spPr bwMode="auto">
          <a:xfrm rot="10800000">
            <a:off x="8016712" y="3299153"/>
            <a:ext cx="393510" cy="245559"/>
          </a:xfrm>
          <a:prstGeom prst="straightConnector1">
            <a:avLst/>
          </a:prstGeom>
          <a:noFill/>
          <a:ln w="19050" algn="ctr">
            <a:solidFill>
              <a:srgbClr xmlns:mc="http://schemas.openxmlformats.org/markup-compatibility/2006" xmlns:a14="http://schemas.microsoft.com/office/drawing/2010/main" val="FFFFFF" mc:Ignorable=""/>
            </a:solidFill>
            <a:round/>
            <a:headEnd/>
            <a:tailEnd type="arrow" w="med" len="med"/>
          </a:ln>
        </p:spPr>
      </p:cxnSp>
      <p:sp>
        <p:nvSpPr>
          <p:cNvPr id="41" name="TextBox 40"/>
          <p:cNvSpPr txBox="1"/>
          <p:nvPr/>
        </p:nvSpPr>
        <p:spPr bwMode="auto">
          <a:xfrm>
            <a:off x="6010275" y="1104194"/>
            <a:ext cx="2199389" cy="655823"/>
          </a:xfrm>
          <a:prstGeom prst="rect">
            <a:avLst/>
          </a:prstGeom>
          <a:noFill/>
        </p:spPr>
        <p:txBody>
          <a:bodyPr wrap="none" lIns="100840" tIns="50420" rIns="100840" bIns="50420">
            <a:spAutoFit/>
          </a:bodyPr>
          <a:lstStyle/>
          <a:p>
            <a:pPr eaLnBrk="0" hangingPunct="0">
              <a:defRPr/>
            </a:pPr>
            <a:r>
              <a:rPr lang="en-US" sz="3600" b="1" dirty="0" smtClean="0">
                <a:solidFill>
                  <a:srgbClr xmlns:mc="http://schemas.openxmlformats.org/markup-compatibility/2006" xmlns:a14="http://schemas.microsoft.com/office/drawing/2010/main" val="FFFFFF" mc:Ignorable=""/>
                </a:solidFill>
                <a:latin typeface="Comic Sans MS" pitchFamily="66" charset="0"/>
              </a:rPr>
              <a:t>Stressed</a:t>
            </a:r>
            <a:endParaRPr lang="en-US" sz="3600" b="1" dirty="0">
              <a:solidFill>
                <a:srgbClr xmlns:mc="http://schemas.openxmlformats.org/markup-compatibility/2006" xmlns:a14="http://schemas.microsoft.com/office/drawing/2010/main" val="FFFFFF" mc:Ignorable=""/>
              </a:solidFill>
              <a:latin typeface="Comic Sans MS" pitchFamily="66" charset="0"/>
            </a:endParaRPr>
          </a:p>
        </p:txBody>
      </p:sp>
      <p:sp>
        <p:nvSpPr>
          <p:cNvPr id="1033" name="TextBox 25"/>
          <p:cNvSpPr txBox="1">
            <a:spLocks noChangeArrowheads="1"/>
          </p:cNvSpPr>
          <p:nvPr/>
        </p:nvSpPr>
        <p:spPr bwMode="auto">
          <a:xfrm>
            <a:off x="2086225" y="3078680"/>
            <a:ext cx="859531" cy="584775"/>
          </a:xfrm>
          <a:prstGeom prst="rect">
            <a:avLst/>
          </a:prstGeom>
          <a:noFill/>
          <a:ln w="9525">
            <a:noFill/>
            <a:miter lim="800000"/>
            <a:headEnd/>
            <a:tailEnd/>
          </a:ln>
        </p:spPr>
        <p:txBody>
          <a:bodyPr wrap="none">
            <a:spAutoFit/>
          </a:bodyPr>
          <a:lstStyle/>
          <a:p>
            <a:pPr eaLnBrk="0" hangingPunct="0"/>
            <a:r>
              <a:rPr lang="en-US" sz="1600" dirty="0">
                <a:solidFill>
                  <a:srgbClr xmlns:mc="http://schemas.openxmlformats.org/markup-compatibility/2006" xmlns:a14="http://schemas.microsoft.com/office/drawing/2010/main" val="000000" mc:Ignorable=""/>
                </a:solidFill>
                <a:latin typeface="Comic Sans MS" pitchFamily="66" charset="0"/>
              </a:rPr>
              <a:t>Energy</a:t>
            </a:r>
          </a:p>
          <a:p>
            <a:pPr eaLnBrk="0" hangingPunct="0"/>
            <a:r>
              <a:rPr lang="en-US" sz="1600" dirty="0">
                <a:solidFill>
                  <a:srgbClr xmlns:mc="http://schemas.openxmlformats.org/markup-compatibility/2006" xmlns:a14="http://schemas.microsoft.com/office/drawing/2010/main" val="000000" mc:Ignorable=""/>
                </a:solidFill>
                <a:latin typeface="Comic Sans MS" pitchFamily="66" charset="0"/>
              </a:rPr>
              <a:t>Budget</a:t>
            </a:r>
          </a:p>
        </p:txBody>
      </p:sp>
      <p:cxnSp>
        <p:nvCxnSpPr>
          <p:cNvPr id="1034" name="Straight Connector 32"/>
          <p:cNvCxnSpPr>
            <a:cxnSpLocks noChangeShapeType="1"/>
          </p:cNvCxnSpPr>
          <p:nvPr/>
        </p:nvCxnSpPr>
        <p:spPr bwMode="auto">
          <a:xfrm>
            <a:off x="547688" y="731838"/>
            <a:ext cx="9067800" cy="1587"/>
          </a:xfrm>
          <a:prstGeom prst="line">
            <a:avLst/>
          </a:prstGeom>
          <a:noFill/>
          <a:ln w="9525" algn="ctr">
            <a:solidFill>
              <a:srgbClr xmlns:mc="http://schemas.openxmlformats.org/markup-compatibility/2006" xmlns:a14="http://schemas.microsoft.com/office/drawing/2010/main" val="000000" mc:Ignorable=""/>
            </a:solidFill>
            <a:round/>
            <a:headEnd/>
            <a:tailEnd/>
          </a:ln>
        </p:spPr>
      </p:cxnSp>
      <p:cxnSp>
        <p:nvCxnSpPr>
          <p:cNvPr id="51" name="Straight Connector 6"/>
          <p:cNvCxnSpPr>
            <a:cxnSpLocks noChangeShapeType="1"/>
          </p:cNvCxnSpPr>
          <p:nvPr/>
        </p:nvCxnSpPr>
        <p:spPr bwMode="auto">
          <a:xfrm>
            <a:off x="571964" y="699471"/>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5" descr="http://mww.mbari.org/itd/communications/photo_contest_2006/benthic/paduan-T876-octopus-600.jpg"/>
          <p:cNvPicPr>
            <a:picLocks noChangeAspect="1" noChangeArrowheads="1"/>
          </p:cNvPicPr>
          <p:nvPr/>
        </p:nvPicPr>
        <p:blipFill>
          <a:blip r:embed="rId4" cstate="print">
            <a:lum bright="6000" contrast="21000"/>
          </a:blip>
          <a:srcRect/>
          <a:stretch>
            <a:fillRect/>
          </a:stretch>
        </p:blipFill>
        <p:spPr bwMode="auto">
          <a:xfrm>
            <a:off x="777081" y="3770888"/>
            <a:ext cx="4304532" cy="3228399"/>
          </a:xfrm>
          <a:prstGeom prst="rect">
            <a:avLst/>
          </a:prstGeom>
          <a:noFill/>
          <a:ln>
            <a:noFill/>
          </a:ln>
        </p:spPr>
      </p:pic>
      <p:graphicFrame>
        <p:nvGraphicFramePr>
          <p:cNvPr id="1220631" name="Object 23"/>
          <p:cNvGraphicFramePr>
            <a:graphicFrameLocks noGrp="1" noChangeAspect="1"/>
          </p:cNvGraphicFramePr>
          <p:nvPr>
            <p:ph idx="1"/>
          </p:nvPr>
        </p:nvGraphicFramePr>
        <p:xfrm>
          <a:off x="5680075" y="1522413"/>
          <a:ext cx="4427538" cy="5732462"/>
        </p:xfrm>
        <a:graphic>
          <a:graphicData uri="http://schemas.openxmlformats.org/presentationml/2006/ole">
            <mc:AlternateContent xmlns:mc="http://schemas.openxmlformats.org/markup-compatibility/2006">
              <mc:Choice xmlns:v="urn:schemas-microsoft-com:vml" Requires="v">
                <p:oleObj spid="_x0000_s2325512" name="SPW 10.0 Graph" r:id="rId5" imgW="5821070" imgH="7538314" progId="SigmaPlotGraphicObject.10">
                  <p:embed/>
                </p:oleObj>
              </mc:Choice>
              <mc:Fallback>
                <p:oleObj name="SPW 10.0 Graph" r:id="rId5" imgW="5821070" imgH="7538314" progId="SigmaPlotGraphicObject.10">
                  <p:embed/>
                  <p:pic>
                    <p:nvPicPr>
                      <p:cNvPr id="0" name="Picture 6"/>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0075" y="1522413"/>
                        <a:ext cx="4427538" cy="573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0648" name="Freeform 40"/>
          <p:cNvSpPr>
            <a:spLocks/>
          </p:cNvSpPr>
          <p:nvPr/>
        </p:nvSpPr>
        <p:spPr bwMode="auto">
          <a:xfrm>
            <a:off x="7253288" y="2027237"/>
            <a:ext cx="2481262" cy="5105400"/>
          </a:xfrm>
          <a:custGeom>
            <a:avLst/>
            <a:gdLst/>
            <a:ahLst/>
            <a:cxnLst>
              <a:cxn ang="0">
                <a:pos x="12" y="103"/>
              </a:cxn>
              <a:cxn ang="0">
                <a:pos x="37" y="171"/>
              </a:cxn>
              <a:cxn ang="0">
                <a:pos x="81" y="308"/>
              </a:cxn>
              <a:cxn ang="0">
                <a:pos x="91" y="400"/>
              </a:cxn>
              <a:cxn ang="0">
                <a:pos x="96" y="583"/>
              </a:cxn>
              <a:cxn ang="0">
                <a:pos x="139" y="873"/>
              </a:cxn>
              <a:cxn ang="0">
                <a:pos x="254" y="1164"/>
              </a:cxn>
              <a:cxn ang="0">
                <a:pos x="350" y="1500"/>
              </a:cxn>
              <a:cxn ang="0">
                <a:pos x="384" y="1647"/>
              </a:cxn>
              <a:cxn ang="0">
                <a:pos x="463" y="2068"/>
              </a:cxn>
              <a:cxn ang="0">
                <a:pos x="494" y="2316"/>
              </a:cxn>
              <a:cxn ang="0">
                <a:pos x="511" y="2829"/>
              </a:cxn>
              <a:cxn ang="0">
                <a:pos x="516" y="3082"/>
              </a:cxn>
              <a:cxn ang="0">
                <a:pos x="526" y="3289"/>
              </a:cxn>
              <a:cxn ang="0">
                <a:pos x="613" y="3277"/>
              </a:cxn>
              <a:cxn ang="0">
                <a:pos x="638" y="3132"/>
              </a:cxn>
              <a:cxn ang="0">
                <a:pos x="714" y="2475"/>
              </a:cxn>
              <a:cxn ang="0">
                <a:pos x="738" y="2098"/>
              </a:cxn>
              <a:cxn ang="0">
                <a:pos x="783" y="1597"/>
              </a:cxn>
              <a:cxn ang="0">
                <a:pos x="710" y="1266"/>
              </a:cxn>
              <a:cxn ang="0">
                <a:pos x="690" y="1084"/>
              </a:cxn>
              <a:cxn ang="0">
                <a:pos x="667" y="841"/>
              </a:cxn>
              <a:cxn ang="0">
                <a:pos x="678" y="643"/>
              </a:cxn>
              <a:cxn ang="0">
                <a:pos x="763" y="508"/>
              </a:cxn>
              <a:cxn ang="0">
                <a:pos x="858" y="409"/>
              </a:cxn>
              <a:cxn ang="0">
                <a:pos x="1015" y="292"/>
              </a:cxn>
              <a:cxn ang="0">
                <a:pos x="1146" y="221"/>
              </a:cxn>
              <a:cxn ang="0">
                <a:pos x="1490" y="95"/>
              </a:cxn>
              <a:cxn ang="0">
                <a:pos x="1562" y="27"/>
              </a:cxn>
              <a:cxn ang="0">
                <a:pos x="1548" y="12"/>
              </a:cxn>
              <a:cxn ang="0">
                <a:pos x="1329" y="0"/>
              </a:cxn>
              <a:cxn ang="0">
                <a:pos x="430" y="3"/>
              </a:cxn>
              <a:cxn ang="0">
                <a:pos x="108" y="51"/>
              </a:cxn>
              <a:cxn ang="0">
                <a:pos x="12" y="103"/>
              </a:cxn>
            </a:cxnLst>
            <a:rect l="0" t="0" r="r" b="b"/>
            <a:pathLst>
              <a:path w="1562" h="3321">
                <a:moveTo>
                  <a:pt x="12" y="103"/>
                </a:moveTo>
                <a:cubicBezTo>
                  <a:pt x="0" y="127"/>
                  <a:pt x="20" y="147"/>
                  <a:pt x="37" y="171"/>
                </a:cubicBezTo>
                <a:cubicBezTo>
                  <a:pt x="51" y="205"/>
                  <a:pt x="75" y="269"/>
                  <a:pt x="81" y="308"/>
                </a:cubicBezTo>
                <a:cubicBezTo>
                  <a:pt x="87" y="347"/>
                  <a:pt x="89" y="354"/>
                  <a:pt x="91" y="400"/>
                </a:cubicBezTo>
                <a:lnTo>
                  <a:pt x="96" y="583"/>
                </a:lnTo>
                <a:cubicBezTo>
                  <a:pt x="104" y="662"/>
                  <a:pt x="113" y="776"/>
                  <a:pt x="139" y="873"/>
                </a:cubicBezTo>
                <a:cubicBezTo>
                  <a:pt x="163" y="969"/>
                  <a:pt x="219" y="1060"/>
                  <a:pt x="254" y="1164"/>
                </a:cubicBezTo>
                <a:lnTo>
                  <a:pt x="350" y="1500"/>
                </a:lnTo>
                <a:lnTo>
                  <a:pt x="384" y="1647"/>
                </a:lnTo>
                <a:lnTo>
                  <a:pt x="463" y="2068"/>
                </a:lnTo>
                <a:cubicBezTo>
                  <a:pt x="481" y="2179"/>
                  <a:pt x="486" y="2189"/>
                  <a:pt x="494" y="2316"/>
                </a:cubicBezTo>
                <a:cubicBezTo>
                  <a:pt x="505" y="2441"/>
                  <a:pt x="507" y="2701"/>
                  <a:pt x="511" y="2829"/>
                </a:cubicBezTo>
                <a:lnTo>
                  <a:pt x="516" y="3082"/>
                </a:lnTo>
                <a:cubicBezTo>
                  <a:pt x="518" y="3159"/>
                  <a:pt x="510" y="3257"/>
                  <a:pt x="526" y="3289"/>
                </a:cubicBezTo>
                <a:cubicBezTo>
                  <a:pt x="542" y="3321"/>
                  <a:pt x="594" y="3303"/>
                  <a:pt x="613" y="3277"/>
                </a:cubicBezTo>
                <a:cubicBezTo>
                  <a:pt x="616" y="3250"/>
                  <a:pt x="626" y="3265"/>
                  <a:pt x="638" y="3132"/>
                </a:cubicBezTo>
                <a:cubicBezTo>
                  <a:pt x="655" y="2911"/>
                  <a:pt x="697" y="2647"/>
                  <a:pt x="714" y="2475"/>
                </a:cubicBezTo>
                <a:cubicBezTo>
                  <a:pt x="729" y="2349"/>
                  <a:pt x="726" y="2244"/>
                  <a:pt x="738" y="2098"/>
                </a:cubicBezTo>
                <a:cubicBezTo>
                  <a:pt x="750" y="1952"/>
                  <a:pt x="798" y="1737"/>
                  <a:pt x="783" y="1597"/>
                </a:cubicBezTo>
                <a:cubicBezTo>
                  <a:pt x="742" y="1369"/>
                  <a:pt x="721" y="1333"/>
                  <a:pt x="710" y="1266"/>
                </a:cubicBezTo>
                <a:cubicBezTo>
                  <a:pt x="701" y="1205"/>
                  <a:pt x="690" y="1145"/>
                  <a:pt x="690" y="1084"/>
                </a:cubicBezTo>
                <a:cubicBezTo>
                  <a:pt x="683" y="1013"/>
                  <a:pt x="667" y="914"/>
                  <a:pt x="667" y="841"/>
                </a:cubicBezTo>
                <a:cubicBezTo>
                  <a:pt x="665" y="789"/>
                  <a:pt x="661" y="682"/>
                  <a:pt x="678" y="643"/>
                </a:cubicBezTo>
                <a:cubicBezTo>
                  <a:pt x="695" y="604"/>
                  <a:pt x="739" y="542"/>
                  <a:pt x="763" y="508"/>
                </a:cubicBezTo>
                <a:cubicBezTo>
                  <a:pt x="787" y="474"/>
                  <a:pt x="819" y="447"/>
                  <a:pt x="858" y="409"/>
                </a:cubicBezTo>
                <a:cubicBezTo>
                  <a:pt x="897" y="371"/>
                  <a:pt x="979" y="316"/>
                  <a:pt x="1015" y="292"/>
                </a:cubicBezTo>
                <a:cubicBezTo>
                  <a:pt x="1063" y="261"/>
                  <a:pt x="1107" y="238"/>
                  <a:pt x="1146" y="221"/>
                </a:cubicBezTo>
                <a:cubicBezTo>
                  <a:pt x="1225" y="188"/>
                  <a:pt x="1422" y="121"/>
                  <a:pt x="1490" y="95"/>
                </a:cubicBezTo>
                <a:cubicBezTo>
                  <a:pt x="1559" y="63"/>
                  <a:pt x="1552" y="41"/>
                  <a:pt x="1562" y="27"/>
                </a:cubicBezTo>
                <a:cubicBezTo>
                  <a:pt x="1547" y="0"/>
                  <a:pt x="1548" y="28"/>
                  <a:pt x="1548" y="12"/>
                </a:cubicBezTo>
                <a:cubicBezTo>
                  <a:pt x="1509" y="8"/>
                  <a:pt x="1529" y="1"/>
                  <a:pt x="1329" y="0"/>
                </a:cubicBezTo>
                <a:cubicBezTo>
                  <a:pt x="1329" y="0"/>
                  <a:pt x="430" y="3"/>
                  <a:pt x="430" y="3"/>
                </a:cubicBezTo>
                <a:cubicBezTo>
                  <a:pt x="430" y="3"/>
                  <a:pt x="178" y="34"/>
                  <a:pt x="108" y="51"/>
                </a:cubicBezTo>
                <a:cubicBezTo>
                  <a:pt x="38" y="68"/>
                  <a:pt x="32" y="92"/>
                  <a:pt x="12" y="103"/>
                </a:cubicBezTo>
                <a:close/>
              </a:path>
            </a:pathLst>
          </a:custGeom>
          <a:solidFill>
            <a:srgbClr xmlns:mc="http://schemas.openxmlformats.org/markup-compatibility/2006" xmlns:a14="http://schemas.microsoft.com/office/drawing/2010/main" val="E11FBC" mc:Ignorable="">
              <a:alpha val="27000"/>
            </a:srgbClr>
          </a:solidFill>
          <a:ln w="38100" cmpd="sng">
            <a:solidFill>
              <a:schemeClr val="tx1"/>
            </a:solidFill>
            <a:round/>
            <a:headEnd/>
            <a:tailEnd/>
          </a:ln>
          <a:effectLst/>
        </p:spPr>
        <p:txBody>
          <a:bodyPr/>
          <a:lstStyle/>
          <a:p>
            <a:endParaRPr lang="en-US"/>
          </a:p>
        </p:txBody>
      </p:sp>
      <p:sp>
        <p:nvSpPr>
          <p:cNvPr id="1220610" name="Rectangle 2"/>
          <p:cNvSpPr>
            <a:spLocks noGrp="1" noChangeArrowheads="1"/>
          </p:cNvSpPr>
          <p:nvPr>
            <p:ph type="title"/>
          </p:nvPr>
        </p:nvSpPr>
        <p:spPr bwMode="auto">
          <a:xfrm>
            <a:off x="396081" y="106363"/>
            <a:ext cx="9484518" cy="625475"/>
          </a:xfrm>
          <a:noFill/>
          <a:ln>
            <a:miter lim="800000"/>
            <a:headEnd/>
            <a:tailEnd/>
          </a:ln>
        </p:spPr>
        <p:txBody>
          <a:bodyPr vert="horz" wrap="square" lIns="102898" tIns="51448" rIns="102898" bIns="51448" numCol="1" anchor="t" anchorCtr="0" compatLnSpc="1">
            <a:prstTxWarp prst="textNoShape">
              <a:avLst/>
            </a:prstTxWarp>
          </a:bodyPr>
          <a:lstStyle/>
          <a:p>
            <a:r>
              <a:rPr lang="en-US" altLang="en-US" sz="2800" dirty="0">
                <a:solidFill>
                  <a:srgbClr xmlns:mc="http://schemas.openxmlformats.org/markup-compatibility/2006" xmlns:a14="http://schemas.microsoft.com/office/drawing/2010/main" val="FFFF66" mc:Ignorable=""/>
                </a:solidFill>
                <a:latin typeface="Comic Sans MS" pitchFamily="66" charset="0"/>
              </a:rPr>
              <a:t>Are CO</a:t>
            </a:r>
            <a:r>
              <a:rPr lang="en-US" altLang="en-US" sz="2800" baseline="-25000" dirty="0">
                <a:solidFill>
                  <a:srgbClr xmlns:mc="http://schemas.openxmlformats.org/markup-compatibility/2006" xmlns:a14="http://schemas.microsoft.com/office/drawing/2010/main" val="FFFF66" mc:Ignorable=""/>
                </a:solidFill>
                <a:latin typeface="Comic Sans MS" pitchFamily="66" charset="0"/>
              </a:rPr>
              <a:t>2</a:t>
            </a:r>
            <a:r>
              <a:rPr lang="en-US" altLang="en-US" sz="2800" dirty="0">
                <a:solidFill>
                  <a:srgbClr xmlns:mc="http://schemas.openxmlformats.org/markup-compatibility/2006" xmlns:a14="http://schemas.microsoft.com/office/drawing/2010/main" val="FFFF66" mc:Ignorable=""/>
                </a:solidFill>
                <a:latin typeface="Comic Sans MS" pitchFamily="66" charset="0"/>
              </a:rPr>
              <a:t>-related stresses severe for deep-sea animals?</a:t>
            </a:r>
          </a:p>
        </p:txBody>
      </p:sp>
      <p:sp>
        <p:nvSpPr>
          <p:cNvPr id="1220612" name="Text Box 4"/>
          <p:cNvSpPr txBox="1">
            <a:spLocks noChangeArrowheads="1"/>
          </p:cNvSpPr>
          <p:nvPr/>
        </p:nvSpPr>
        <p:spPr bwMode="auto">
          <a:xfrm>
            <a:off x="549275" y="1265238"/>
            <a:ext cx="4751388" cy="2689224"/>
          </a:xfrm>
          <a:prstGeom prst="rect">
            <a:avLst/>
          </a:prstGeom>
          <a:noFill/>
          <a:ln w="9525">
            <a:noFill/>
            <a:miter lim="800000"/>
            <a:headEnd/>
            <a:tailEnd/>
          </a:ln>
          <a:effectLst/>
        </p:spPr>
        <p:txBody>
          <a:bodyPr lIns="102898" tIns="51448" rIns="102898" bIns="51448">
            <a:spAutoFit/>
          </a:bodyPr>
          <a:lstStyle/>
          <a:p>
            <a:pPr marL="514350" indent="-514350" defTabSz="1028700">
              <a:buFontTx/>
              <a:buAutoNum type="arabicPeriod"/>
            </a:pPr>
            <a:r>
              <a:rPr lang="en-US" sz="2400" dirty="0">
                <a:solidFill>
                  <a:srgbClr xmlns:mc="http://schemas.openxmlformats.org/markup-compatibility/2006" xmlns:a14="http://schemas.microsoft.com/office/drawing/2010/main" val="FFFFFF" mc:Ignorable=""/>
                </a:solidFill>
                <a:latin typeface="Comic Sans MS" pitchFamily="66" charset="0"/>
              </a:rPr>
              <a:t>Reduced metabolic rates </a:t>
            </a:r>
          </a:p>
          <a:p>
            <a:pPr marL="514350" indent="-514350" defTabSz="1028700">
              <a:buFontTx/>
              <a:buAutoNum type="arabicPeriod"/>
            </a:pPr>
            <a:r>
              <a:rPr lang="en-US" sz="2400" dirty="0">
                <a:solidFill>
                  <a:srgbClr xmlns:mc="http://schemas.openxmlformats.org/markup-compatibility/2006" xmlns:a14="http://schemas.microsoft.com/office/drawing/2010/main" val="FFFFFF" mc:Ignorable=""/>
                </a:solidFill>
                <a:latin typeface="Comic Sans MS" pitchFamily="66" charset="0"/>
              </a:rPr>
              <a:t>Reduced enzyme function </a:t>
            </a:r>
            <a:endParaRPr lang="en-US" sz="2000" dirty="0">
              <a:solidFill>
                <a:srgbClr xmlns:mc="http://schemas.openxmlformats.org/markup-compatibility/2006" xmlns:a14="http://schemas.microsoft.com/office/drawing/2010/main" val="FFFFFF" mc:Ignorable=""/>
              </a:solidFill>
              <a:latin typeface="Comic Sans MS" pitchFamily="66" charset="0"/>
            </a:endParaRPr>
          </a:p>
          <a:p>
            <a:pPr marL="514350" indent="-514350" defTabSz="1028700">
              <a:buFontTx/>
              <a:buAutoNum type="arabicPeriod"/>
            </a:pPr>
            <a:r>
              <a:rPr lang="en-US" sz="2400" dirty="0">
                <a:solidFill>
                  <a:srgbClr xmlns:mc="http://schemas.openxmlformats.org/markup-compatibility/2006" xmlns:a14="http://schemas.microsoft.com/office/drawing/2010/main" val="FFFFFF" mc:Ignorable=""/>
                </a:solidFill>
                <a:latin typeface="Comic Sans MS" pitchFamily="66" charset="0"/>
              </a:rPr>
              <a:t>Evolved in highly stable deep-sea environment</a:t>
            </a:r>
          </a:p>
          <a:p>
            <a:pPr marL="514350" indent="-514350" defTabSz="1028700">
              <a:buFontTx/>
              <a:buAutoNum type="arabicPeriod"/>
            </a:pPr>
            <a:r>
              <a:rPr lang="en-US" sz="2400" dirty="0">
                <a:solidFill>
                  <a:srgbClr xmlns:mc="http://schemas.openxmlformats.org/markup-compatibility/2006" xmlns:a14="http://schemas.microsoft.com/office/drawing/2010/main" val="FFFFFF" mc:Ignorable=""/>
                </a:solidFill>
                <a:latin typeface="Comic Sans MS" pitchFamily="66" charset="0"/>
              </a:rPr>
              <a:t>Food-limited – </a:t>
            </a:r>
            <a:br>
              <a:rPr lang="en-US" sz="2400" dirty="0">
                <a:solidFill>
                  <a:srgbClr xmlns:mc="http://schemas.openxmlformats.org/markup-compatibility/2006" xmlns:a14="http://schemas.microsoft.com/office/drawing/2010/main" val="FFFFFF" mc:Ignorable=""/>
                </a:solidFill>
                <a:latin typeface="Comic Sans MS" pitchFamily="66" charset="0"/>
              </a:rPr>
            </a:br>
            <a:r>
              <a:rPr lang="en-US" sz="2400" dirty="0">
                <a:solidFill>
                  <a:srgbClr xmlns:mc="http://schemas.openxmlformats.org/markup-compatibility/2006" xmlns:a14="http://schemas.microsoft.com/office/drawing/2010/main" val="FFFFFF" mc:Ignorable=""/>
                </a:solidFill>
                <a:latin typeface="Comic Sans MS" pitchFamily="66" charset="0"/>
              </a:rPr>
              <a:t>   “Living on the edge”</a:t>
            </a:r>
            <a:br>
              <a:rPr lang="en-US" sz="2400" dirty="0">
                <a:solidFill>
                  <a:srgbClr xmlns:mc="http://schemas.openxmlformats.org/markup-compatibility/2006" xmlns:a14="http://schemas.microsoft.com/office/drawing/2010/main" val="FFFFFF" mc:Ignorable=""/>
                </a:solidFill>
                <a:latin typeface="Comic Sans MS" pitchFamily="66" charset="0"/>
              </a:rPr>
            </a:b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sp>
        <p:nvSpPr>
          <p:cNvPr id="1220613" name="Text Box 5"/>
          <p:cNvSpPr txBox="1">
            <a:spLocks noChangeArrowheads="1"/>
          </p:cNvSpPr>
          <p:nvPr/>
        </p:nvSpPr>
        <p:spPr bwMode="auto">
          <a:xfrm>
            <a:off x="414963" y="808037"/>
            <a:ext cx="2703682" cy="442455"/>
          </a:xfrm>
          <a:prstGeom prst="rect">
            <a:avLst/>
          </a:prstGeom>
          <a:noFill/>
          <a:ln w="9525">
            <a:noFill/>
            <a:miter lim="800000"/>
            <a:headEnd/>
            <a:tailEnd/>
          </a:ln>
          <a:effectLst/>
        </p:spPr>
        <p:txBody>
          <a:bodyPr wrap="none" lIns="102898" tIns="51448" rIns="102898" bIns="51448">
            <a:spAutoFit/>
          </a:bodyPr>
          <a:lstStyle/>
          <a:p>
            <a:pPr algn="r" defTabSz="1028700"/>
            <a:r>
              <a:rPr lang="en-US" sz="2200" b="1" dirty="0">
                <a:solidFill>
                  <a:srgbClr xmlns:mc="http://schemas.openxmlformats.org/markup-compatibility/2006" xmlns:a14="http://schemas.microsoft.com/office/drawing/2010/main" val="FF9933" mc:Ignorable=""/>
                </a:solidFill>
                <a:latin typeface="Comic Sans MS" pitchFamily="66" charset="0"/>
              </a:rPr>
              <a:t>Deep-Sea Animals</a:t>
            </a:r>
          </a:p>
        </p:txBody>
      </p:sp>
      <p:sp>
        <p:nvSpPr>
          <p:cNvPr id="1220626" name="Rectangle 18"/>
          <p:cNvSpPr>
            <a:spLocks noChangeArrowheads="1"/>
          </p:cNvSpPr>
          <p:nvPr/>
        </p:nvSpPr>
        <p:spPr bwMode="auto">
          <a:xfrm>
            <a:off x="396875" y="884238"/>
            <a:ext cx="4953000" cy="2514600"/>
          </a:xfrm>
          <a:prstGeom prst="rect">
            <a:avLst/>
          </a:prstGeom>
          <a:noFill/>
          <a:ln w="9525">
            <a:noFill/>
            <a:miter lim="800000"/>
            <a:headEnd/>
            <a:tailEnd/>
          </a:ln>
          <a:effectLst/>
        </p:spPr>
        <p:txBody>
          <a:bodyPr wrap="none" anchor="ctr"/>
          <a:lstStyle/>
          <a:p>
            <a:endParaRPr lang="en-US"/>
          </a:p>
        </p:txBody>
      </p:sp>
      <p:sp>
        <p:nvSpPr>
          <p:cNvPr id="1220630" name="Text Box 22"/>
          <p:cNvSpPr txBox="1">
            <a:spLocks noChangeArrowheads="1"/>
          </p:cNvSpPr>
          <p:nvPr/>
        </p:nvSpPr>
        <p:spPr bwMode="auto">
          <a:xfrm>
            <a:off x="700881" y="6751637"/>
            <a:ext cx="1677046" cy="307766"/>
          </a:xfrm>
          <a:prstGeom prst="rect">
            <a:avLst/>
          </a:prstGeom>
          <a:noFill/>
          <a:ln w="9525">
            <a:noFill/>
            <a:miter lim="800000"/>
            <a:headEnd/>
            <a:tailEnd/>
          </a:ln>
          <a:effectLst/>
        </p:spPr>
        <p:txBody>
          <a:bodyPr wrap="none" lIns="91432" tIns="45715" rIns="91432" bIns="45715">
            <a:spAutoFit/>
          </a:bodyPr>
          <a:lstStyle/>
          <a:p>
            <a:pPr defTabSz="1028700"/>
            <a:r>
              <a:rPr lang="en-US" dirty="0">
                <a:solidFill>
                  <a:srgbClr xmlns:mc="http://schemas.openxmlformats.org/markup-compatibility/2006" xmlns:a14="http://schemas.microsoft.com/office/drawing/2010/main" val="FFFFFF" mc:Ignorable=""/>
                </a:solidFill>
              </a:rPr>
              <a:t>Deep-sea </a:t>
            </a:r>
            <a:r>
              <a:rPr lang="en-US" dirty="0" smtClean="0">
                <a:solidFill>
                  <a:srgbClr xmlns:mc="http://schemas.openxmlformats.org/markup-compatibility/2006" xmlns:a14="http://schemas.microsoft.com/office/drawing/2010/main" val="FFFFFF" mc:Ignorable=""/>
                </a:solidFill>
              </a:rPr>
              <a:t>Octopus</a:t>
            </a:r>
            <a:endParaRPr lang="en-US" i="1" baseline="-25000" dirty="0">
              <a:solidFill>
                <a:srgbClr xmlns:mc="http://schemas.openxmlformats.org/markup-compatibility/2006" xmlns:a14="http://schemas.microsoft.com/office/drawing/2010/main" val="FFFFFF" mc:Ignorable=""/>
              </a:solidFill>
            </a:endParaRPr>
          </a:p>
        </p:txBody>
      </p:sp>
      <p:sp>
        <p:nvSpPr>
          <p:cNvPr id="1220633" name="Text Box 25"/>
          <p:cNvSpPr txBox="1">
            <a:spLocks noChangeArrowheads="1"/>
          </p:cNvSpPr>
          <p:nvPr/>
        </p:nvSpPr>
        <p:spPr bwMode="auto">
          <a:xfrm>
            <a:off x="5793898" y="872774"/>
            <a:ext cx="4235752" cy="400099"/>
          </a:xfrm>
          <a:prstGeom prst="rect">
            <a:avLst/>
          </a:prstGeom>
          <a:noFill/>
          <a:ln w="9525">
            <a:noFill/>
            <a:miter lim="800000"/>
            <a:headEnd/>
            <a:tailEnd/>
          </a:ln>
          <a:effectLst/>
        </p:spPr>
        <p:txBody>
          <a:bodyPr wrap="square" lIns="91432" tIns="45715" rIns="91432" bIns="45715">
            <a:spAutoFit/>
          </a:bodyPr>
          <a:lstStyle/>
          <a:p>
            <a:pPr algn="ctr" defTabSz="1028700"/>
            <a:r>
              <a:rPr lang="en-US" sz="2000" b="1" dirty="0">
                <a:solidFill>
                  <a:srgbClr xmlns:mc="http://schemas.openxmlformats.org/markup-compatibility/2006" xmlns:a14="http://schemas.microsoft.com/office/drawing/2010/main" val="FFC000" mc:Ignorable=""/>
                </a:solidFill>
              </a:rPr>
              <a:t>pH variation </a:t>
            </a:r>
            <a:r>
              <a:rPr lang="en-US" sz="2000" b="1" dirty="0" smtClean="0">
                <a:solidFill>
                  <a:srgbClr xmlns:mc="http://schemas.openxmlformats.org/markup-compatibility/2006" xmlns:a14="http://schemas.microsoft.com/office/drawing/2010/main" val="FFC000" mc:Ignorable=""/>
                </a:solidFill>
              </a:rPr>
              <a:t>in </a:t>
            </a:r>
            <a:r>
              <a:rPr lang="en-US" sz="2000" b="1" dirty="0">
                <a:solidFill>
                  <a:srgbClr xmlns:mc="http://schemas.openxmlformats.org/markup-compatibility/2006" xmlns:a14="http://schemas.microsoft.com/office/drawing/2010/main" val="FFC000" mc:Ignorable=""/>
                </a:solidFill>
              </a:rPr>
              <a:t>the Pacific Ocean</a:t>
            </a:r>
          </a:p>
        </p:txBody>
      </p:sp>
      <p:cxnSp>
        <p:nvCxnSpPr>
          <p:cNvPr id="1220637" name="AutoShape 29"/>
          <p:cNvCxnSpPr>
            <a:cxnSpLocks noChangeShapeType="1"/>
          </p:cNvCxnSpPr>
          <p:nvPr/>
        </p:nvCxnSpPr>
        <p:spPr bwMode="auto">
          <a:xfrm>
            <a:off x="6565900" y="4054475"/>
            <a:ext cx="0" cy="0"/>
          </a:xfrm>
          <a:prstGeom prst="straightConnector1">
            <a:avLst/>
          </a:prstGeom>
          <a:noFill/>
          <a:ln w="9525">
            <a:solidFill>
              <a:schemeClr val="tx1"/>
            </a:solidFill>
            <a:round/>
            <a:headEnd/>
            <a:tailEnd/>
          </a:ln>
          <a:effectLst/>
        </p:spPr>
      </p:cxnSp>
      <p:cxnSp>
        <p:nvCxnSpPr>
          <p:cNvPr id="16" name="Straight Arrow Connector 15"/>
          <p:cNvCxnSpPr/>
          <p:nvPr/>
        </p:nvCxnSpPr>
        <p:spPr bwMode="auto">
          <a:xfrm>
            <a:off x="7330281" y="1570037"/>
            <a:ext cx="1600200" cy="1588"/>
          </a:xfrm>
          <a:prstGeom prst="straightConnector1">
            <a:avLst/>
          </a:prstGeom>
          <a:solidFill>
            <a:schemeClr val="accent1"/>
          </a:solidFill>
          <a:ln w="53975" cap="flat" cmpd="sng" algn="ctr">
            <a:solidFill>
              <a:schemeClr val="tx1"/>
            </a:solidFill>
            <a:prstDash val="solid"/>
            <a:round/>
            <a:headEnd type="triangle" w="med" len="med"/>
            <a:tailEnd type="triangle"/>
          </a:ln>
          <a:effectLst/>
        </p:spPr>
      </p:cxnSp>
      <p:sp>
        <p:nvSpPr>
          <p:cNvPr id="17" name="TextBox 16"/>
          <p:cNvSpPr txBox="1"/>
          <p:nvPr/>
        </p:nvSpPr>
        <p:spPr>
          <a:xfrm>
            <a:off x="9082881" y="1265237"/>
            <a:ext cx="800219" cy="584775"/>
          </a:xfrm>
          <a:prstGeom prst="rect">
            <a:avLst/>
          </a:prstGeom>
          <a:noFill/>
        </p:spPr>
        <p:txBody>
          <a:bodyPr wrap="none" rtlCol="0">
            <a:spAutoFit/>
          </a:bodyPr>
          <a:lstStyle/>
          <a:p>
            <a:pPr algn="ctr"/>
            <a:r>
              <a:rPr lang="en-US" sz="1600" b="1" dirty="0" smtClean="0">
                <a:solidFill>
                  <a:srgbClr xmlns:mc="http://schemas.openxmlformats.org/markup-compatibility/2006" xmlns:a14="http://schemas.microsoft.com/office/drawing/2010/main" val="FFFFFF" mc:Ignorable=""/>
                </a:solidFill>
              </a:rPr>
              <a:t>Less</a:t>
            </a:r>
          </a:p>
          <a:p>
            <a:pPr algn="ctr"/>
            <a:r>
              <a:rPr lang="en-US" sz="1600" b="1" dirty="0" smtClean="0">
                <a:solidFill>
                  <a:srgbClr xmlns:mc="http://schemas.openxmlformats.org/markup-compatibility/2006" xmlns:a14="http://schemas.microsoft.com/office/drawing/2010/main" val="FFFFFF" mc:Ignorable=""/>
                </a:solidFill>
              </a:rPr>
              <a:t>Acidic</a:t>
            </a:r>
            <a:endParaRPr lang="en-US" sz="1600" b="1" dirty="0">
              <a:solidFill>
                <a:srgbClr xmlns:mc="http://schemas.openxmlformats.org/markup-compatibility/2006" xmlns:a14="http://schemas.microsoft.com/office/drawing/2010/main" val="FFFFFF" mc:Ignorable=""/>
              </a:solidFill>
            </a:endParaRPr>
          </a:p>
        </p:txBody>
      </p:sp>
      <p:sp>
        <p:nvSpPr>
          <p:cNvPr id="18" name="TextBox 17"/>
          <p:cNvSpPr txBox="1"/>
          <p:nvPr/>
        </p:nvSpPr>
        <p:spPr>
          <a:xfrm>
            <a:off x="6415881" y="1265237"/>
            <a:ext cx="800219" cy="584775"/>
          </a:xfrm>
          <a:prstGeom prst="rect">
            <a:avLst/>
          </a:prstGeom>
          <a:noFill/>
        </p:spPr>
        <p:txBody>
          <a:bodyPr wrap="none" rtlCol="0">
            <a:spAutoFit/>
          </a:bodyPr>
          <a:lstStyle/>
          <a:p>
            <a:pPr algn="ctr"/>
            <a:r>
              <a:rPr lang="en-US" sz="1600" b="1" dirty="0" smtClean="0">
                <a:solidFill>
                  <a:srgbClr xmlns:mc="http://schemas.openxmlformats.org/markup-compatibility/2006" xmlns:a14="http://schemas.microsoft.com/office/drawing/2010/main" val="FFFFFF" mc:Ignorable=""/>
                </a:solidFill>
              </a:rPr>
              <a:t>More</a:t>
            </a:r>
          </a:p>
          <a:p>
            <a:pPr algn="ctr"/>
            <a:r>
              <a:rPr lang="en-US" sz="1600" b="1" dirty="0" smtClean="0">
                <a:solidFill>
                  <a:srgbClr xmlns:mc="http://schemas.openxmlformats.org/markup-compatibility/2006" xmlns:a14="http://schemas.microsoft.com/office/drawing/2010/main" val="FFFFFF" mc:Ignorable=""/>
                </a:solidFill>
              </a:rPr>
              <a:t>Acidic</a:t>
            </a:r>
            <a:endParaRPr lang="en-US" sz="1600" b="1" dirty="0">
              <a:solidFill>
                <a:srgbClr xmlns:mc="http://schemas.openxmlformats.org/markup-compatibility/2006" xmlns:a14="http://schemas.microsoft.com/office/drawing/2010/main" val="FFFFFF" mc:Ignorable=""/>
              </a:solidFill>
            </a:endParaRPr>
          </a:p>
        </p:txBody>
      </p:sp>
      <p:sp>
        <p:nvSpPr>
          <p:cNvPr id="19" name="TextBox 18"/>
          <p:cNvSpPr txBox="1"/>
          <p:nvPr/>
        </p:nvSpPr>
        <p:spPr>
          <a:xfrm rot="16200000">
            <a:off x="5117517" y="4298260"/>
            <a:ext cx="1380506" cy="400110"/>
          </a:xfrm>
          <a:prstGeom prst="rect">
            <a:avLst/>
          </a:prstGeom>
          <a:noFill/>
        </p:spPr>
        <p:txBody>
          <a:bodyPr wrap="none" rtlCol="0">
            <a:spAutoFit/>
          </a:bodyPr>
          <a:lstStyle/>
          <a:p>
            <a:r>
              <a:rPr lang="en-US" sz="2000" dirty="0" smtClean="0">
                <a:solidFill>
                  <a:srgbClr xmlns:mc="http://schemas.openxmlformats.org/markup-compatibility/2006" xmlns:a14="http://schemas.microsoft.com/office/drawing/2010/main" val="FFFFFF" mc:Ignorable=""/>
                </a:solidFill>
                <a:latin typeface="Comic Sans MS" pitchFamily="66" charset="0"/>
              </a:rPr>
              <a:t>Depth (m)</a:t>
            </a:r>
            <a:endParaRPr lang="en-US" sz="20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21" name="Straight Connector 6"/>
          <p:cNvCxnSpPr>
            <a:cxnSpLocks noChangeShapeType="1"/>
          </p:cNvCxnSpPr>
          <p:nvPr/>
        </p:nvCxnSpPr>
        <p:spPr bwMode="auto">
          <a:xfrm>
            <a:off x="547688" y="70756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20" name="TextBox 19"/>
          <p:cNvSpPr txBox="1"/>
          <p:nvPr/>
        </p:nvSpPr>
        <p:spPr>
          <a:xfrm rot="4166268">
            <a:off x="6311788" y="2913133"/>
            <a:ext cx="1277914" cy="307777"/>
          </a:xfrm>
          <a:prstGeom prst="rect">
            <a:avLst/>
          </a:prstGeom>
          <a:noFill/>
        </p:spPr>
        <p:txBody>
          <a:bodyPr wrap="none" rtlCol="0">
            <a:spAutoFit/>
          </a:bodyPr>
          <a:lstStyle/>
          <a:p>
            <a:r>
              <a:rPr lang="en-US" dirty="0" smtClean="0"/>
              <a:t>Future Ocean</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0648"/>
                                        </p:tgtEl>
                                        <p:attrNameLst>
                                          <p:attrName>style.visibility</p:attrName>
                                        </p:attrNameLst>
                                      </p:cBhvr>
                                      <p:to>
                                        <p:strVal val="visible"/>
                                      </p:to>
                                    </p:set>
                                    <p:animEffect transition="in" filter="dissolve">
                                      <p:cBhvr>
                                        <p:cTn id="7" dur="500"/>
                                        <p:tgtEl>
                                          <p:spTgt spid="1220648"/>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2.94574E-6 2.68209E-6 L -0.0893 2.68209E-6 " pathEditMode="relative" ptsTypes="AA">
                                      <p:cBhvr>
                                        <p:cTn id="11" dur="2000" fill="hold"/>
                                        <p:tgtEl>
                                          <p:spTgt spid="1220648"/>
                                        </p:tgtEl>
                                        <p:attrNameLst>
                                          <p:attrName>ppt_x</p:attrName>
                                          <p:attrName>ppt_y</p:attrName>
                                        </p:attrNameLst>
                                      </p:cBhvr>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48" grpId="0" animBg="1"/>
      <p:bldP spid="1220648" grpId="1" animBg="1"/>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36874" y="320324"/>
            <a:ext cx="8559526" cy="954107"/>
          </a:xfrm>
          <a:prstGeom prst="rect">
            <a:avLst/>
          </a:prstGeom>
          <a:noFill/>
        </p:spPr>
        <p:txBody>
          <a:bodyPr wrap="square" rtlCol="0">
            <a:spAutoFit/>
          </a:bodyPr>
          <a:lstStyle/>
          <a:p>
            <a:pPr algn="ctr"/>
            <a:r>
              <a:rPr lang="en-US" sz="2800" dirty="0" smtClean="0">
                <a:solidFill>
                  <a:srgbClr xmlns:mc="http://schemas.openxmlformats.org/markup-compatibility/2006" xmlns:a14="http://schemas.microsoft.com/office/drawing/2010/main" val="FFFF66" mc:Ignorable=""/>
                </a:solidFill>
                <a:latin typeface="Comic Sans MS" pitchFamily="66" charset="0"/>
              </a:rPr>
              <a:t>What are the options for organisms faced with ocean acidification?</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sp>
        <p:nvSpPr>
          <p:cNvPr id="13" name="Line 6"/>
          <p:cNvSpPr>
            <a:spLocks noChangeShapeType="1"/>
          </p:cNvSpPr>
          <p:nvPr/>
        </p:nvSpPr>
        <p:spPr bwMode="auto">
          <a:xfrm>
            <a:off x="655977" y="1387248"/>
            <a:ext cx="9026525" cy="0"/>
          </a:xfrm>
          <a:prstGeom prst="line">
            <a:avLst/>
          </a:prstGeom>
          <a:noFill/>
          <a:ln w="12700">
            <a:solidFill>
              <a:srgbClr xmlns:mc="http://schemas.openxmlformats.org/markup-compatibility/2006" xmlns:a14="http://schemas.microsoft.com/office/drawing/2010/main" val="FF0000" mc:Ignorable=""/>
            </a:solidFill>
            <a:round/>
            <a:headEnd/>
            <a:tailEnd/>
          </a:ln>
          <a:effectLst/>
        </p:spPr>
        <p:txBody>
          <a:bodyPr/>
          <a:lstStyle/>
          <a:p>
            <a:endParaRPr lang="en-US"/>
          </a:p>
        </p:txBody>
      </p:sp>
      <p:sp>
        <p:nvSpPr>
          <p:cNvPr id="10" name="TextBox 9"/>
          <p:cNvSpPr txBox="1"/>
          <p:nvPr/>
        </p:nvSpPr>
        <p:spPr>
          <a:xfrm>
            <a:off x="480295" y="1533961"/>
            <a:ext cx="9238239" cy="1938992"/>
          </a:xfrm>
          <a:prstGeom prst="rect">
            <a:avLst/>
          </a:prstGeom>
          <a:noFill/>
        </p:spPr>
        <p:txBody>
          <a:bodyPr wrap="square" rtlCol="0">
            <a:spAutoFit/>
          </a:bodyPr>
          <a:lstStyle/>
          <a:p>
            <a:pPr>
              <a:buFont typeface="Arial" pitchFamily="34" charset="0"/>
              <a:buChar char="•"/>
            </a:pPr>
            <a:r>
              <a:rPr lang="en-US" sz="2400" dirty="0" smtClean="0">
                <a:solidFill>
                  <a:srgbClr xmlns:mc="http://schemas.openxmlformats.org/markup-compatibility/2006" xmlns:a14="http://schemas.microsoft.com/office/drawing/2010/main" val="FFFFFF" mc:Ignorable=""/>
                </a:solidFill>
                <a:latin typeface="Comic Sans MS" pitchFamily="66" charset="0"/>
              </a:rPr>
              <a:t>  Acclimation (tolerance)</a:t>
            </a:r>
            <a:br>
              <a:rPr lang="en-US" sz="2400" dirty="0" smtClean="0">
                <a:solidFill>
                  <a:srgbClr xmlns:mc="http://schemas.openxmlformats.org/markup-compatibility/2006" xmlns:a14="http://schemas.microsoft.com/office/drawing/2010/main" val="FFFFFF" mc:Ignorable=""/>
                </a:solidFill>
                <a:latin typeface="Comic Sans MS" pitchFamily="66" charset="0"/>
              </a:rPr>
            </a:br>
            <a:endParaRPr lang="en-US" sz="2400" dirty="0" smtClean="0">
              <a:solidFill>
                <a:srgbClr xmlns:mc="http://schemas.openxmlformats.org/markup-compatibility/2006" xmlns:a14="http://schemas.microsoft.com/office/drawing/2010/main" val="FFFFFF" mc:Ignorable=""/>
              </a:solidFill>
              <a:latin typeface="Comic Sans MS" pitchFamily="66" charset="0"/>
            </a:endParaRPr>
          </a:p>
          <a:p>
            <a:pPr>
              <a:buFont typeface="Arial" pitchFamily="34" charset="0"/>
              <a:buChar char="•"/>
            </a:pPr>
            <a:r>
              <a:rPr lang="en-US" sz="2400" dirty="0" smtClean="0">
                <a:solidFill>
                  <a:srgbClr xmlns:mc="http://schemas.openxmlformats.org/markup-compatibility/2006" xmlns:a14="http://schemas.microsoft.com/office/drawing/2010/main" val="FFFFFF" mc:Ignorable=""/>
                </a:solidFill>
                <a:latin typeface="Comic Sans MS" pitchFamily="66" charset="0"/>
              </a:rPr>
              <a:t>  Adaptation (linked to evolutionary history, generation time)</a:t>
            </a:r>
          </a:p>
          <a:p>
            <a:pPr lvl="1">
              <a:buFont typeface="Arial" pitchFamily="34" charset="0"/>
              <a:buChar char="•"/>
            </a:pPr>
            <a:endParaRPr lang="en-US" sz="2400" dirty="0" smtClean="0">
              <a:solidFill>
                <a:srgbClr xmlns:mc="http://schemas.openxmlformats.org/markup-compatibility/2006" xmlns:a14="http://schemas.microsoft.com/office/drawing/2010/main" val="FFFFFF" mc:Ignorable=""/>
              </a:solidFill>
              <a:latin typeface="Comic Sans MS" pitchFamily="66" charset="0"/>
            </a:endParaRPr>
          </a:p>
          <a:p>
            <a:pPr>
              <a:buFont typeface="Arial" pitchFamily="34" charset="0"/>
              <a:buChar char="•"/>
            </a:pPr>
            <a:r>
              <a:rPr lang="en-US" sz="2400" dirty="0" smtClean="0">
                <a:solidFill>
                  <a:srgbClr xmlns:mc="http://schemas.openxmlformats.org/markup-compatibility/2006" xmlns:a14="http://schemas.microsoft.com/office/drawing/2010/main" val="FFFFFF" mc:Ignorable=""/>
                </a:solidFill>
                <a:latin typeface="Comic Sans MS" pitchFamily="66" charset="0"/>
              </a:rPr>
              <a:t>  Extinction</a:t>
            </a:r>
          </a:p>
        </p:txBody>
      </p:sp>
      <p:pic>
        <p:nvPicPr>
          <p:cNvPr id="19460" name="Picture 4" descr="http://www.wgn.net/~fabio/gallery/california-scuba-photo/california-sheephead.jpg"/>
          <p:cNvPicPr>
            <a:picLocks noChangeAspect="1" noChangeArrowheads="1"/>
          </p:cNvPicPr>
          <p:nvPr/>
        </p:nvPicPr>
        <p:blipFill>
          <a:blip r:embed="rId3" cstate="print"/>
          <a:srcRect/>
          <a:stretch>
            <a:fillRect/>
          </a:stretch>
        </p:blipFill>
        <p:spPr bwMode="auto">
          <a:xfrm>
            <a:off x="3183466" y="3286561"/>
            <a:ext cx="5875867" cy="3927038"/>
          </a:xfrm>
          <a:prstGeom prst="rect">
            <a:avLst/>
          </a:prstGeom>
          <a:noFill/>
        </p:spPr>
      </p:pic>
      <p:sp>
        <p:nvSpPr>
          <p:cNvPr id="12" name="Cloud Callout 11"/>
          <p:cNvSpPr/>
          <p:nvPr/>
        </p:nvSpPr>
        <p:spPr bwMode="auto">
          <a:xfrm rot="20949381" flipH="1">
            <a:off x="3299157" y="3402780"/>
            <a:ext cx="1814845" cy="1144248"/>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5" name="TextBox 14"/>
          <p:cNvSpPr txBox="1"/>
          <p:nvPr/>
        </p:nvSpPr>
        <p:spPr>
          <a:xfrm>
            <a:off x="3428997" y="3699932"/>
            <a:ext cx="1486304" cy="523220"/>
          </a:xfrm>
          <a:prstGeom prst="rect">
            <a:avLst/>
          </a:prstGeom>
          <a:noFill/>
        </p:spPr>
        <p:txBody>
          <a:bodyPr wrap="none" rtlCol="0">
            <a:spAutoFit/>
          </a:bodyPr>
          <a:lstStyle/>
          <a:p>
            <a:r>
              <a:rPr lang="en-US" sz="2800" b="1" dirty="0" smtClean="0">
                <a:solidFill>
                  <a:srgbClr xmlns:mc="http://schemas.openxmlformats.org/markup-compatibility/2006" xmlns:a14="http://schemas.microsoft.com/office/drawing/2010/main" val="000099" mc:Ignorable=""/>
                </a:solidFill>
                <a:latin typeface="Freestyle Script" pitchFamily="66" charset="0"/>
              </a:rPr>
              <a:t>What to do..?</a:t>
            </a:r>
            <a:endParaRPr lang="en-GB" sz="2800" b="1" dirty="0">
              <a:solidFill>
                <a:srgbClr xmlns:mc="http://schemas.openxmlformats.org/markup-compatibility/2006" xmlns:a14="http://schemas.microsoft.com/office/drawing/2010/main" val="000099" mc:Ignorable=""/>
              </a:solidFill>
              <a:latin typeface="Freestyle Script" pitchFamily="66" charset="0"/>
            </a:endParaRPr>
          </a:p>
        </p:txBody>
      </p:sp>
    </p:spTree>
    <p:extLst>
      <p:ext uri="{BB962C8B-B14F-4D97-AF65-F5344CB8AC3E}">
        <p14:creationId xmlns:p14="http://schemas.microsoft.com/office/powerpoint/2010/main" val="11772768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3"/>
          <p:cNvSpPr txBox="1">
            <a:spLocks noChangeArrowheads="1"/>
          </p:cNvSpPr>
          <p:nvPr/>
        </p:nvSpPr>
        <p:spPr bwMode="auto">
          <a:xfrm>
            <a:off x="919868" y="22578"/>
            <a:ext cx="8381555" cy="657919"/>
          </a:xfrm>
          <a:prstGeom prst="rect">
            <a:avLst/>
          </a:prstGeom>
          <a:noFill/>
          <a:ln w="9525">
            <a:noFill/>
            <a:miter lim="800000"/>
            <a:headEnd/>
            <a:tailEnd/>
          </a:ln>
        </p:spPr>
        <p:txBody>
          <a:bodyPr wrap="none" lIns="102916" tIns="51458" rIns="102916" bIns="51458">
            <a:spAutoFit/>
          </a:bodyPr>
          <a:lstStyle/>
          <a:p>
            <a:pPr defTabSz="1028700" eaLnBrk="0" hangingPunct="0"/>
            <a:r>
              <a:rPr lang="en-US" sz="3600" dirty="0" smtClean="0">
                <a:solidFill>
                  <a:srgbClr xmlns:mc="http://schemas.openxmlformats.org/markup-compatibility/2006" xmlns:a14="http://schemas.microsoft.com/office/drawing/2010/main" val="FFFF00" mc:Ignorable=""/>
                </a:solidFill>
                <a:latin typeface="Comic Sans MS" pitchFamily="66" charset="0"/>
              </a:rPr>
              <a:t>Mass extinctions during Earth history</a:t>
            </a:r>
            <a:endParaRPr lang="en-US" sz="3600" dirty="0">
              <a:solidFill>
                <a:srgbClr xmlns:mc="http://schemas.openxmlformats.org/markup-compatibility/2006" xmlns:a14="http://schemas.microsoft.com/office/drawing/2010/main" val="FFFF00" mc:Ignorable=""/>
              </a:solidFill>
              <a:latin typeface="Comic Sans MS" pitchFamily="66" charset="0"/>
            </a:endParaRPr>
          </a:p>
        </p:txBody>
      </p:sp>
      <p:sp>
        <p:nvSpPr>
          <p:cNvPr id="2056" name="Text Box 40"/>
          <p:cNvSpPr txBox="1">
            <a:spLocks noChangeArrowheads="1"/>
          </p:cNvSpPr>
          <p:nvPr/>
        </p:nvSpPr>
        <p:spPr bwMode="auto">
          <a:xfrm>
            <a:off x="465491" y="857427"/>
            <a:ext cx="8005702" cy="707876"/>
          </a:xfrm>
          <a:prstGeom prst="rect">
            <a:avLst/>
          </a:prstGeom>
          <a:noFill/>
          <a:ln w="9525">
            <a:noFill/>
            <a:miter lim="800000"/>
            <a:headEnd/>
            <a:tailEnd/>
          </a:ln>
        </p:spPr>
        <p:txBody>
          <a:bodyPr wrap="none" lIns="91432" tIns="45715" rIns="91432" bIns="45715">
            <a:spAutoFit/>
          </a:bodyPr>
          <a:lstStyle/>
          <a:p>
            <a:pPr defTabSz="1028700" eaLnBrk="0" hangingPunct="0">
              <a:buFont typeface="Arial" pitchFamily="34" charset="0"/>
              <a:buChar char="•"/>
            </a:pPr>
            <a:r>
              <a:rPr lang="en-US" sz="2000" b="1" dirty="0" smtClean="0">
                <a:solidFill>
                  <a:srgbClr xmlns:mc="http://schemas.openxmlformats.org/markup-compatibility/2006" xmlns:a14="http://schemas.microsoft.com/office/drawing/2010/main" val="FFFFFF" mc:Ignorable=""/>
                </a:solidFill>
                <a:latin typeface="Comic Sans MS" pitchFamily="66" charset="0"/>
              </a:rPr>
              <a:t> 5 major mass extinctions with &gt;70% extinction of all species</a:t>
            </a:r>
          </a:p>
          <a:p>
            <a:pPr defTabSz="1028700" eaLnBrk="0" hangingPunct="0">
              <a:buFont typeface="Arial" pitchFamily="34" charset="0"/>
              <a:buChar char="•"/>
            </a:pPr>
            <a:r>
              <a:rPr lang="en-US" sz="2000" b="1" dirty="0" smtClean="0">
                <a:solidFill>
                  <a:srgbClr xmlns:mc="http://schemas.openxmlformats.org/markup-compatibility/2006" xmlns:a14="http://schemas.microsoft.com/office/drawing/2010/main" val="FFFFFF" mc:Ignorable=""/>
                </a:solidFill>
                <a:latin typeface="Comic Sans MS" pitchFamily="66" charset="0"/>
              </a:rPr>
              <a:t> 10+ million years to recover (</a:t>
            </a:r>
            <a:r>
              <a:rPr lang="en-US" sz="2000" b="1" dirty="0" err="1" smtClean="0">
                <a:solidFill>
                  <a:srgbClr xmlns:mc="http://schemas.openxmlformats.org/markup-compatibility/2006" xmlns:a14="http://schemas.microsoft.com/office/drawing/2010/main" val="FFFFFF" mc:Ignorable=""/>
                </a:solidFill>
                <a:latin typeface="Comic Sans MS" pitchFamily="66" charset="0"/>
              </a:rPr>
              <a:t>rediversify</a:t>
            </a:r>
            <a:r>
              <a:rPr lang="en-US" sz="2000" b="1" dirty="0" smtClean="0">
                <a:solidFill>
                  <a:srgbClr xmlns:mc="http://schemas.openxmlformats.org/markup-compatibility/2006" xmlns:a14="http://schemas.microsoft.com/office/drawing/2010/main" val="FFFFFF" mc:Ignorable=""/>
                </a:solidFill>
                <a:latin typeface="Comic Sans MS" pitchFamily="66" charset="0"/>
              </a:rPr>
              <a:t>) </a:t>
            </a:r>
            <a:endParaRPr lang="en-US" sz="2000" b="1" dirty="0">
              <a:solidFill>
                <a:srgbClr xmlns:mc="http://schemas.openxmlformats.org/markup-compatibility/2006" xmlns:a14="http://schemas.microsoft.com/office/drawing/2010/main" val="FFFFFF" mc:Ignorable=""/>
              </a:solidFill>
              <a:latin typeface="Comic Sans MS" pitchFamily="66" charset="0"/>
            </a:endParaRPr>
          </a:p>
        </p:txBody>
      </p:sp>
      <p:sp>
        <p:nvSpPr>
          <p:cNvPr id="2061" name="Rectangle 64"/>
          <p:cNvSpPr>
            <a:spLocks noChangeArrowheads="1"/>
          </p:cNvSpPr>
          <p:nvPr/>
        </p:nvSpPr>
        <p:spPr bwMode="auto">
          <a:xfrm>
            <a:off x="166688" y="1722967"/>
            <a:ext cx="7086600" cy="201083"/>
          </a:xfrm>
          <a:prstGeom prst="rect">
            <a:avLst/>
          </a:prstGeom>
          <a:noFill/>
          <a:ln w="9525" algn="ctr">
            <a:noFill/>
            <a:round/>
            <a:headEnd/>
            <a:tailEnd/>
          </a:ln>
        </p:spPr>
        <p:txBody>
          <a:bodyPr/>
          <a:lstStyle/>
          <a:p>
            <a:pPr defTabSz="1028700" eaLnBrk="0" hangingPunct="0"/>
            <a:endParaRPr lang="en-US"/>
          </a:p>
        </p:txBody>
      </p:sp>
      <p:cxnSp>
        <p:nvCxnSpPr>
          <p:cNvPr id="37" name="Straight Connector 6"/>
          <p:cNvCxnSpPr>
            <a:cxnSpLocks noChangeShapeType="1"/>
          </p:cNvCxnSpPr>
          <p:nvPr/>
        </p:nvCxnSpPr>
        <p:spPr bwMode="auto">
          <a:xfrm>
            <a:off x="549121" y="681433"/>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cxnSp>
        <p:nvCxnSpPr>
          <p:cNvPr id="12" name="Straight Connector 11"/>
          <p:cNvCxnSpPr/>
          <p:nvPr/>
        </p:nvCxnSpPr>
        <p:spPr bwMode="auto">
          <a:xfrm rot="5400000" flipH="1" flipV="1">
            <a:off x="2114550" y="3390900"/>
            <a:ext cx="2838450" cy="0"/>
          </a:xfrm>
          <a:prstGeom prst="line">
            <a:avLst/>
          </a:prstGeom>
          <a:solidFill>
            <a:schemeClr val="accent1"/>
          </a:solidFill>
          <a:ln w="28575" cap="flat" cmpd="sng" algn="ctr">
            <a:solidFill>
              <a:srgbClr xmlns:mc="http://schemas.openxmlformats.org/markup-compatibility/2006" xmlns:a14="http://schemas.microsoft.com/office/drawing/2010/main" val="33CC33" mc:Ignorable=""/>
            </a:solidFill>
            <a:prstDash val="solid"/>
            <a:round/>
            <a:headEnd type="none" w="med" len="med"/>
            <a:tailEnd type="none" w="med" len="med"/>
          </a:ln>
          <a:effectLst/>
        </p:spPr>
      </p:cxnSp>
      <p:cxnSp>
        <p:nvCxnSpPr>
          <p:cNvPr id="13" name="Straight Connector 12"/>
          <p:cNvCxnSpPr/>
          <p:nvPr/>
        </p:nvCxnSpPr>
        <p:spPr bwMode="auto">
          <a:xfrm rot="5400000" flipH="1" flipV="1">
            <a:off x="2724150" y="3381375"/>
            <a:ext cx="2838450" cy="0"/>
          </a:xfrm>
          <a:prstGeom prst="line">
            <a:avLst/>
          </a:prstGeom>
          <a:solidFill>
            <a:schemeClr val="accent1"/>
          </a:solidFill>
          <a:ln w="28575" cap="flat" cmpd="sng" algn="ctr">
            <a:solidFill>
              <a:srgbClr xmlns:mc="http://schemas.openxmlformats.org/markup-compatibility/2006" xmlns:a14="http://schemas.microsoft.com/office/drawing/2010/main" val="33CC33" mc:Ignorable=""/>
            </a:solidFill>
            <a:prstDash val="solid"/>
            <a:round/>
            <a:headEnd type="none" w="med" len="med"/>
            <a:tailEnd type="none" w="med" len="med"/>
          </a:ln>
          <a:effectLst/>
        </p:spPr>
      </p:cxnSp>
      <p:pic>
        <p:nvPicPr>
          <p:cNvPr id="2347013" name="Picture 5" descr="http://upload.wikimedia.org/wikipedia/commons/thumb/4/4d/Phanerozoic_Biodiversity.svg/784px-Phanerozoic_Biodiversity.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584" y="1704976"/>
            <a:ext cx="9286216" cy="5495924"/>
          </a:xfrm>
          <a:prstGeom prst="rect">
            <a:avLst/>
          </a:prstGeom>
          <a:noFill/>
          <a:extLst>
            <a:ext uri="{909E8E84-426E-40DD-AFC4-6F175D3DCCD1}">
              <a14:hiddenFill xmlns:a14="http://schemas.microsoft.com/office/drawing/2010/main">
                <a:solidFill>
                  <a:srgbClr xmlns:mc="http://schemas.openxmlformats.org/markup-compatibility/2006" val="FFFFFF" mc:Ignorable=""/>
                </a:solidFill>
              </a14:hiddenFill>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PIC006"/>
          <p:cNvPicPr>
            <a:picLocks noChangeAspect="1" noChangeArrowheads="1"/>
          </p:cNvPicPr>
          <p:nvPr/>
        </p:nvPicPr>
        <p:blipFill>
          <a:blip r:embed="rId4" cstate="print">
            <a:lum bright="20000" contrast="20000"/>
          </a:blip>
          <a:srcRect/>
          <a:stretch>
            <a:fillRect/>
          </a:stretch>
        </p:blipFill>
        <p:spPr bwMode="auto">
          <a:xfrm>
            <a:off x="426708" y="2386065"/>
            <a:ext cx="5111592" cy="4435792"/>
          </a:xfrm>
          <a:prstGeom prst="rect">
            <a:avLst/>
          </a:prstGeom>
          <a:noFill/>
          <a:ln w="9525">
            <a:noFill/>
            <a:miter lim="800000"/>
            <a:headEnd/>
            <a:tailEnd/>
          </a:ln>
        </p:spPr>
      </p:pic>
      <p:sp>
        <p:nvSpPr>
          <p:cNvPr id="23555" name="Text Box 3"/>
          <p:cNvSpPr txBox="1">
            <a:spLocks noChangeArrowheads="1"/>
          </p:cNvSpPr>
          <p:nvPr/>
        </p:nvSpPr>
        <p:spPr bwMode="auto">
          <a:xfrm>
            <a:off x="1441902" y="46297"/>
            <a:ext cx="6510850" cy="534808"/>
          </a:xfrm>
          <a:prstGeom prst="rect">
            <a:avLst/>
          </a:prstGeom>
          <a:noFill/>
          <a:ln w="9525">
            <a:noFill/>
            <a:miter lim="800000"/>
            <a:headEnd/>
            <a:tailEnd/>
          </a:ln>
        </p:spPr>
        <p:txBody>
          <a:bodyPr wrap="none" lIns="102916" tIns="51458" rIns="102916" bIns="51458">
            <a:spAutoFit/>
          </a:bodyPr>
          <a:lstStyle/>
          <a:p>
            <a:pPr algn="r" defTabSz="1027659"/>
            <a:r>
              <a:rPr lang="en-US" sz="2800" dirty="0">
                <a:latin typeface="Comic Sans MS" pitchFamily="66" charset="0"/>
              </a:rPr>
              <a:t>MBARI small scale CO</a:t>
            </a:r>
            <a:r>
              <a:rPr lang="en-US" sz="2800" baseline="-25000" dirty="0">
                <a:latin typeface="Comic Sans MS" pitchFamily="66" charset="0"/>
              </a:rPr>
              <a:t>2</a:t>
            </a:r>
            <a:r>
              <a:rPr lang="en-US" sz="2800" dirty="0">
                <a:latin typeface="Comic Sans MS" pitchFamily="66" charset="0"/>
              </a:rPr>
              <a:t> experiments</a:t>
            </a:r>
          </a:p>
        </p:txBody>
      </p:sp>
      <p:sp>
        <p:nvSpPr>
          <p:cNvPr id="23556" name="Text Box 4"/>
          <p:cNvSpPr txBox="1">
            <a:spLocks noChangeArrowheads="1"/>
          </p:cNvSpPr>
          <p:nvPr/>
        </p:nvSpPr>
        <p:spPr bwMode="auto">
          <a:xfrm>
            <a:off x="3151997" y="6447778"/>
            <a:ext cx="2020839" cy="319365"/>
          </a:xfrm>
          <a:prstGeom prst="rect">
            <a:avLst/>
          </a:prstGeom>
          <a:noFill/>
          <a:ln w="9525">
            <a:noFill/>
            <a:miter lim="800000"/>
            <a:headEnd/>
            <a:tailEnd/>
          </a:ln>
        </p:spPr>
        <p:txBody>
          <a:bodyPr wrap="none" lIns="102916" tIns="51458" rIns="102916" bIns="51458">
            <a:spAutoFit/>
          </a:bodyPr>
          <a:lstStyle/>
          <a:p>
            <a:pPr algn="ctr" defTabSz="1027659"/>
            <a:r>
              <a:rPr lang="en-US" b="1" dirty="0">
                <a:solidFill>
                  <a:srgbClr xmlns:mc="http://schemas.openxmlformats.org/markup-compatibility/2006" xmlns:a14="http://schemas.microsoft.com/office/drawing/2010/main" val="000000" mc:Ignorable=""/>
                </a:solidFill>
                <a:latin typeface="Comic Sans MS" pitchFamily="66" charset="0"/>
              </a:rPr>
              <a:t>CO2 Release System</a:t>
            </a:r>
          </a:p>
        </p:txBody>
      </p:sp>
      <p:sp>
        <p:nvSpPr>
          <p:cNvPr id="23557" name="Text Box 6"/>
          <p:cNvSpPr txBox="1">
            <a:spLocks noChangeArrowheads="1"/>
          </p:cNvSpPr>
          <p:nvPr/>
        </p:nvSpPr>
        <p:spPr bwMode="auto">
          <a:xfrm>
            <a:off x="7771398" y="6831154"/>
            <a:ext cx="1809243" cy="319365"/>
          </a:xfrm>
          <a:prstGeom prst="rect">
            <a:avLst/>
          </a:prstGeom>
          <a:noFill/>
          <a:ln w="9525">
            <a:noFill/>
            <a:miter lim="800000"/>
            <a:headEnd/>
            <a:tailEnd/>
          </a:ln>
        </p:spPr>
        <p:txBody>
          <a:bodyPr wrap="none" lIns="102916" tIns="51458" rIns="102916" bIns="51458">
            <a:spAutoFit/>
          </a:bodyPr>
          <a:lstStyle/>
          <a:p>
            <a:pPr algn="ctr" defTabSz="1027659"/>
            <a:r>
              <a:rPr lang="en-US" b="1" dirty="0">
                <a:solidFill>
                  <a:srgbClr xmlns:mc="http://schemas.openxmlformats.org/markup-compatibility/2006" xmlns:a14="http://schemas.microsoft.com/office/drawing/2010/main" val="FFFFFF" mc:Ignorable=""/>
                </a:solidFill>
                <a:latin typeface="Comic Sans MS" pitchFamily="66" charset="0"/>
              </a:rPr>
              <a:t>20 liter  CO2 pool</a:t>
            </a:r>
          </a:p>
        </p:txBody>
      </p:sp>
      <p:pic>
        <p:nvPicPr>
          <p:cNvPr id="23558" name="Picture 7" descr="wf"/>
          <p:cNvPicPr>
            <a:picLocks noChangeAspect="1" noChangeArrowheads="1"/>
          </p:cNvPicPr>
          <p:nvPr/>
        </p:nvPicPr>
        <p:blipFill>
          <a:blip r:embed="rId5" cstate="print"/>
          <a:srcRect/>
          <a:stretch>
            <a:fillRect/>
          </a:stretch>
        </p:blipFill>
        <p:spPr bwMode="auto">
          <a:xfrm>
            <a:off x="5888554" y="807599"/>
            <a:ext cx="4096385" cy="2755437"/>
          </a:xfrm>
          <a:prstGeom prst="rect">
            <a:avLst/>
          </a:prstGeom>
          <a:noFill/>
          <a:ln w="9525">
            <a:noFill/>
            <a:miter lim="800000"/>
            <a:headEnd/>
            <a:tailEnd/>
          </a:ln>
        </p:spPr>
      </p:pic>
      <p:pic>
        <p:nvPicPr>
          <p:cNvPr id="23559" name="Picture 8" descr="pic005d"/>
          <p:cNvPicPr>
            <a:picLocks noChangeAspect="1" noChangeArrowheads="1"/>
          </p:cNvPicPr>
          <p:nvPr/>
        </p:nvPicPr>
        <p:blipFill>
          <a:blip r:embed="rId6" cstate="print">
            <a:lum bright="20000" contrast="20000"/>
          </a:blip>
          <a:srcRect/>
          <a:stretch>
            <a:fillRect/>
          </a:stretch>
        </p:blipFill>
        <p:spPr bwMode="auto">
          <a:xfrm>
            <a:off x="341365" y="764733"/>
            <a:ext cx="2645582" cy="2938905"/>
          </a:xfrm>
          <a:prstGeom prst="rect">
            <a:avLst/>
          </a:prstGeom>
          <a:noFill/>
          <a:ln w="9525">
            <a:noFill/>
            <a:miter lim="800000"/>
            <a:headEnd/>
            <a:tailEnd/>
          </a:ln>
        </p:spPr>
      </p:pic>
      <p:sp>
        <p:nvSpPr>
          <p:cNvPr id="23560" name="Text Box 9"/>
          <p:cNvSpPr txBox="1">
            <a:spLocks noChangeArrowheads="1"/>
          </p:cNvSpPr>
          <p:nvPr/>
        </p:nvSpPr>
        <p:spPr bwMode="auto">
          <a:xfrm>
            <a:off x="341366" y="3302411"/>
            <a:ext cx="1315518" cy="319365"/>
          </a:xfrm>
          <a:prstGeom prst="rect">
            <a:avLst/>
          </a:prstGeom>
          <a:noFill/>
          <a:ln w="9525">
            <a:noFill/>
            <a:miter lim="800000"/>
            <a:headEnd/>
            <a:tailEnd/>
          </a:ln>
        </p:spPr>
        <p:txBody>
          <a:bodyPr wrap="none" lIns="102916" tIns="51458" rIns="102916" bIns="51458">
            <a:spAutoFit/>
          </a:bodyPr>
          <a:lstStyle/>
          <a:p>
            <a:pPr algn="ctr" defTabSz="1027659"/>
            <a:r>
              <a:rPr lang="en-US" b="1" dirty="0">
                <a:solidFill>
                  <a:srgbClr xmlns:mc="http://schemas.openxmlformats.org/markup-compatibility/2006" xmlns:a14="http://schemas.microsoft.com/office/drawing/2010/main" val="000000" mc:Ignorable=""/>
                </a:solidFill>
                <a:latin typeface="Comic Sans MS" pitchFamily="66" charset="0"/>
              </a:rPr>
              <a:t>ROV Tiburon</a:t>
            </a:r>
          </a:p>
        </p:txBody>
      </p:sp>
      <p:sp>
        <p:nvSpPr>
          <p:cNvPr id="23561" name="Text Box 10"/>
          <p:cNvSpPr txBox="1">
            <a:spLocks noChangeArrowheads="1"/>
          </p:cNvSpPr>
          <p:nvPr/>
        </p:nvSpPr>
        <p:spPr bwMode="auto">
          <a:xfrm>
            <a:off x="-262903" y="7026355"/>
            <a:ext cx="4462369" cy="380920"/>
          </a:xfrm>
          <a:prstGeom prst="rect">
            <a:avLst/>
          </a:prstGeom>
          <a:noFill/>
          <a:ln w="9525">
            <a:noFill/>
            <a:miter lim="800000"/>
            <a:headEnd/>
            <a:tailEnd/>
          </a:ln>
        </p:spPr>
        <p:txBody>
          <a:bodyPr wrap="square" lIns="102916" tIns="51458" rIns="102916" bIns="51458">
            <a:spAutoFit/>
          </a:bodyPr>
          <a:lstStyle/>
          <a:p>
            <a:pPr algn="ctr" defTabSz="1027659"/>
            <a:r>
              <a:rPr lang="en-US" sz="1800" dirty="0">
                <a:solidFill>
                  <a:schemeClr val="tx2">
                    <a:lumMod val="20000"/>
                    <a:lumOff val="80000"/>
                  </a:schemeClr>
                </a:solidFill>
                <a:latin typeface="Comic Sans MS" pitchFamily="66" charset="0"/>
              </a:rPr>
              <a:t>Support from MBARI, </a:t>
            </a:r>
            <a:r>
              <a:rPr lang="en-US" sz="1800" dirty="0" err="1">
                <a:solidFill>
                  <a:schemeClr val="tx2">
                    <a:lumMod val="20000"/>
                    <a:lumOff val="80000"/>
                  </a:schemeClr>
                </a:solidFill>
                <a:latin typeface="Comic Sans MS" pitchFamily="66" charset="0"/>
              </a:rPr>
              <a:t>DoE</a:t>
            </a:r>
            <a:endParaRPr lang="en-US" sz="1800" dirty="0">
              <a:solidFill>
                <a:schemeClr val="tx2">
                  <a:lumMod val="20000"/>
                  <a:lumOff val="80000"/>
                </a:schemeClr>
              </a:solidFill>
              <a:latin typeface="Comic Sans MS" pitchFamily="66" charset="0"/>
            </a:endParaRPr>
          </a:p>
        </p:txBody>
      </p:sp>
      <p:cxnSp>
        <p:nvCxnSpPr>
          <p:cNvPr id="13" name="Straight Connector 6"/>
          <p:cNvCxnSpPr>
            <a:cxnSpLocks noChangeShapeType="1"/>
          </p:cNvCxnSpPr>
          <p:nvPr/>
        </p:nvCxnSpPr>
        <p:spPr bwMode="auto">
          <a:xfrm>
            <a:off x="531504" y="627041"/>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pic>
        <p:nvPicPr>
          <p:cNvPr id="14" name="filling coral oph.mpg">
            <a:hlinkClick r:id="" action="ppaction://media"/>
          </p:cNvPr>
          <p:cNvPicPr>
            <a:picLocks noRot="1" noChangeAspect="1"/>
          </p:cNvPicPr>
          <p:nvPr>
            <a:videoFile r:link="rId1"/>
          </p:nvPr>
        </p:nvPicPr>
        <p:blipFill>
          <a:blip r:embed="rId7" cstate="print"/>
          <a:stretch>
            <a:fillRect/>
          </a:stretch>
        </p:blipFill>
        <p:spPr>
          <a:xfrm>
            <a:off x="5615722" y="3745147"/>
            <a:ext cx="4497498" cy="3066476"/>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Prev" delay="0">
                      <p:tgtEl>
                        <p:sldTgt/>
                      </p:tgtEl>
                    </p:cond>
                  </p:endCondLst>
                </p:cTn>
                <p:tgtEl>
                  <p:spTgt spid="14"/>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pic>
        <p:nvPicPr>
          <p:cNvPr id="6" name="Picture 24" descr="Z:\Images_stock\Animals\Echinodermata\panny-1_high.jpg"/>
          <p:cNvPicPr>
            <a:picLocks noChangeAspect="1" noChangeArrowheads="1"/>
          </p:cNvPicPr>
          <p:nvPr/>
        </p:nvPicPr>
        <p:blipFill>
          <a:blip r:embed="rId5" cstate="print"/>
          <a:srcRect/>
          <a:stretch>
            <a:fillRect/>
          </a:stretch>
        </p:blipFill>
        <p:spPr bwMode="auto">
          <a:xfrm>
            <a:off x="0" y="5538158"/>
            <a:ext cx="2731554" cy="1869117"/>
          </a:xfrm>
          <a:prstGeom prst="rect">
            <a:avLst/>
          </a:prstGeom>
          <a:noFill/>
        </p:spPr>
      </p:pic>
      <p:pic>
        <p:nvPicPr>
          <p:cNvPr id="2" name="Picture 20" descr="Z:\Images_stock\Animals\Chordata\fishes\rattail-2_high.JPG"/>
          <p:cNvPicPr>
            <a:picLocks noChangeAspect="1" noChangeArrowheads="1"/>
          </p:cNvPicPr>
          <p:nvPr/>
        </p:nvPicPr>
        <p:blipFill>
          <a:blip r:embed="rId6" cstate="print"/>
          <a:srcRect/>
          <a:stretch>
            <a:fillRect/>
          </a:stretch>
        </p:blipFill>
        <p:spPr bwMode="auto">
          <a:xfrm>
            <a:off x="7159210" y="3342014"/>
            <a:ext cx="3381157" cy="2535868"/>
          </a:xfrm>
          <a:prstGeom prst="rect">
            <a:avLst/>
          </a:prstGeom>
          <a:noFill/>
        </p:spPr>
      </p:pic>
      <p:pic>
        <p:nvPicPr>
          <p:cNvPr id="1744915" name="Picture 19" descr="Z:\Images_stock\Animals\Cnidaria\anemomes\ctip_high.jpg"/>
          <p:cNvPicPr>
            <a:picLocks noChangeAspect="1" noChangeArrowheads="1"/>
          </p:cNvPicPr>
          <p:nvPr/>
        </p:nvPicPr>
        <p:blipFill>
          <a:blip r:embed="rId7" cstate="print"/>
          <a:srcRect/>
          <a:stretch>
            <a:fillRect/>
          </a:stretch>
        </p:blipFill>
        <p:spPr bwMode="auto">
          <a:xfrm>
            <a:off x="5033245" y="5672517"/>
            <a:ext cx="2548715" cy="1734758"/>
          </a:xfrm>
          <a:prstGeom prst="rect">
            <a:avLst/>
          </a:prstGeom>
          <a:noFill/>
        </p:spPr>
      </p:pic>
      <p:pic>
        <p:nvPicPr>
          <p:cNvPr id="5" name="Picture 23" descr="Z:\Images_stock\Animals\Mollusca\red octopus spread.JPG"/>
          <p:cNvPicPr>
            <a:picLocks noChangeAspect="1" noChangeArrowheads="1"/>
          </p:cNvPicPr>
          <p:nvPr/>
        </p:nvPicPr>
        <p:blipFill>
          <a:blip r:embed="rId8" cstate="print"/>
          <a:srcRect/>
          <a:stretch>
            <a:fillRect/>
          </a:stretch>
        </p:blipFill>
        <p:spPr bwMode="auto">
          <a:xfrm>
            <a:off x="7589519" y="5663375"/>
            <a:ext cx="2651444" cy="1954292"/>
          </a:xfrm>
          <a:prstGeom prst="rect">
            <a:avLst/>
          </a:prstGeom>
          <a:noFill/>
        </p:spPr>
      </p:pic>
      <p:pic>
        <p:nvPicPr>
          <p:cNvPr id="3" name="Picture 21" descr="Z:\Images_stock\Animals\Mollusca\grimpo-3_med.jpg"/>
          <p:cNvPicPr>
            <a:picLocks noChangeAspect="1" noChangeArrowheads="1"/>
          </p:cNvPicPr>
          <p:nvPr/>
        </p:nvPicPr>
        <p:blipFill>
          <a:blip r:embed="rId9" cstate="print"/>
          <a:srcRect/>
          <a:stretch>
            <a:fillRect/>
          </a:stretch>
        </p:blipFill>
        <p:spPr bwMode="auto">
          <a:xfrm>
            <a:off x="2578168" y="5679089"/>
            <a:ext cx="2560276" cy="1728186"/>
          </a:xfrm>
          <a:prstGeom prst="rect">
            <a:avLst/>
          </a:prstGeom>
          <a:noFill/>
        </p:spPr>
      </p:pic>
      <p:sp>
        <p:nvSpPr>
          <p:cNvPr id="1744900" name="Rectangle 4"/>
          <p:cNvSpPr>
            <a:spLocks noChangeArrowheads="1"/>
          </p:cNvSpPr>
          <p:nvPr/>
        </p:nvSpPr>
        <p:spPr bwMode="auto">
          <a:xfrm>
            <a:off x="396510" y="0"/>
            <a:ext cx="8731306" cy="532645"/>
          </a:xfrm>
          <a:prstGeom prst="rect">
            <a:avLst/>
          </a:prstGeom>
          <a:noFill/>
          <a:ln w="9525">
            <a:noFill/>
            <a:miter lim="800000"/>
            <a:headEnd/>
            <a:tailEnd/>
          </a:ln>
          <a:effectLst/>
        </p:spPr>
        <p:txBody>
          <a:bodyPr wrap="square" lIns="100774" tIns="50387" rIns="100774" bIns="50387">
            <a:spAutoFit/>
          </a:bodyPr>
          <a:lstStyle/>
          <a:p>
            <a:pPr algn="ctr" defTabSz="1008063"/>
            <a:r>
              <a:rPr lang="en-US" altLang="en-US" sz="2800" dirty="0">
                <a:solidFill>
                  <a:schemeClr val="tx2"/>
                </a:solidFill>
                <a:latin typeface="Comic Sans MS" pitchFamily="66" charset="0"/>
              </a:rPr>
              <a:t>Deep-Sea CO</a:t>
            </a:r>
            <a:r>
              <a:rPr lang="en-US" altLang="en-US" sz="2800" baseline="-25000" dirty="0">
                <a:solidFill>
                  <a:schemeClr val="tx2"/>
                </a:solidFill>
                <a:latin typeface="Comic Sans MS" pitchFamily="66" charset="0"/>
              </a:rPr>
              <a:t>2</a:t>
            </a:r>
            <a:r>
              <a:rPr lang="en-US" altLang="en-US" sz="2800" dirty="0">
                <a:solidFill>
                  <a:schemeClr val="tx2"/>
                </a:solidFill>
                <a:latin typeface="Comic Sans MS" pitchFamily="66" charset="0"/>
              </a:rPr>
              <a:t> </a:t>
            </a:r>
            <a:r>
              <a:rPr lang="en-US" altLang="en-US" sz="2800" dirty="0" smtClean="0">
                <a:solidFill>
                  <a:schemeClr val="tx2"/>
                </a:solidFill>
                <a:latin typeface="Comic Sans MS" pitchFamily="66" charset="0"/>
              </a:rPr>
              <a:t>– Release Experiments</a:t>
            </a:r>
            <a:endParaRPr lang="en-US" sz="2400" dirty="0">
              <a:solidFill>
                <a:schemeClr val="tx2"/>
              </a:solidFill>
              <a:latin typeface="Comic Sans MS" pitchFamily="66" charset="0"/>
            </a:endParaRPr>
          </a:p>
        </p:txBody>
      </p:sp>
      <p:graphicFrame>
        <p:nvGraphicFramePr>
          <p:cNvPr id="1744914" name="Object 18"/>
          <p:cNvGraphicFramePr>
            <a:graphicFrameLocks noGrp="1" noChangeAspect="1"/>
          </p:cNvGraphicFramePr>
          <p:nvPr>
            <p:ph sz="half" idx="4294967295"/>
          </p:nvPr>
        </p:nvGraphicFramePr>
        <p:xfrm>
          <a:off x="0" y="4435475"/>
          <a:ext cx="11113" cy="11113"/>
        </p:xfrm>
        <a:graphic>
          <a:graphicData uri="http://schemas.openxmlformats.org/presentationml/2006/ole">
            <mc:AlternateContent xmlns:mc="http://schemas.openxmlformats.org/markup-compatibility/2006">
              <mc:Choice xmlns:v="urn:schemas-microsoft-com:vml" Requires="v">
                <p:oleObj spid="_x0000_s2341896" name="CorelDRAW" r:id="rId10" imgW="6647688" imgH="7129272" progId="">
                  <p:embed/>
                </p:oleObj>
              </mc:Choice>
              <mc:Fallback>
                <p:oleObj name="CorelDRAW" r:id="rId10" imgW="6647688" imgH="7129272" progId="">
                  <p:embed/>
                  <p:pic>
                    <p:nvPicPr>
                      <p:cNvPr id="0" name="Picture 6"/>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4435475"/>
                        <a:ext cx="11113" cy="1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 name="Rectangle 4"/>
          <p:cNvSpPr>
            <a:spLocks noChangeArrowheads="1"/>
          </p:cNvSpPr>
          <p:nvPr/>
        </p:nvSpPr>
        <p:spPr bwMode="auto">
          <a:xfrm>
            <a:off x="7537748" y="820831"/>
            <a:ext cx="2598018" cy="2071528"/>
          </a:xfrm>
          <a:prstGeom prst="rect">
            <a:avLst/>
          </a:prstGeom>
          <a:noFill/>
          <a:ln w="9525">
            <a:noFill/>
            <a:miter lim="800000"/>
            <a:headEnd/>
            <a:tailEnd/>
          </a:ln>
          <a:effectLst/>
        </p:spPr>
        <p:txBody>
          <a:bodyPr wrap="square" lIns="100774" tIns="50387" rIns="100774" bIns="50387">
            <a:spAutoFit/>
          </a:bodyPr>
          <a:lstStyle/>
          <a:p>
            <a:pPr defTabSz="1008063">
              <a:buFont typeface="Arial" pitchFamily="34" charset="0"/>
              <a:buChar char="•"/>
            </a:pPr>
            <a:r>
              <a:rPr lang="en-US" sz="1600" dirty="0" smtClean="0">
                <a:solidFill>
                  <a:srgbClr xmlns:mc="http://schemas.openxmlformats.org/markup-compatibility/2006" xmlns:a14="http://schemas.microsoft.com/office/drawing/2010/main" val="FFFFFF" mc:Ignorable=""/>
                </a:solidFill>
                <a:latin typeface="Comic Sans MS" pitchFamily="66" charset="0"/>
              </a:rPr>
              <a:t>  3600 m (~12,000 ft.)</a:t>
            </a:r>
            <a:br>
              <a:rPr lang="en-US" sz="1600" dirty="0" smtClean="0">
                <a:solidFill>
                  <a:srgbClr xmlns:mc="http://schemas.openxmlformats.org/markup-compatibility/2006" xmlns:a14="http://schemas.microsoft.com/office/drawing/2010/main" val="FFFFFF" mc:Ignorable=""/>
                </a:solidFill>
                <a:latin typeface="Comic Sans MS" pitchFamily="66" charset="0"/>
              </a:rPr>
            </a:br>
            <a:endParaRPr lang="en-US" sz="1600" dirty="0" smtClean="0">
              <a:solidFill>
                <a:srgbClr xmlns:mc="http://schemas.openxmlformats.org/markup-compatibility/2006" xmlns:a14="http://schemas.microsoft.com/office/drawing/2010/main" val="FFFFFF" mc:Ignorable=""/>
              </a:solidFill>
              <a:latin typeface="Comic Sans MS" pitchFamily="66" charset="0"/>
            </a:endParaRPr>
          </a:p>
          <a:p>
            <a:pPr defTabSz="1008063">
              <a:buFont typeface="Arial" pitchFamily="34" charset="0"/>
              <a:buChar char="•"/>
            </a:pPr>
            <a:r>
              <a:rPr lang="en-US" sz="1600" dirty="0" smtClean="0">
                <a:solidFill>
                  <a:srgbClr xmlns:mc="http://schemas.openxmlformats.org/markup-compatibility/2006" xmlns:a14="http://schemas.microsoft.com/office/drawing/2010/main" val="FFFFFF" mc:Ignorable=""/>
                </a:solidFill>
                <a:latin typeface="Comic Sans MS" pitchFamily="66" charset="0"/>
              </a:rPr>
              <a:t>  Effects of CO</a:t>
            </a:r>
            <a:r>
              <a:rPr lang="en-US" sz="16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600" dirty="0" smtClean="0">
                <a:solidFill>
                  <a:srgbClr xmlns:mc="http://schemas.openxmlformats.org/markup-compatibility/2006" xmlns:a14="http://schemas.microsoft.com/office/drawing/2010/main" val="FFFFFF" mc:Ignorable=""/>
                </a:solidFill>
                <a:latin typeface="Comic Sans MS" pitchFamily="66" charset="0"/>
              </a:rPr>
              <a:t>-rich</a:t>
            </a:r>
            <a:br>
              <a:rPr lang="en-US" sz="1600" dirty="0" smtClean="0">
                <a:solidFill>
                  <a:srgbClr xmlns:mc="http://schemas.openxmlformats.org/markup-compatibility/2006" xmlns:a14="http://schemas.microsoft.com/office/drawing/2010/main" val="FFFFFF" mc:Ignorable=""/>
                </a:solidFill>
                <a:latin typeface="Comic Sans MS" pitchFamily="66" charset="0"/>
              </a:rPr>
            </a:br>
            <a:r>
              <a:rPr lang="en-US" sz="1600" dirty="0" smtClean="0">
                <a:solidFill>
                  <a:srgbClr xmlns:mc="http://schemas.openxmlformats.org/markup-compatibility/2006" xmlns:a14="http://schemas.microsoft.com/office/drawing/2010/main" val="FFFFFF" mc:Ignorable=""/>
                </a:solidFill>
                <a:latin typeface="Comic Sans MS" pitchFamily="66" charset="0"/>
              </a:rPr>
              <a:t>       seawater on animals</a:t>
            </a:r>
            <a:br>
              <a:rPr lang="en-US" sz="1600" dirty="0" smtClean="0">
                <a:solidFill>
                  <a:srgbClr xmlns:mc="http://schemas.openxmlformats.org/markup-compatibility/2006" xmlns:a14="http://schemas.microsoft.com/office/drawing/2010/main" val="FFFFFF" mc:Ignorable=""/>
                </a:solidFill>
                <a:latin typeface="Comic Sans MS" pitchFamily="66" charset="0"/>
              </a:rPr>
            </a:br>
            <a:endParaRPr lang="en-US" sz="1600" dirty="0" smtClean="0">
              <a:solidFill>
                <a:srgbClr xmlns:mc="http://schemas.openxmlformats.org/markup-compatibility/2006" xmlns:a14="http://schemas.microsoft.com/office/drawing/2010/main" val="FFFFFF" mc:Ignorable=""/>
              </a:solidFill>
              <a:latin typeface="Comic Sans MS" pitchFamily="66" charset="0"/>
            </a:endParaRPr>
          </a:p>
          <a:p>
            <a:pPr defTabSz="1008063">
              <a:buFont typeface="Arial" pitchFamily="34" charset="0"/>
              <a:buChar char="•"/>
            </a:pPr>
            <a:r>
              <a:rPr lang="en-US" sz="1600" dirty="0" smtClean="0">
                <a:solidFill>
                  <a:srgbClr xmlns:mc="http://schemas.openxmlformats.org/markup-compatibility/2006" xmlns:a14="http://schemas.microsoft.com/office/drawing/2010/main" val="FFFFFF" mc:Ignorable=""/>
                </a:solidFill>
                <a:latin typeface="Comic Sans MS" pitchFamily="66" charset="0"/>
              </a:rPr>
              <a:t>  Initial studies of</a:t>
            </a:r>
            <a:br>
              <a:rPr lang="en-US" sz="1600" dirty="0" smtClean="0">
                <a:solidFill>
                  <a:srgbClr xmlns:mc="http://schemas.openxmlformats.org/markup-compatibility/2006" xmlns:a14="http://schemas.microsoft.com/office/drawing/2010/main" val="FFFFFF" mc:Ignorable=""/>
                </a:solidFill>
                <a:latin typeface="Comic Sans MS" pitchFamily="66" charset="0"/>
              </a:rPr>
            </a:br>
            <a:r>
              <a:rPr lang="en-US" sz="1600" dirty="0" smtClean="0">
                <a:solidFill>
                  <a:srgbClr xmlns:mc="http://schemas.openxmlformats.org/markup-compatibility/2006" xmlns:a14="http://schemas.microsoft.com/office/drawing/2010/main" val="FFFFFF" mc:Ignorable=""/>
                </a:solidFill>
                <a:latin typeface="Comic Sans MS" pitchFamily="66" charset="0"/>
              </a:rPr>
              <a:t>       effect of deep-sea</a:t>
            </a:r>
            <a:br>
              <a:rPr lang="en-US" sz="1600" dirty="0" smtClean="0">
                <a:solidFill>
                  <a:srgbClr xmlns:mc="http://schemas.openxmlformats.org/markup-compatibility/2006" xmlns:a14="http://schemas.microsoft.com/office/drawing/2010/main" val="FFFFFF" mc:Ignorable=""/>
                </a:solidFill>
                <a:latin typeface="Comic Sans MS" pitchFamily="66" charset="0"/>
              </a:rPr>
            </a:br>
            <a:r>
              <a:rPr lang="en-US" sz="1600" dirty="0" smtClean="0">
                <a:solidFill>
                  <a:srgbClr xmlns:mc="http://schemas.openxmlformats.org/markup-compatibility/2006" xmlns:a14="http://schemas.microsoft.com/office/drawing/2010/main" val="FFFFFF" mc:Ignorable=""/>
                </a:solidFill>
                <a:latin typeface="Comic Sans MS" pitchFamily="66" charset="0"/>
              </a:rPr>
              <a:t>       CO</a:t>
            </a:r>
            <a:r>
              <a:rPr lang="en-US" sz="1600" baseline="-25000" dirty="0" smtClean="0">
                <a:solidFill>
                  <a:srgbClr xmlns:mc="http://schemas.openxmlformats.org/markup-compatibility/2006" xmlns:a14="http://schemas.microsoft.com/office/drawing/2010/main" val="FFFFFF" mc:Ignorable=""/>
                </a:solidFill>
                <a:latin typeface="Comic Sans MS" pitchFamily="66" charset="0"/>
              </a:rPr>
              <a:t>2</a:t>
            </a:r>
            <a:r>
              <a:rPr lang="en-US" sz="1600" dirty="0" smtClean="0">
                <a:solidFill>
                  <a:srgbClr xmlns:mc="http://schemas.openxmlformats.org/markup-compatibility/2006" xmlns:a14="http://schemas.microsoft.com/office/drawing/2010/main" val="FFFFFF" mc:Ignorable=""/>
                </a:solidFill>
                <a:latin typeface="Comic Sans MS" pitchFamily="66" charset="0"/>
              </a:rPr>
              <a:t> storage</a:t>
            </a:r>
            <a:endParaRPr lang="en-US" dirty="0">
              <a:solidFill>
                <a:srgbClr xmlns:mc="http://schemas.openxmlformats.org/markup-compatibility/2006" xmlns:a14="http://schemas.microsoft.com/office/drawing/2010/main" val="FFFFFF" mc:Ignorable=""/>
              </a:solidFill>
              <a:latin typeface="Comic Sans MS" pitchFamily="66" charset="0"/>
            </a:endParaRPr>
          </a:p>
        </p:txBody>
      </p:sp>
      <p:cxnSp>
        <p:nvCxnSpPr>
          <p:cNvPr id="18" name="Straight Connector 6"/>
          <p:cNvCxnSpPr>
            <a:cxnSpLocks noChangeShapeType="1"/>
          </p:cNvCxnSpPr>
          <p:nvPr/>
        </p:nvCxnSpPr>
        <p:spPr bwMode="auto">
          <a:xfrm>
            <a:off x="418216" y="594274"/>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pic>
        <p:nvPicPr>
          <p:cNvPr id="13" name=" CO2.mpeg">
            <a:hlinkClick r:id="" action="ppaction://media"/>
          </p:cNvPr>
          <p:cNvPicPr>
            <a:picLocks noRot="1" noChangeAspect="1"/>
          </p:cNvPicPr>
          <p:nvPr>
            <a:videoFile r:link="rId2"/>
          </p:nvPr>
        </p:nvPicPr>
        <p:blipFill>
          <a:blip r:embed="rId12" cstate="print"/>
          <a:stretch>
            <a:fillRect/>
          </a:stretch>
        </p:blipFill>
        <p:spPr>
          <a:xfrm>
            <a:off x="144110" y="649992"/>
            <a:ext cx="7373144" cy="4915429"/>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Prev" delay="0">
                      <p:tgtEl>
                        <p:sldTgt/>
                      </p:tgtEl>
                    </p:cond>
                  </p:endCondLst>
                </p:cTn>
                <p:tgtEl>
                  <p:spTgt spid="13"/>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6946" name="Rectangle 2"/>
          <p:cNvSpPr>
            <a:spLocks noChangeArrowheads="1"/>
          </p:cNvSpPr>
          <p:nvPr/>
        </p:nvSpPr>
        <p:spPr bwMode="auto">
          <a:xfrm>
            <a:off x="947738" y="0"/>
            <a:ext cx="8345487" cy="596900"/>
          </a:xfrm>
          <a:prstGeom prst="rect">
            <a:avLst/>
          </a:prstGeom>
          <a:noFill/>
          <a:ln w="9525">
            <a:noFill/>
            <a:miter lim="800000"/>
            <a:headEnd/>
            <a:tailEnd/>
          </a:ln>
          <a:effectLst/>
        </p:spPr>
        <p:txBody>
          <a:bodyPr lIns="102916" tIns="51458" rIns="102916" bIns="51458">
            <a:spAutoFit/>
          </a:bodyPr>
          <a:lstStyle/>
          <a:p>
            <a:pPr algn="ctr" defTabSz="1028700" eaLnBrk="0" hangingPunct="0">
              <a:defRPr/>
            </a:pPr>
            <a:r>
              <a:rPr lang="en-US" sz="3200" b="1" dirty="0">
                <a:solidFill>
                  <a:schemeClr val="tx1">
                    <a:lumMod val="40000"/>
                    <a:lumOff val="60000"/>
                  </a:schemeClr>
                </a:solidFill>
                <a:latin typeface="Comic Sans MS" pitchFamily="66" charset="0"/>
              </a:rPr>
              <a:t>Effect of CO</a:t>
            </a:r>
            <a:r>
              <a:rPr lang="en-US" sz="3200" b="1" baseline="-25000" dirty="0">
                <a:solidFill>
                  <a:schemeClr val="tx1">
                    <a:lumMod val="40000"/>
                    <a:lumOff val="60000"/>
                  </a:schemeClr>
                </a:solidFill>
                <a:latin typeface="Comic Sans MS" pitchFamily="66" charset="0"/>
              </a:rPr>
              <a:t>2</a:t>
            </a:r>
            <a:r>
              <a:rPr lang="en-US" sz="3200" b="1" dirty="0">
                <a:solidFill>
                  <a:schemeClr val="tx1">
                    <a:lumMod val="40000"/>
                    <a:lumOff val="60000"/>
                  </a:schemeClr>
                </a:solidFill>
                <a:latin typeface="Comic Sans MS" pitchFamily="66" charset="0"/>
              </a:rPr>
              <a:t> on </a:t>
            </a:r>
            <a:r>
              <a:rPr lang="en-US" altLang="en-US" sz="3200" b="1" dirty="0">
                <a:solidFill>
                  <a:schemeClr val="tx1">
                    <a:lumMod val="40000"/>
                    <a:lumOff val="60000"/>
                  </a:schemeClr>
                </a:solidFill>
                <a:latin typeface="Comic Sans MS" pitchFamily="66" charset="0"/>
              </a:rPr>
              <a:t>Sea urchin survival</a:t>
            </a:r>
            <a:endParaRPr lang="en-US" sz="3200" b="1" dirty="0">
              <a:solidFill>
                <a:schemeClr val="tx1">
                  <a:lumMod val="40000"/>
                  <a:lumOff val="60000"/>
                </a:schemeClr>
              </a:solidFill>
              <a:latin typeface="Comic Sans MS" pitchFamily="66" charset="0"/>
            </a:endParaRPr>
          </a:p>
        </p:txBody>
      </p:sp>
      <p:sp>
        <p:nvSpPr>
          <p:cNvPr id="20483" name="Text Box 3"/>
          <p:cNvSpPr txBox="1">
            <a:spLocks noChangeArrowheads="1"/>
          </p:cNvSpPr>
          <p:nvPr/>
        </p:nvSpPr>
        <p:spPr bwMode="auto">
          <a:xfrm>
            <a:off x="5272088" y="2332038"/>
            <a:ext cx="4375150" cy="411162"/>
          </a:xfrm>
          <a:prstGeom prst="rect">
            <a:avLst/>
          </a:prstGeom>
          <a:noFill/>
          <a:ln w="9525">
            <a:noFill/>
            <a:miter lim="800000"/>
            <a:headEnd/>
            <a:tailEnd/>
          </a:ln>
        </p:spPr>
        <p:txBody>
          <a:bodyPr wrap="none" lIns="102916" tIns="51458" rIns="102916" bIns="51458">
            <a:spAutoFit/>
          </a:bodyPr>
          <a:lstStyle/>
          <a:p>
            <a:pPr algn="r" defTabSz="1028700" eaLnBrk="0" hangingPunct="0"/>
            <a:r>
              <a:rPr lang="en-US" sz="2000">
                <a:solidFill>
                  <a:srgbClr xmlns:mc="http://schemas.openxmlformats.org/markup-compatibility/2006" xmlns:a14="http://schemas.microsoft.com/office/drawing/2010/main" val="FFFFFF" mc:Ignorable=""/>
                </a:solidFill>
                <a:latin typeface="Comic Sans MS" pitchFamily="66" charset="0"/>
              </a:rPr>
              <a:t>Post-Experiment Urchin Condition</a:t>
            </a:r>
            <a:endParaRPr lang="en-US" sz="2000" baseline="-25000">
              <a:solidFill>
                <a:srgbClr xmlns:mc="http://schemas.openxmlformats.org/markup-compatibility/2006" xmlns:a14="http://schemas.microsoft.com/office/drawing/2010/main" val="FFFFFF" mc:Ignorable=""/>
              </a:solidFill>
              <a:latin typeface="Comic Sans MS" pitchFamily="66" charset="0"/>
            </a:endParaRPr>
          </a:p>
        </p:txBody>
      </p:sp>
      <p:grpSp>
        <p:nvGrpSpPr>
          <p:cNvPr id="2" name="Group 4"/>
          <p:cNvGrpSpPr>
            <a:grpSpLocks/>
          </p:cNvGrpSpPr>
          <p:nvPr/>
        </p:nvGrpSpPr>
        <p:grpSpPr bwMode="auto">
          <a:xfrm>
            <a:off x="5348288" y="2865438"/>
            <a:ext cx="4495800" cy="3540125"/>
            <a:chOff x="576" y="817"/>
            <a:chExt cx="4031" cy="2686"/>
          </a:xfrm>
        </p:grpSpPr>
        <p:pic>
          <p:nvPicPr>
            <p:cNvPr id="20492" name="Picture 5" descr="urchin, oral, co2 cropped"/>
            <p:cNvPicPr>
              <a:picLocks noChangeAspect="1" noChangeArrowheads="1"/>
            </p:cNvPicPr>
            <p:nvPr/>
          </p:nvPicPr>
          <p:blipFill>
            <a:blip r:embed="rId3" cstate="print"/>
            <a:srcRect/>
            <a:stretch>
              <a:fillRect/>
            </a:stretch>
          </p:blipFill>
          <p:spPr bwMode="auto">
            <a:xfrm>
              <a:off x="576" y="828"/>
              <a:ext cx="1998" cy="2663"/>
            </a:xfrm>
            <a:prstGeom prst="rect">
              <a:avLst/>
            </a:prstGeom>
            <a:noFill/>
            <a:ln w="9525">
              <a:noFill/>
              <a:miter lim="800000"/>
              <a:headEnd/>
              <a:tailEnd/>
            </a:ln>
          </p:spPr>
        </p:pic>
        <p:pic>
          <p:nvPicPr>
            <p:cNvPr id="20493" name="Picture 6" descr="urchin, oral, control c"/>
            <p:cNvPicPr>
              <a:picLocks noChangeAspect="1" noChangeArrowheads="1"/>
            </p:cNvPicPr>
            <p:nvPr/>
          </p:nvPicPr>
          <p:blipFill>
            <a:blip r:embed="rId4" cstate="print"/>
            <a:srcRect/>
            <a:stretch>
              <a:fillRect/>
            </a:stretch>
          </p:blipFill>
          <p:spPr bwMode="auto">
            <a:xfrm>
              <a:off x="2592" y="817"/>
              <a:ext cx="2015" cy="2686"/>
            </a:xfrm>
            <a:prstGeom prst="rect">
              <a:avLst/>
            </a:prstGeom>
            <a:noFill/>
            <a:ln w="9525">
              <a:noFill/>
              <a:miter lim="800000"/>
              <a:headEnd/>
              <a:tailEnd/>
            </a:ln>
          </p:spPr>
        </p:pic>
      </p:grpSp>
      <p:sp>
        <p:nvSpPr>
          <p:cNvPr id="20485" name="Text Box 7"/>
          <p:cNvSpPr txBox="1">
            <a:spLocks noChangeArrowheads="1"/>
          </p:cNvSpPr>
          <p:nvPr/>
        </p:nvSpPr>
        <p:spPr bwMode="auto">
          <a:xfrm>
            <a:off x="1843088" y="731838"/>
            <a:ext cx="7035032" cy="473253"/>
          </a:xfrm>
          <a:prstGeom prst="rect">
            <a:avLst/>
          </a:prstGeom>
          <a:noFill/>
          <a:ln w="9525">
            <a:noFill/>
            <a:miter lim="800000"/>
            <a:headEnd/>
            <a:tailEnd/>
          </a:ln>
        </p:spPr>
        <p:txBody>
          <a:bodyPr wrap="none" lIns="102916" tIns="51458" rIns="102916" bIns="51458">
            <a:spAutoFit/>
          </a:bodyPr>
          <a:lstStyle/>
          <a:p>
            <a:pPr algn="ctr" defTabSz="1028700" eaLnBrk="0" hangingPunct="0"/>
            <a:r>
              <a:rPr lang="en-US" sz="2400" b="1" dirty="0">
                <a:solidFill>
                  <a:srgbClr xmlns:mc="http://schemas.openxmlformats.org/markup-compatibility/2006" xmlns:a14="http://schemas.microsoft.com/office/drawing/2010/main" val="FFFFFF" mc:Ignorable=""/>
                </a:solidFill>
                <a:latin typeface="Comic Sans MS" pitchFamily="66" charset="0"/>
              </a:rPr>
              <a:t>Results of deep-sea CO</a:t>
            </a:r>
            <a:r>
              <a:rPr lang="en-US" sz="2400" b="1" baseline="-25000" dirty="0">
                <a:solidFill>
                  <a:srgbClr xmlns:mc="http://schemas.openxmlformats.org/markup-compatibility/2006" xmlns:a14="http://schemas.microsoft.com/office/drawing/2010/main" val="FFFFFF" mc:Ignorable=""/>
                </a:solidFill>
                <a:latin typeface="Comic Sans MS" pitchFamily="66" charset="0"/>
              </a:rPr>
              <a:t>2</a:t>
            </a:r>
            <a:r>
              <a:rPr lang="en-US" sz="2400" b="1" dirty="0">
                <a:solidFill>
                  <a:srgbClr xmlns:mc="http://schemas.openxmlformats.org/markup-compatibility/2006" xmlns:a14="http://schemas.microsoft.com/office/drawing/2010/main" val="FFFFFF" mc:Ignorable=""/>
                </a:solidFill>
                <a:latin typeface="Comic Sans MS" pitchFamily="66" charset="0"/>
              </a:rPr>
              <a:t> release </a:t>
            </a:r>
            <a:r>
              <a:rPr lang="en-US" sz="2400" b="1" dirty="0" smtClean="0">
                <a:solidFill>
                  <a:srgbClr xmlns:mc="http://schemas.openxmlformats.org/markup-compatibility/2006" xmlns:a14="http://schemas.microsoft.com/office/drawing/2010/main" val="FFFFFF" mc:Ignorable=""/>
                </a:solidFill>
                <a:latin typeface="Comic Sans MS" pitchFamily="66" charset="0"/>
              </a:rPr>
              <a:t>experiments</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sp>
        <p:nvSpPr>
          <p:cNvPr id="20486" name="Text Box 8"/>
          <p:cNvSpPr txBox="1">
            <a:spLocks noChangeArrowheads="1"/>
          </p:cNvSpPr>
          <p:nvPr/>
        </p:nvSpPr>
        <p:spPr bwMode="auto">
          <a:xfrm>
            <a:off x="5348288" y="2865438"/>
            <a:ext cx="917575" cy="319087"/>
          </a:xfrm>
          <a:prstGeom prst="rect">
            <a:avLst/>
          </a:prstGeom>
          <a:noFill/>
          <a:ln w="9525">
            <a:noFill/>
            <a:miter lim="800000"/>
            <a:headEnd/>
            <a:tailEnd/>
          </a:ln>
        </p:spPr>
        <p:txBody>
          <a:bodyPr wrap="none" lIns="102916" tIns="51458" rIns="102916" bIns="51458">
            <a:spAutoFit/>
          </a:bodyPr>
          <a:lstStyle/>
          <a:p>
            <a:pPr algn="ctr" defTabSz="1028700" eaLnBrk="0" hangingPunct="0"/>
            <a:r>
              <a:rPr lang="en-US">
                <a:solidFill>
                  <a:srgbClr xmlns:mc="http://schemas.openxmlformats.org/markup-compatibility/2006" xmlns:a14="http://schemas.microsoft.com/office/drawing/2010/main" val="66FF33" mc:Ignorable=""/>
                </a:solidFill>
                <a:latin typeface="Comic Sans MS" pitchFamily="66" charset="0"/>
              </a:rPr>
              <a:t>CO</a:t>
            </a:r>
            <a:r>
              <a:rPr lang="en-US" baseline="-25000">
                <a:solidFill>
                  <a:srgbClr xmlns:mc="http://schemas.openxmlformats.org/markup-compatibility/2006" xmlns:a14="http://schemas.microsoft.com/office/drawing/2010/main" val="66FF33" mc:Ignorable=""/>
                </a:solidFill>
                <a:latin typeface="Comic Sans MS" pitchFamily="66" charset="0"/>
              </a:rPr>
              <a:t>2</a:t>
            </a:r>
            <a:r>
              <a:rPr lang="en-US">
                <a:solidFill>
                  <a:srgbClr xmlns:mc="http://schemas.openxmlformats.org/markup-compatibility/2006" xmlns:a14="http://schemas.microsoft.com/office/drawing/2010/main" val="66FF33" mc:Ignorable=""/>
                </a:solidFill>
                <a:latin typeface="Comic Sans MS" pitchFamily="66" charset="0"/>
              </a:rPr>
              <a:t> Pool</a:t>
            </a:r>
          </a:p>
        </p:txBody>
      </p:sp>
      <p:sp>
        <p:nvSpPr>
          <p:cNvPr id="20487" name="Text Box 9"/>
          <p:cNvSpPr txBox="1">
            <a:spLocks noChangeArrowheads="1"/>
          </p:cNvSpPr>
          <p:nvPr/>
        </p:nvSpPr>
        <p:spPr bwMode="auto">
          <a:xfrm>
            <a:off x="7634288" y="2865438"/>
            <a:ext cx="873125" cy="319087"/>
          </a:xfrm>
          <a:prstGeom prst="rect">
            <a:avLst/>
          </a:prstGeom>
          <a:noFill/>
          <a:ln w="9525">
            <a:noFill/>
            <a:miter lim="800000"/>
            <a:headEnd/>
            <a:tailEnd/>
          </a:ln>
        </p:spPr>
        <p:txBody>
          <a:bodyPr wrap="none" lIns="102916" tIns="51458" rIns="102916" bIns="51458">
            <a:spAutoFit/>
          </a:bodyPr>
          <a:lstStyle/>
          <a:p>
            <a:pPr algn="ctr" defTabSz="1028700" eaLnBrk="0" hangingPunct="0"/>
            <a:r>
              <a:rPr lang="en-US">
                <a:solidFill>
                  <a:srgbClr xmlns:mc="http://schemas.openxmlformats.org/markup-compatibility/2006" xmlns:a14="http://schemas.microsoft.com/office/drawing/2010/main" val="66FF33" mc:Ignorable=""/>
                </a:solidFill>
                <a:latin typeface="Comic Sans MS" pitchFamily="66" charset="0"/>
              </a:rPr>
              <a:t>Control</a:t>
            </a:r>
            <a:r>
              <a:rPr lang="en-US" sz="1200">
                <a:solidFill>
                  <a:srgbClr xmlns:mc="http://schemas.openxmlformats.org/markup-compatibility/2006" xmlns:a14="http://schemas.microsoft.com/office/drawing/2010/main" val="66FF33" mc:Ignorable=""/>
                </a:solidFill>
                <a:latin typeface="Comic Sans MS" pitchFamily="66" charset="0"/>
              </a:rPr>
              <a:t> </a:t>
            </a:r>
          </a:p>
        </p:txBody>
      </p:sp>
      <p:sp>
        <p:nvSpPr>
          <p:cNvPr id="20488" name="Text Box 10"/>
          <p:cNvSpPr txBox="1">
            <a:spLocks noChangeArrowheads="1"/>
          </p:cNvSpPr>
          <p:nvPr/>
        </p:nvSpPr>
        <p:spPr bwMode="auto">
          <a:xfrm>
            <a:off x="2528888" y="1265238"/>
            <a:ext cx="5715000" cy="596900"/>
          </a:xfrm>
          <a:prstGeom prst="rect">
            <a:avLst/>
          </a:prstGeom>
          <a:noFill/>
          <a:ln w="9525">
            <a:solidFill>
              <a:srgbClr xmlns:mc="http://schemas.openxmlformats.org/markup-compatibility/2006" xmlns:a14="http://schemas.microsoft.com/office/drawing/2010/main" val="FFFFFF" mc:Ignorable=""/>
            </a:solidFill>
            <a:miter lim="800000"/>
            <a:headEnd/>
            <a:tailEnd/>
          </a:ln>
        </p:spPr>
        <p:txBody>
          <a:bodyPr lIns="102916" tIns="51458" rIns="102916" bIns="51458">
            <a:spAutoFit/>
          </a:bodyPr>
          <a:lstStyle/>
          <a:p>
            <a:pPr defTabSz="1028700" eaLnBrk="0" hangingPunct="0"/>
            <a:r>
              <a:rPr lang="en-US" sz="1600" b="1">
                <a:solidFill>
                  <a:srgbClr xmlns:mc="http://schemas.openxmlformats.org/markup-compatibility/2006" xmlns:a14="http://schemas.microsoft.com/office/drawing/2010/main" val="FFFFFF" mc:Ignorable=""/>
                </a:solidFill>
                <a:latin typeface="Comic Sans MS" pitchFamily="66" charset="0"/>
              </a:rPr>
              <a:t>Distant from CO</a:t>
            </a:r>
            <a:r>
              <a:rPr lang="en-US" sz="1600" b="1" baseline="-25000">
                <a:solidFill>
                  <a:srgbClr xmlns:mc="http://schemas.openxmlformats.org/markup-compatibility/2006" xmlns:a14="http://schemas.microsoft.com/office/drawing/2010/main" val="FFFFFF" mc:Ignorable=""/>
                </a:solidFill>
                <a:latin typeface="Comic Sans MS" pitchFamily="66" charset="0"/>
              </a:rPr>
              <a:t>2</a:t>
            </a:r>
            <a:r>
              <a:rPr lang="en-US" sz="1600" b="1">
                <a:solidFill>
                  <a:srgbClr xmlns:mc="http://schemas.openxmlformats.org/markup-compatibility/2006" xmlns:a14="http://schemas.microsoft.com/office/drawing/2010/main" val="FFFFFF" mc:Ignorable=""/>
                </a:solidFill>
                <a:latin typeface="Comic Sans MS" pitchFamily="66" charset="0"/>
              </a:rPr>
              <a:t>	 - </a:t>
            </a:r>
            <a:r>
              <a:rPr lang="en-US" sz="1600" b="1">
                <a:solidFill>
                  <a:srgbClr xmlns:mc="http://schemas.openxmlformats.org/markup-compatibility/2006" xmlns:a14="http://schemas.microsoft.com/office/drawing/2010/main" val="66FF33" mc:Ignorable=""/>
                </a:solidFill>
                <a:latin typeface="Comic Sans MS" pitchFamily="66" charset="0"/>
              </a:rPr>
              <a:t>Most urchins in good condition</a:t>
            </a:r>
          </a:p>
          <a:p>
            <a:pPr defTabSz="1028700" eaLnBrk="0" hangingPunct="0"/>
            <a:r>
              <a:rPr lang="en-US" sz="1600" b="1">
                <a:solidFill>
                  <a:srgbClr xmlns:mc="http://schemas.openxmlformats.org/markup-compatibility/2006" xmlns:a14="http://schemas.microsoft.com/office/drawing/2010/main" val="FFFFFF" mc:Ignorable=""/>
                </a:solidFill>
                <a:latin typeface="Comic Sans MS" pitchFamily="66" charset="0"/>
              </a:rPr>
              <a:t>Near CO</a:t>
            </a:r>
            <a:r>
              <a:rPr lang="en-US" sz="1600" b="1" baseline="-25000">
                <a:solidFill>
                  <a:srgbClr xmlns:mc="http://schemas.openxmlformats.org/markup-compatibility/2006" xmlns:a14="http://schemas.microsoft.com/office/drawing/2010/main" val="FFFFFF" mc:Ignorable=""/>
                </a:solidFill>
                <a:latin typeface="Comic Sans MS" pitchFamily="66" charset="0"/>
              </a:rPr>
              <a:t>2</a:t>
            </a:r>
            <a:r>
              <a:rPr lang="en-US" sz="1600" b="1">
                <a:solidFill>
                  <a:srgbClr xmlns:mc="http://schemas.openxmlformats.org/markup-compatibility/2006" xmlns:a14="http://schemas.microsoft.com/office/drawing/2010/main" val="FFFFFF" mc:Ignorable=""/>
                </a:solidFill>
                <a:latin typeface="Comic Sans MS" pitchFamily="66" charset="0"/>
              </a:rPr>
              <a:t> 	 - </a:t>
            </a:r>
            <a:r>
              <a:rPr lang="en-US" sz="1600" b="1">
                <a:solidFill>
                  <a:srgbClr xmlns:mc="http://schemas.openxmlformats.org/markup-compatibility/2006" xmlns:a14="http://schemas.microsoft.com/office/drawing/2010/main" val="66FF33" mc:Ignorable=""/>
                </a:solidFill>
                <a:latin typeface="Comic Sans MS" pitchFamily="66" charset="0"/>
              </a:rPr>
              <a:t>Poor condition, dead, eroded</a:t>
            </a:r>
            <a:endParaRPr lang="en-US" sz="1600" b="1">
              <a:solidFill>
                <a:srgbClr xmlns:mc="http://schemas.openxmlformats.org/markup-compatibility/2006" xmlns:a14="http://schemas.microsoft.com/office/drawing/2010/main" val="FFFFFF" mc:Ignorable=""/>
              </a:solidFill>
              <a:latin typeface="Comic Sans MS" pitchFamily="66" charset="0"/>
            </a:endParaRPr>
          </a:p>
        </p:txBody>
      </p:sp>
      <p:pic>
        <p:nvPicPr>
          <p:cNvPr id="20490" name="Picture 12" descr="urchins in cage exp 1.png"/>
          <p:cNvPicPr>
            <a:picLocks noChangeAspect="1"/>
          </p:cNvPicPr>
          <p:nvPr/>
        </p:nvPicPr>
        <p:blipFill>
          <a:blip r:embed="rId5" cstate="print">
            <a:lum bright="34000" contrast="46000"/>
          </a:blip>
          <a:srcRect/>
          <a:stretch>
            <a:fillRect/>
          </a:stretch>
        </p:blipFill>
        <p:spPr bwMode="auto">
          <a:xfrm>
            <a:off x="547688" y="2884488"/>
            <a:ext cx="4724400" cy="3505200"/>
          </a:xfrm>
          <a:prstGeom prst="rect">
            <a:avLst/>
          </a:prstGeom>
          <a:noFill/>
          <a:ln w="9525">
            <a:noFill/>
            <a:miter lim="800000"/>
            <a:headEnd/>
            <a:tailEnd/>
          </a:ln>
        </p:spPr>
      </p:pic>
      <p:sp>
        <p:nvSpPr>
          <p:cNvPr id="20491" name="Text Box 7"/>
          <p:cNvSpPr txBox="1">
            <a:spLocks noChangeArrowheads="1"/>
          </p:cNvSpPr>
          <p:nvPr/>
        </p:nvSpPr>
        <p:spPr bwMode="auto">
          <a:xfrm>
            <a:off x="928688" y="2332038"/>
            <a:ext cx="3735387" cy="411162"/>
          </a:xfrm>
          <a:prstGeom prst="rect">
            <a:avLst/>
          </a:prstGeom>
          <a:noFill/>
          <a:ln w="9525">
            <a:noFill/>
            <a:miter lim="800000"/>
            <a:headEnd/>
            <a:tailEnd/>
          </a:ln>
        </p:spPr>
        <p:txBody>
          <a:bodyPr wrap="none" lIns="102916" tIns="51458" rIns="102916" bIns="51458">
            <a:spAutoFit/>
          </a:bodyPr>
          <a:lstStyle/>
          <a:p>
            <a:pPr algn="ctr" defTabSz="1028700" eaLnBrk="0" hangingPunct="0"/>
            <a:r>
              <a:rPr lang="en-US" sz="2000">
                <a:solidFill>
                  <a:srgbClr xmlns:mc="http://schemas.openxmlformats.org/markup-compatibility/2006" xmlns:a14="http://schemas.microsoft.com/office/drawing/2010/main" val="FFFFFF" mc:Ignorable=""/>
                </a:solidFill>
                <a:latin typeface="Comic Sans MS" pitchFamily="66" charset="0"/>
              </a:rPr>
              <a:t>Urchins in cage near CO</a:t>
            </a:r>
            <a:r>
              <a:rPr lang="en-US" sz="2000" baseline="-25000">
                <a:solidFill>
                  <a:srgbClr xmlns:mc="http://schemas.openxmlformats.org/markup-compatibility/2006" xmlns:a14="http://schemas.microsoft.com/office/drawing/2010/main" val="FFFFFF" mc:Ignorable=""/>
                </a:solidFill>
                <a:latin typeface="Comic Sans MS" pitchFamily="66" charset="0"/>
              </a:rPr>
              <a:t>2</a:t>
            </a:r>
            <a:r>
              <a:rPr lang="en-US" sz="2000">
                <a:solidFill>
                  <a:srgbClr xmlns:mc="http://schemas.openxmlformats.org/markup-compatibility/2006" xmlns:a14="http://schemas.microsoft.com/office/drawing/2010/main" val="FFFFFF" mc:Ignorable=""/>
                </a:solidFill>
                <a:latin typeface="Comic Sans MS" pitchFamily="66" charset="0"/>
              </a:rPr>
              <a:t> pool</a:t>
            </a:r>
          </a:p>
        </p:txBody>
      </p:sp>
      <p:sp>
        <p:nvSpPr>
          <p:cNvPr id="14" name="TextBox 13"/>
          <p:cNvSpPr txBox="1"/>
          <p:nvPr/>
        </p:nvSpPr>
        <p:spPr>
          <a:xfrm>
            <a:off x="1552675" y="6446837"/>
            <a:ext cx="2501006" cy="338554"/>
          </a:xfrm>
          <a:prstGeom prst="rect">
            <a:avLst/>
          </a:prstGeom>
          <a:noFill/>
        </p:spPr>
        <p:txBody>
          <a:bodyPr wrap="none" rtlCol="0">
            <a:spAutoFit/>
          </a:bodyPr>
          <a:lstStyle/>
          <a:p>
            <a:r>
              <a:rPr lang="en-US" sz="1600" dirty="0" smtClean="0">
                <a:solidFill>
                  <a:srgbClr xmlns:mc="http://schemas.openxmlformats.org/markup-compatibility/2006" xmlns:a14="http://schemas.microsoft.com/office/drawing/2010/main" val="FFFFFF" mc:Ignorable=""/>
                </a:solidFill>
                <a:latin typeface="Comic Sans MS" pitchFamily="66" charset="0"/>
              </a:rPr>
              <a:t>3600 m ( &gt; 2 miles deep)</a:t>
            </a:r>
            <a:endParaRPr lang="en-US" sz="1600" dirty="0">
              <a:solidFill>
                <a:srgbClr xmlns:mc="http://schemas.openxmlformats.org/markup-compatibility/2006" xmlns:a14="http://schemas.microsoft.com/office/drawing/2010/main" val="FFFFFF" mc:Ignorable=""/>
              </a:solidFill>
              <a:latin typeface="Comic Sans MS" pitchFamily="66" charset="0"/>
            </a:endParaRPr>
          </a:p>
        </p:txBody>
      </p:sp>
      <p:cxnSp>
        <p:nvCxnSpPr>
          <p:cNvPr id="16" name="Straight Connector 6"/>
          <p:cNvCxnSpPr>
            <a:cxnSpLocks noChangeShapeType="1"/>
          </p:cNvCxnSpPr>
          <p:nvPr/>
        </p:nvCxnSpPr>
        <p:spPr bwMode="auto">
          <a:xfrm>
            <a:off x="442491" y="626642"/>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
        <p:nvSpPr>
          <p:cNvPr id="15" name="TextBox 14"/>
          <p:cNvSpPr txBox="1"/>
          <p:nvPr/>
        </p:nvSpPr>
        <p:spPr>
          <a:xfrm>
            <a:off x="7628797" y="6897411"/>
            <a:ext cx="1890261" cy="276999"/>
          </a:xfrm>
          <a:prstGeom prst="rect">
            <a:avLst/>
          </a:prstGeom>
          <a:noFill/>
        </p:spPr>
        <p:txBody>
          <a:bodyPr wrap="none" rtlCol="0">
            <a:spAutoFit/>
          </a:bodyPr>
          <a:lstStyle/>
          <a:p>
            <a:r>
              <a:rPr lang="en-US" sz="1200" dirty="0" smtClean="0">
                <a:solidFill>
                  <a:srgbClr xmlns:mc="http://schemas.openxmlformats.org/markup-compatibility/2006" xmlns:a14="http://schemas.microsoft.com/office/drawing/2010/main" val="FFFFFF" mc:Ignorable=""/>
                </a:solidFill>
                <a:latin typeface="Comic Sans MS" pitchFamily="66" charset="0"/>
              </a:rPr>
              <a:t>Barry et al. 2003, 2004</a:t>
            </a:r>
            <a:endParaRPr lang="en-US" sz="1200" dirty="0">
              <a:solidFill>
                <a:srgbClr xmlns:mc="http://schemas.openxmlformats.org/markup-compatibility/2006" xmlns:a14="http://schemas.microsoft.com/office/drawing/2010/main" val="FFFFFF" mc:Ignorable=""/>
              </a:solidFill>
              <a:latin typeface="Comic Sans MS" pitchFamily="66" charset="0"/>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8280" name="Text Box 8"/>
          <p:cNvSpPr txBox="1">
            <a:spLocks noChangeArrowheads="1"/>
          </p:cNvSpPr>
          <p:nvPr/>
        </p:nvSpPr>
        <p:spPr bwMode="auto">
          <a:xfrm>
            <a:off x="345842" y="113849"/>
            <a:ext cx="5120005" cy="4102920"/>
          </a:xfrm>
          <a:prstGeom prst="rect">
            <a:avLst/>
          </a:prstGeom>
          <a:noFill/>
          <a:ln w="9525">
            <a:noFill/>
            <a:miter lim="800000"/>
            <a:headEnd/>
            <a:tailEnd/>
          </a:ln>
          <a:effectLst/>
        </p:spPr>
        <p:txBody>
          <a:bodyPr wrap="square" lIns="100840" tIns="50420" rIns="100840" bIns="50420">
            <a:spAutoFit/>
          </a:bodyPr>
          <a:lstStyle/>
          <a:p>
            <a:pPr defTabSz="1008063" eaLnBrk="1" hangingPunct="1">
              <a:tabLst>
                <a:tab pos="260350" algn="l"/>
                <a:tab pos="2016125" algn="l"/>
              </a:tabLst>
            </a:pPr>
            <a:r>
              <a:rPr lang="en-US" sz="2200" b="1" dirty="0" smtClean="0">
                <a:latin typeface="Comic Sans MS" pitchFamily="66" charset="0"/>
              </a:rPr>
              <a:t>Deep-Sea Urchins</a:t>
            </a:r>
          </a:p>
          <a:p>
            <a:pPr defTabSz="1008063" eaLnBrk="1" hangingPunct="1">
              <a:tabLst>
                <a:tab pos="260350" algn="l"/>
                <a:tab pos="2016125" algn="l"/>
              </a:tabLst>
            </a:pPr>
            <a:r>
              <a:rPr lang="en-US" sz="2200" b="1" dirty="0" smtClean="0">
                <a:latin typeface="Comic Sans MS" pitchFamily="66" charset="0"/>
              </a:rPr>
              <a:t>  </a:t>
            </a:r>
            <a:r>
              <a:rPr lang="en-US" sz="1800" b="1" dirty="0" smtClean="0">
                <a:solidFill>
                  <a:srgbClr xmlns:mc="http://schemas.openxmlformats.org/markup-compatibility/2006" xmlns:a14="http://schemas.microsoft.com/office/drawing/2010/main" val="FFFFFF" mc:Ignorable=""/>
                </a:solidFill>
                <a:latin typeface="Comic Sans MS" pitchFamily="66" charset="0"/>
              </a:rPr>
              <a:t>What is their sensitivity to changing ocean pH?</a:t>
            </a:r>
            <a:endParaRPr lang="en-US" sz="1800" b="1" dirty="0" smtClean="0">
              <a:solidFill>
                <a:srgbClr xmlns:mc="http://schemas.openxmlformats.org/markup-compatibility/2006" xmlns:a14="http://schemas.microsoft.com/office/drawing/2010/main" val="92D050" mc:Ignorable=""/>
              </a:solidFill>
              <a:latin typeface="Comic Sans MS" pitchFamily="66" charset="0"/>
            </a:endParaRPr>
          </a:p>
          <a:p>
            <a:pPr lvl="1" defTabSz="1008063" eaLnBrk="1" hangingPunct="1">
              <a:buFont typeface="Arial" pitchFamily="34" charset="0"/>
              <a:buChar char="•"/>
              <a:tabLst>
                <a:tab pos="260350" algn="l"/>
                <a:tab pos="2016125" algn="l"/>
              </a:tabLst>
            </a:pPr>
            <a:r>
              <a:rPr lang="en-US" sz="1800" b="1" dirty="0" smtClean="0">
                <a:solidFill>
                  <a:srgbClr xmlns:mc="http://schemas.openxmlformats.org/markup-compatibility/2006" xmlns:a14="http://schemas.microsoft.com/office/drawing/2010/main" val="92D050" mc:Ignorable=""/>
                </a:solidFill>
                <a:latin typeface="Comic Sans MS" pitchFamily="66" charset="0"/>
              </a:rPr>
              <a:t> </a:t>
            </a:r>
            <a:r>
              <a:rPr lang="en-US" sz="1800" dirty="0" smtClean="0">
                <a:solidFill>
                  <a:srgbClr xmlns:mc="http://schemas.openxmlformats.org/markup-compatibility/2006" xmlns:a14="http://schemas.microsoft.com/office/drawing/2010/main" val="92D050" mc:Ignorable=""/>
                </a:solidFill>
                <a:latin typeface="Comic Sans MS" pitchFamily="66" charset="0"/>
              </a:rPr>
              <a:t>Inhabit low O2, low pH (7.6) waters</a:t>
            </a:r>
            <a:endParaRPr lang="en-US" sz="1800" dirty="0">
              <a:solidFill>
                <a:srgbClr xmlns:mc="http://schemas.openxmlformats.org/markup-compatibility/2006" xmlns:a14="http://schemas.microsoft.com/office/drawing/2010/main" val="92D050" mc:Ignorable=""/>
              </a:solidFill>
              <a:latin typeface="Comic Sans MS" pitchFamily="66" charset="0"/>
            </a:endParaRP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Shallow water species sensitive to pH</a:t>
            </a:r>
          </a:p>
          <a:p>
            <a:pPr defTabSz="1008063" eaLnBrk="1" hangingPunct="1">
              <a:buFont typeface="Arial" pitchFamily="34" charset="0"/>
              <a:buChar char="•"/>
              <a:tabLst>
                <a:tab pos="260350" algn="l"/>
                <a:tab pos="2016125" algn="l"/>
              </a:tabLst>
            </a:pPr>
            <a:endParaRPr lang="en-US" sz="1800" b="1" dirty="0" smtClean="0">
              <a:solidFill>
                <a:srgbClr xmlns:mc="http://schemas.openxmlformats.org/markup-compatibility/2006" xmlns:a14="http://schemas.microsoft.com/office/drawing/2010/main" val="FFFFFF" mc:Ignorable=""/>
              </a:solidFill>
              <a:latin typeface="Comic Sans MS" pitchFamily="66" charset="0"/>
            </a:endParaRPr>
          </a:p>
          <a:p>
            <a:pPr defTabSz="1008063" eaLnBrk="1" hangingPunct="1">
              <a:buFont typeface="Arial" pitchFamily="34" charset="0"/>
              <a:buChar char="•"/>
              <a:tabLst>
                <a:tab pos="260350" algn="l"/>
                <a:tab pos="2016125" algn="l"/>
              </a:tabLst>
            </a:pPr>
            <a:r>
              <a:rPr lang="en-US" sz="1800" b="1" dirty="0" smtClean="0">
                <a:solidFill>
                  <a:srgbClr xmlns:mc="http://schemas.openxmlformats.org/markup-compatibility/2006" xmlns:a14="http://schemas.microsoft.com/office/drawing/2010/main" val="FFFFFF" mc:Ignorable=""/>
                </a:solidFill>
                <a:latin typeface="Comic Sans MS" pitchFamily="66" charset="0"/>
              </a:rPr>
              <a:t>  Ongoing studies</a:t>
            </a:r>
            <a:endParaRPr lang="en-US" sz="1800" b="1" dirty="0" smtClean="0">
              <a:solidFill>
                <a:srgbClr xmlns:mc="http://schemas.openxmlformats.org/markup-compatibility/2006" xmlns:a14="http://schemas.microsoft.com/office/drawing/2010/main" val="92D050" mc:Ignorable=""/>
              </a:solidFill>
              <a:latin typeface="Comic Sans MS" pitchFamily="66" charset="0"/>
            </a:endParaRP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Metabolic rate</a:t>
            </a: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Acid-base chemistry</a:t>
            </a: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calcification</a:t>
            </a: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survival</a:t>
            </a: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growth</a:t>
            </a:r>
          </a:p>
          <a:p>
            <a:pPr lvl="1" defTabSz="1008063" eaLnBrk="1" hangingPunct="1">
              <a:buFont typeface="Arial" pitchFamily="34" charset="0"/>
              <a:buChar char="•"/>
              <a:tabLst>
                <a:tab pos="260350" algn="l"/>
                <a:tab pos="2016125" algn="l"/>
              </a:tabLst>
            </a:pPr>
            <a:r>
              <a:rPr lang="en-US" sz="1800" dirty="0" smtClean="0">
                <a:solidFill>
                  <a:srgbClr xmlns:mc="http://schemas.openxmlformats.org/markup-compatibility/2006" xmlns:a14="http://schemas.microsoft.com/office/drawing/2010/main" val="92D050" mc:Ignorable=""/>
                </a:solidFill>
                <a:latin typeface="Comic Sans MS" pitchFamily="66" charset="0"/>
              </a:rPr>
              <a:t> protein synthesis</a:t>
            </a:r>
            <a:endParaRPr lang="en-US" sz="1800" dirty="0">
              <a:solidFill>
                <a:srgbClr xmlns:mc="http://schemas.openxmlformats.org/markup-compatibility/2006" xmlns:a14="http://schemas.microsoft.com/office/drawing/2010/main" val="92D050" mc:Ignorable=""/>
              </a:solidFill>
              <a:latin typeface="Comic Sans MS" pitchFamily="66" charset="0"/>
            </a:endParaRPr>
          </a:p>
          <a:p>
            <a:pPr defTabSz="1008063" eaLnBrk="1" hangingPunct="1">
              <a:tabLst>
                <a:tab pos="260350" algn="l"/>
                <a:tab pos="2016125" algn="l"/>
              </a:tabLst>
            </a:pPr>
            <a:endParaRPr lang="en-US" sz="1800" b="1" dirty="0">
              <a:solidFill>
                <a:srgbClr xmlns:mc="http://schemas.openxmlformats.org/markup-compatibility/2006" xmlns:a14="http://schemas.microsoft.com/office/drawing/2010/main" val="FFFFFF" mc:Ignorable=""/>
              </a:solidFill>
              <a:latin typeface="Comic Sans MS" pitchFamily="66" charset="0"/>
            </a:endParaRPr>
          </a:p>
        </p:txBody>
      </p:sp>
      <p:pic>
        <p:nvPicPr>
          <p:cNvPr id="32" name="Picture 31" descr="DSC01107.JPG"/>
          <p:cNvPicPr>
            <a:picLocks noChangeAspect="1"/>
          </p:cNvPicPr>
          <p:nvPr/>
        </p:nvPicPr>
        <p:blipFill>
          <a:blip r:embed="rId3" cstate="print">
            <a:lum bright="16000" contrast="12000"/>
          </a:blip>
          <a:stretch>
            <a:fillRect/>
          </a:stretch>
        </p:blipFill>
        <p:spPr>
          <a:xfrm rot="16200000">
            <a:off x="3927353" y="3515875"/>
            <a:ext cx="2851265" cy="2140527"/>
          </a:xfrm>
          <a:prstGeom prst="rect">
            <a:avLst/>
          </a:prstGeom>
          <a:noFill/>
          <a:ln>
            <a:noFill/>
          </a:ln>
        </p:spPr>
      </p:pic>
      <p:pic>
        <p:nvPicPr>
          <p:cNvPr id="34" name="Picture 33" descr="DSC01083.JPG"/>
          <p:cNvPicPr>
            <a:picLocks noChangeAspect="1"/>
          </p:cNvPicPr>
          <p:nvPr/>
        </p:nvPicPr>
        <p:blipFill>
          <a:blip r:embed="rId4" cstate="print"/>
          <a:stretch>
            <a:fillRect/>
          </a:stretch>
        </p:blipFill>
        <p:spPr>
          <a:xfrm>
            <a:off x="33556" y="4246431"/>
            <a:ext cx="4142167" cy="3106625"/>
          </a:xfrm>
          <a:prstGeom prst="rect">
            <a:avLst/>
          </a:prstGeom>
        </p:spPr>
      </p:pic>
      <p:pic>
        <p:nvPicPr>
          <p:cNvPr id="2945029" name="Picture 5" descr="Fragile pink sea urchin"/>
          <p:cNvPicPr>
            <a:picLocks noChangeAspect="1" noChangeArrowheads="1"/>
          </p:cNvPicPr>
          <p:nvPr/>
        </p:nvPicPr>
        <p:blipFill>
          <a:blip r:embed="rId5" cstate="print"/>
          <a:srcRect/>
          <a:stretch>
            <a:fillRect/>
          </a:stretch>
        </p:blipFill>
        <p:spPr bwMode="auto">
          <a:xfrm>
            <a:off x="5509574" y="0"/>
            <a:ext cx="4731389" cy="2365695"/>
          </a:xfrm>
          <a:prstGeom prst="rect">
            <a:avLst/>
          </a:prstGeom>
          <a:noFill/>
        </p:spPr>
      </p:pic>
      <p:sp>
        <p:nvSpPr>
          <p:cNvPr id="35" name="Rectangle 34"/>
          <p:cNvSpPr/>
          <p:nvPr/>
        </p:nvSpPr>
        <p:spPr>
          <a:xfrm>
            <a:off x="5522886" y="0"/>
            <a:ext cx="2079415" cy="307777"/>
          </a:xfrm>
          <a:prstGeom prst="rect">
            <a:avLst/>
          </a:prstGeom>
        </p:spPr>
        <p:txBody>
          <a:bodyPr wrap="none">
            <a:spAutoFit/>
          </a:bodyPr>
          <a:lstStyle/>
          <a:p>
            <a:r>
              <a:rPr lang="en-US" b="1" dirty="0" err="1" smtClean="0">
                <a:latin typeface="Comic Sans MS" pitchFamily="66" charset="0"/>
              </a:rPr>
              <a:t>Allocentrotus</a:t>
            </a:r>
            <a:r>
              <a:rPr lang="en-US" b="1" dirty="0" smtClean="0">
                <a:latin typeface="Comic Sans MS" pitchFamily="66" charset="0"/>
              </a:rPr>
              <a:t> </a:t>
            </a:r>
            <a:r>
              <a:rPr lang="en-US" b="1" dirty="0" err="1" smtClean="0">
                <a:latin typeface="Comic Sans MS" pitchFamily="66" charset="0"/>
              </a:rPr>
              <a:t>fragilis</a:t>
            </a:r>
            <a:r>
              <a:rPr lang="en-US" sz="1100" b="1" dirty="0" smtClean="0">
                <a:solidFill>
                  <a:srgbClr xmlns:mc="http://schemas.openxmlformats.org/markup-compatibility/2006" xmlns:a14="http://schemas.microsoft.com/office/drawing/2010/main" val="FFFFFF" mc:Ignorable=""/>
                </a:solidFill>
                <a:latin typeface="Comic Sans MS" pitchFamily="66" charset="0"/>
              </a:rPr>
              <a:t> </a:t>
            </a:r>
            <a:endParaRPr lang="en-US" dirty="0"/>
          </a:p>
        </p:txBody>
      </p:sp>
      <p:pic>
        <p:nvPicPr>
          <p:cNvPr id="37" name="Picture 36" descr="DSC01075.JPG"/>
          <p:cNvPicPr>
            <a:picLocks noChangeAspect="1"/>
          </p:cNvPicPr>
          <p:nvPr/>
        </p:nvPicPr>
        <p:blipFill>
          <a:blip r:embed="rId6" cstate="print"/>
          <a:stretch>
            <a:fillRect/>
          </a:stretch>
        </p:blipFill>
        <p:spPr>
          <a:xfrm rot="16200000">
            <a:off x="5903036" y="3121725"/>
            <a:ext cx="4840246" cy="363018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2867" name="Picture 3" descr="G:\Canyon Comparison\images\T756 2721 m octopus b.png"/>
          <p:cNvPicPr>
            <a:picLocks noChangeAspect="1" noChangeArrowheads="1"/>
          </p:cNvPicPr>
          <p:nvPr/>
        </p:nvPicPr>
        <p:blipFill>
          <a:blip r:embed="rId3" cstate="print"/>
          <a:srcRect/>
          <a:stretch>
            <a:fillRect/>
          </a:stretch>
        </p:blipFill>
        <p:spPr bwMode="auto">
          <a:xfrm>
            <a:off x="6075044" y="4054109"/>
            <a:ext cx="3797680" cy="2631289"/>
          </a:xfrm>
          <a:prstGeom prst="rect">
            <a:avLst/>
          </a:prstGeom>
          <a:noFill/>
        </p:spPr>
      </p:pic>
      <p:pic>
        <p:nvPicPr>
          <p:cNvPr id="2212869" name="Picture 5" descr="G:\Images and Video\Kim's images\DSCN9739.jpg"/>
          <p:cNvPicPr>
            <a:picLocks noChangeAspect="1" noChangeArrowheads="1"/>
          </p:cNvPicPr>
          <p:nvPr/>
        </p:nvPicPr>
        <p:blipFill>
          <a:blip r:embed="rId4" cstate="print"/>
          <a:srcRect/>
          <a:stretch>
            <a:fillRect/>
          </a:stretch>
        </p:blipFill>
        <p:spPr bwMode="auto">
          <a:xfrm>
            <a:off x="639868" y="3698061"/>
            <a:ext cx="3624899" cy="2718674"/>
          </a:xfrm>
          <a:prstGeom prst="rect">
            <a:avLst/>
          </a:prstGeom>
          <a:noFill/>
        </p:spPr>
      </p:pic>
      <p:sp>
        <p:nvSpPr>
          <p:cNvPr id="1763331" name="Text Box 3"/>
          <p:cNvSpPr txBox="1">
            <a:spLocks noChangeArrowheads="1"/>
          </p:cNvSpPr>
          <p:nvPr/>
        </p:nvSpPr>
        <p:spPr bwMode="auto">
          <a:xfrm>
            <a:off x="1331632" y="165398"/>
            <a:ext cx="8909331" cy="1396591"/>
          </a:xfrm>
          <a:prstGeom prst="rect">
            <a:avLst/>
          </a:prstGeom>
          <a:noFill/>
          <a:ln w="9525">
            <a:noFill/>
            <a:miter lim="800000"/>
            <a:headEnd/>
            <a:tailEnd/>
          </a:ln>
          <a:effectLst/>
        </p:spPr>
        <p:txBody>
          <a:bodyPr wrap="square" lIns="102925" tIns="51462" rIns="102925" bIns="51462">
            <a:spAutoFit/>
          </a:bodyPr>
          <a:lstStyle/>
          <a:p>
            <a:pPr marL="514350" indent="-514350" defTabSz="1028700"/>
            <a:r>
              <a:rPr lang="en-US" sz="2800" dirty="0" smtClean="0">
                <a:solidFill>
                  <a:schemeClr val="tx2"/>
                </a:solidFill>
                <a:latin typeface="Comic Sans MS" pitchFamily="66" charset="0"/>
              </a:rPr>
              <a:t>How is global warming  / ocean acidification affecting ocean ecosystems?</a:t>
            </a:r>
            <a:endParaRPr lang="en-US" sz="2800" dirty="0">
              <a:solidFill>
                <a:schemeClr val="tx2"/>
              </a:solidFill>
              <a:latin typeface="Comic Sans MS" pitchFamily="66" charset="0"/>
            </a:endParaRPr>
          </a:p>
          <a:p>
            <a:pPr marL="514350" indent="-514350" defTabSz="1028700"/>
            <a:endParaRPr lang="en-US" sz="2800" dirty="0">
              <a:solidFill>
                <a:schemeClr val="tx2"/>
              </a:solidFill>
              <a:latin typeface="Comic Sans MS" pitchFamily="66" charset="0"/>
            </a:endParaRPr>
          </a:p>
        </p:txBody>
      </p:sp>
      <p:pic>
        <p:nvPicPr>
          <p:cNvPr id="2212866" name="Picture 2" descr="G:\Canyon Comparison\images\sebastomus complex 200m.jpg"/>
          <p:cNvPicPr>
            <a:picLocks noChangeAspect="1" noChangeArrowheads="1"/>
          </p:cNvPicPr>
          <p:nvPr/>
        </p:nvPicPr>
        <p:blipFill>
          <a:blip r:embed="rId5" cstate="print"/>
          <a:srcRect/>
          <a:stretch>
            <a:fillRect/>
          </a:stretch>
        </p:blipFill>
        <p:spPr bwMode="auto">
          <a:xfrm>
            <a:off x="3279543" y="1505119"/>
            <a:ext cx="4122376" cy="2858181"/>
          </a:xfrm>
          <a:prstGeom prst="rect">
            <a:avLst/>
          </a:prstGeom>
          <a:noFill/>
        </p:spPr>
      </p:pic>
      <p:cxnSp>
        <p:nvCxnSpPr>
          <p:cNvPr id="9" name="Straight Connector 6"/>
          <p:cNvCxnSpPr>
            <a:cxnSpLocks noChangeShapeType="1"/>
          </p:cNvCxnSpPr>
          <p:nvPr/>
        </p:nvCxnSpPr>
        <p:spPr bwMode="auto">
          <a:xfrm>
            <a:off x="523411" y="1290190"/>
            <a:ext cx="9067800" cy="1587"/>
          </a:xfrm>
          <a:prstGeom prst="line">
            <a:avLst/>
          </a:prstGeom>
          <a:noFill/>
          <a:ln w="12700" algn="ctr">
            <a:solidFill>
              <a:srgbClr xmlns:mc="http://schemas.openxmlformats.org/markup-compatibility/2006" xmlns:a14="http://schemas.microsoft.com/office/drawing/2010/main" val="C00000" mc:Ignorable=""/>
            </a:solidFill>
            <a:round/>
            <a:headEnd/>
            <a:tailEnd/>
          </a:ln>
        </p:spPr>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com/nature/journal/v454/n7200/images/nature07051-f1.2.jpg"/>
          <p:cNvPicPr>
            <a:picLocks noChangeAspect="1" noChangeArrowheads="1"/>
          </p:cNvPicPr>
          <p:nvPr/>
        </p:nvPicPr>
        <p:blipFill>
          <a:blip r:embed="rId4" cstate="print"/>
          <a:srcRect/>
          <a:stretch>
            <a:fillRect/>
          </a:stretch>
        </p:blipFill>
        <p:spPr bwMode="auto">
          <a:xfrm>
            <a:off x="6352598" y="368650"/>
            <a:ext cx="3888365" cy="3209928"/>
          </a:xfrm>
          <a:prstGeom prst="rect">
            <a:avLst/>
          </a:prstGeom>
          <a:noFill/>
          <a:ln w="9525">
            <a:noFill/>
            <a:miter lim="800000"/>
            <a:headEnd/>
            <a:tailEnd/>
          </a:ln>
        </p:spPr>
      </p:pic>
      <p:pic>
        <p:nvPicPr>
          <p:cNvPr id="38915" name="Picture 4" descr="http://www.nature.com/nature/journal/v454/n7200/images/nature07051-f4.2.jpg"/>
          <p:cNvPicPr>
            <a:picLocks noChangeAspect="1" noChangeArrowheads="1"/>
          </p:cNvPicPr>
          <p:nvPr/>
        </p:nvPicPr>
        <p:blipFill>
          <a:blip r:embed="rId5" cstate="print">
            <a:lum bright="-14000" contrast="26000"/>
          </a:blip>
          <a:srcRect/>
          <a:stretch>
            <a:fillRect/>
          </a:stretch>
        </p:blipFill>
        <p:spPr bwMode="auto">
          <a:xfrm>
            <a:off x="1" y="1237976"/>
            <a:ext cx="5118704" cy="5834944"/>
          </a:xfrm>
          <a:prstGeom prst="rect">
            <a:avLst/>
          </a:prstGeom>
          <a:noFill/>
          <a:ln w="9525">
            <a:noFill/>
            <a:miter lim="800000"/>
            <a:headEnd/>
            <a:tailEnd/>
          </a:ln>
        </p:spPr>
      </p:pic>
      <p:sp>
        <p:nvSpPr>
          <p:cNvPr id="38916" name="TextBox 6"/>
          <p:cNvSpPr txBox="1">
            <a:spLocks noChangeArrowheads="1"/>
          </p:cNvSpPr>
          <p:nvPr/>
        </p:nvSpPr>
        <p:spPr bwMode="auto">
          <a:xfrm>
            <a:off x="133347" y="1"/>
            <a:ext cx="6515103" cy="400099"/>
          </a:xfrm>
          <a:prstGeom prst="rect">
            <a:avLst/>
          </a:prstGeom>
          <a:noFill/>
          <a:ln w="9525">
            <a:noFill/>
            <a:miter lim="800000"/>
            <a:headEnd/>
            <a:tailEnd/>
          </a:ln>
        </p:spPr>
        <p:txBody>
          <a:bodyPr wrap="square" lIns="91432" tIns="45715" rIns="91432" bIns="45715">
            <a:spAutoFit/>
          </a:bodyPr>
          <a:lstStyle/>
          <a:p>
            <a:r>
              <a:rPr lang="en-US" sz="2000" b="1" dirty="0">
                <a:solidFill>
                  <a:srgbClr xmlns:mc="http://schemas.openxmlformats.org/markup-compatibility/2006" xmlns:a14="http://schemas.microsoft.com/office/drawing/2010/main" val="FFFF66" mc:Ignorable=""/>
                </a:solidFill>
                <a:latin typeface="Comic Sans MS" pitchFamily="66" charset="0"/>
              </a:rPr>
              <a:t>Field Survey of Natural CO</a:t>
            </a:r>
            <a:r>
              <a:rPr lang="en-US" sz="2000" b="1" baseline="-25000" dirty="0">
                <a:solidFill>
                  <a:srgbClr xmlns:mc="http://schemas.openxmlformats.org/markup-compatibility/2006" xmlns:a14="http://schemas.microsoft.com/office/drawing/2010/main" val="FFFF66" mc:Ignorable=""/>
                </a:solidFill>
                <a:latin typeface="Comic Sans MS" pitchFamily="66" charset="0"/>
              </a:rPr>
              <a:t>2</a:t>
            </a:r>
            <a:r>
              <a:rPr lang="en-US" sz="2000" b="1" dirty="0">
                <a:solidFill>
                  <a:srgbClr xmlns:mc="http://schemas.openxmlformats.org/markup-compatibility/2006" xmlns:a14="http://schemas.microsoft.com/office/drawing/2010/main" val="FFFF66" mc:Ignorable=""/>
                </a:solidFill>
                <a:latin typeface="Comic Sans MS" pitchFamily="66" charset="0"/>
              </a:rPr>
              <a:t> Venting Sites in Italy</a:t>
            </a:r>
          </a:p>
        </p:txBody>
      </p:sp>
      <p:sp>
        <p:nvSpPr>
          <p:cNvPr id="38917" name="TextBox 7"/>
          <p:cNvSpPr txBox="1">
            <a:spLocks noChangeArrowheads="1"/>
          </p:cNvSpPr>
          <p:nvPr/>
        </p:nvSpPr>
        <p:spPr bwMode="auto">
          <a:xfrm>
            <a:off x="275583" y="428662"/>
            <a:ext cx="5673332" cy="615543"/>
          </a:xfrm>
          <a:prstGeom prst="rect">
            <a:avLst/>
          </a:prstGeom>
          <a:noFill/>
          <a:ln w="9525">
            <a:noFill/>
            <a:miter lim="800000"/>
            <a:headEnd/>
            <a:tailEnd/>
          </a:ln>
        </p:spPr>
        <p:txBody>
          <a:bodyPr wrap="none" lIns="91432" tIns="45715" rIns="91432" bIns="45715">
            <a:spAutoFit/>
          </a:bodyPr>
          <a:lstStyle/>
          <a:p>
            <a:pPr>
              <a:buFont typeface="Arial" pitchFamily="34" charset="0"/>
              <a:buChar char="•"/>
            </a:pPr>
            <a:r>
              <a:rPr lang="en-US" sz="1700" dirty="0">
                <a:solidFill>
                  <a:srgbClr xmlns:mc="http://schemas.openxmlformats.org/markup-compatibility/2006" xmlns:a14="http://schemas.microsoft.com/office/drawing/2010/main" val="FFFFFF" mc:Ignorable=""/>
                </a:solidFill>
                <a:latin typeface="Comic Sans MS" pitchFamily="66" charset="0"/>
              </a:rPr>
              <a:t>  Echinoderms conspicuously absent, shell dissolution </a:t>
            </a:r>
          </a:p>
          <a:p>
            <a:pPr>
              <a:buFont typeface="Arial" pitchFamily="34" charset="0"/>
              <a:buChar char="•"/>
            </a:pPr>
            <a:r>
              <a:rPr lang="en-US" sz="1700" dirty="0">
                <a:solidFill>
                  <a:srgbClr xmlns:mc="http://schemas.openxmlformats.org/markup-compatibility/2006" xmlns:a14="http://schemas.microsoft.com/office/drawing/2010/main" val="FFFFFF" mc:Ignorable=""/>
                </a:solidFill>
                <a:latin typeface="Comic Sans MS" pitchFamily="66" charset="0"/>
              </a:rPr>
              <a:t>  </a:t>
            </a:r>
            <a:r>
              <a:rPr lang="en-US" sz="1700" dirty="0" err="1">
                <a:solidFill>
                  <a:srgbClr xmlns:mc="http://schemas.openxmlformats.org/markup-compatibility/2006" xmlns:a14="http://schemas.microsoft.com/office/drawing/2010/main" val="FFFFFF" mc:Ignorable=""/>
                </a:solidFill>
                <a:latin typeface="Comic Sans MS" pitchFamily="66" charset="0"/>
              </a:rPr>
              <a:t>Seagrasses</a:t>
            </a:r>
            <a:r>
              <a:rPr lang="en-US" sz="1700" dirty="0">
                <a:solidFill>
                  <a:srgbClr xmlns:mc="http://schemas.openxmlformats.org/markup-compatibility/2006" xmlns:a14="http://schemas.microsoft.com/office/drawing/2010/main" val="FFFFFF" mc:Ignorable=""/>
                </a:solidFill>
                <a:latin typeface="Comic Sans MS" pitchFamily="66" charset="0"/>
              </a:rPr>
              <a:t> thrive</a:t>
            </a:r>
          </a:p>
        </p:txBody>
      </p:sp>
      <p:sp>
        <p:nvSpPr>
          <p:cNvPr id="38918" name="TextBox 8"/>
          <p:cNvSpPr txBox="1">
            <a:spLocks noChangeArrowheads="1"/>
          </p:cNvSpPr>
          <p:nvPr/>
        </p:nvSpPr>
        <p:spPr bwMode="auto">
          <a:xfrm>
            <a:off x="0" y="7100354"/>
            <a:ext cx="2723806" cy="323155"/>
          </a:xfrm>
          <a:prstGeom prst="rect">
            <a:avLst/>
          </a:prstGeom>
          <a:noFill/>
          <a:ln w="9525">
            <a:noFill/>
            <a:miter lim="800000"/>
            <a:headEnd/>
            <a:tailEnd/>
          </a:ln>
        </p:spPr>
        <p:txBody>
          <a:bodyPr wrap="none" lIns="91432" tIns="45715" rIns="91432" bIns="45715">
            <a:spAutoFit/>
          </a:bodyPr>
          <a:lstStyle/>
          <a:p>
            <a:r>
              <a:rPr lang="en-US" sz="1500" dirty="0">
                <a:latin typeface="Maiandra GD" pitchFamily="34" charset="0"/>
              </a:rPr>
              <a:t>Jason Hall-Spencer et al. 2008</a:t>
            </a:r>
          </a:p>
        </p:txBody>
      </p:sp>
      <p:sp>
        <p:nvSpPr>
          <p:cNvPr id="38920" name="Line 4"/>
          <p:cNvSpPr>
            <a:spLocks noChangeShapeType="1"/>
          </p:cNvSpPr>
          <p:nvPr/>
        </p:nvSpPr>
        <p:spPr bwMode="auto">
          <a:xfrm>
            <a:off x="496048" y="411515"/>
            <a:ext cx="5392507" cy="0"/>
          </a:xfrm>
          <a:prstGeom prst="line">
            <a:avLst/>
          </a:prstGeom>
          <a:noFill/>
          <a:ln w="19050">
            <a:solidFill>
              <a:srgbClr xmlns:mc="http://schemas.openxmlformats.org/markup-compatibility/2006" xmlns:a14="http://schemas.microsoft.com/office/drawing/2010/main" val="FF0000" mc:Ignorable=""/>
            </a:solidFill>
            <a:round/>
            <a:headEnd/>
            <a:tailEnd/>
          </a:ln>
        </p:spPr>
        <p:txBody>
          <a:bodyPr lIns="91432" tIns="45715" rIns="91432" bIns="45715"/>
          <a:lstStyle/>
          <a:p>
            <a:endParaRPr lang="en-GB"/>
          </a:p>
        </p:txBody>
      </p:sp>
      <p:pic>
        <p:nvPicPr>
          <p:cNvPr id="9" name="Ischcia seagrass meadows and CO2.wmv">
            <a:hlinkClick r:id="" action="ppaction://media"/>
          </p:cNvPr>
          <p:cNvPicPr>
            <a:picLocks noRot="1" noChangeAspect="1"/>
          </p:cNvPicPr>
          <p:nvPr>
            <a:videoFile r:link="rId1"/>
          </p:nvPr>
        </p:nvPicPr>
        <p:blipFill>
          <a:blip r:embed="rId6" cstate="print"/>
          <a:stretch>
            <a:fillRect/>
          </a:stretch>
        </p:blipFill>
        <p:spPr>
          <a:xfrm>
            <a:off x="5256742" y="3633875"/>
            <a:ext cx="4835525" cy="3626644"/>
          </a:xfrm>
          <a:prstGeom prst="rect">
            <a:avLst/>
          </a:prstGeom>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Prev" delay="0">
                      <p:tgtEl>
                        <p:sldTgt/>
                      </p:tgtEl>
                    </p:cond>
                  </p:endCondLst>
                </p:cTn>
                <p:tgtEl>
                  <p:spTgt spid="9"/>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2082" name="Text Box 18"/>
          <p:cNvSpPr txBox="1">
            <a:spLocks noChangeArrowheads="1"/>
          </p:cNvSpPr>
          <p:nvPr/>
        </p:nvSpPr>
        <p:spPr bwMode="auto">
          <a:xfrm>
            <a:off x="1386681" y="122238"/>
            <a:ext cx="7760205" cy="471157"/>
          </a:xfrm>
          <a:prstGeom prst="rect">
            <a:avLst/>
          </a:prstGeom>
          <a:noFill/>
          <a:ln w="9525">
            <a:noFill/>
            <a:miter lim="800000"/>
            <a:headEnd/>
            <a:tailEnd/>
          </a:ln>
          <a:effectLst/>
        </p:spPr>
        <p:txBody>
          <a:bodyPr wrap="none" lIns="100840" tIns="50420" rIns="100840" bIns="50420">
            <a:spAutoFit/>
          </a:bodyPr>
          <a:lstStyle/>
          <a:p>
            <a:pPr defTabSz="1008063" eaLnBrk="1" hangingPunct="1"/>
            <a:r>
              <a:rPr lang="en-US" sz="2400" dirty="0" smtClean="0">
                <a:solidFill>
                  <a:schemeClr val="tx2"/>
                </a:solidFill>
                <a:latin typeface="Comic Sans MS" pitchFamily="66" charset="0"/>
              </a:rPr>
              <a:t>Effects of Ocean Acidification on Ocean Food Webs</a:t>
            </a:r>
            <a:endParaRPr lang="en-US" sz="2400" dirty="0">
              <a:solidFill>
                <a:schemeClr val="tx2"/>
              </a:solidFill>
              <a:latin typeface="Comic Sans MS" pitchFamily="66" charset="0"/>
            </a:endParaRPr>
          </a:p>
        </p:txBody>
      </p:sp>
      <p:sp>
        <p:nvSpPr>
          <p:cNvPr id="1752084" name="Text Box 20"/>
          <p:cNvSpPr txBox="1">
            <a:spLocks noChangeArrowheads="1"/>
          </p:cNvSpPr>
          <p:nvPr/>
        </p:nvSpPr>
        <p:spPr bwMode="auto">
          <a:xfrm>
            <a:off x="472281" y="731837"/>
            <a:ext cx="7696200" cy="1948484"/>
          </a:xfrm>
          <a:prstGeom prst="rect">
            <a:avLst/>
          </a:prstGeom>
          <a:noFill/>
          <a:ln w="9525">
            <a:noFill/>
            <a:miter lim="800000"/>
            <a:headEnd/>
            <a:tailEnd/>
          </a:ln>
          <a:effectLst/>
        </p:spPr>
        <p:txBody>
          <a:bodyPr wrap="square" lIns="100840" tIns="50420" rIns="100840" bIns="50420">
            <a:spAutoFit/>
          </a:bodyPr>
          <a:lstStyle/>
          <a:p>
            <a:pPr defTabSz="1008063" eaLnBrk="1" hangingPunct="1"/>
            <a:r>
              <a:rPr lang="en-US" sz="2000" b="1" dirty="0" smtClean="0">
                <a:solidFill>
                  <a:srgbClr xmlns:mc="http://schemas.openxmlformats.org/markup-compatibility/2006" xmlns:a14="http://schemas.microsoft.com/office/drawing/2010/main" val="FFFFFF" mc:Ignorable=""/>
                </a:solidFill>
                <a:latin typeface="Comic Sans MS" pitchFamily="66" charset="0"/>
              </a:rPr>
              <a:t>Ocean Acidification:</a:t>
            </a:r>
            <a:endParaRPr lang="en-US" sz="2000" dirty="0" smtClean="0">
              <a:solidFill>
                <a:srgbClr xmlns:mc="http://schemas.openxmlformats.org/markup-compatibility/2006" xmlns:a14="http://schemas.microsoft.com/office/drawing/2010/main" val="FFFFFF" mc:Ignorable=""/>
              </a:solidFill>
              <a:latin typeface="Comic Sans MS" pitchFamily="66" charset="0"/>
            </a:endParaRPr>
          </a:p>
          <a:p>
            <a:pPr defTabSz="1008063" eaLnBrk="1" hangingPunct="1">
              <a:buFontTx/>
              <a:buChar char="•"/>
            </a:pPr>
            <a:r>
              <a:rPr lang="en-US" sz="2000" dirty="0" smtClean="0">
                <a:solidFill>
                  <a:srgbClr xmlns:mc="http://schemas.openxmlformats.org/markup-compatibility/2006" xmlns:a14="http://schemas.microsoft.com/office/drawing/2010/main" val="10F075" mc:Ignorable=""/>
                </a:solidFill>
                <a:latin typeface="Comic Sans MS" pitchFamily="66" charset="0"/>
              </a:rPr>
              <a:t>   Reduced shell formation in pteropods</a:t>
            </a:r>
          </a:p>
          <a:p>
            <a:pPr defTabSz="1008063" eaLnBrk="1" hangingPunct="1">
              <a:buFontTx/>
              <a:buChar char="•"/>
            </a:pPr>
            <a:r>
              <a:rPr lang="en-US" sz="2000" dirty="0" smtClean="0">
                <a:solidFill>
                  <a:srgbClr xmlns:mc="http://schemas.openxmlformats.org/markup-compatibility/2006" xmlns:a14="http://schemas.microsoft.com/office/drawing/2010/main" val="10F075" mc:Ignorable=""/>
                </a:solidFill>
                <a:latin typeface="Comic Sans MS" pitchFamily="66" charset="0"/>
              </a:rPr>
              <a:t>   Reduced growth &amp; survival of pteropods</a:t>
            </a:r>
          </a:p>
          <a:p>
            <a:pPr defTabSz="1008063" eaLnBrk="1" hangingPunct="1"/>
            <a:endParaRPr lang="en-US" sz="2000" b="1" dirty="0">
              <a:solidFill>
                <a:srgbClr xmlns:mc="http://schemas.openxmlformats.org/markup-compatibility/2006" xmlns:a14="http://schemas.microsoft.com/office/drawing/2010/main" val="10F075" mc:Ignorable=""/>
              </a:solidFill>
              <a:latin typeface="Comic Sans MS" pitchFamily="66" charset="0"/>
            </a:endParaRPr>
          </a:p>
          <a:p>
            <a:pPr defTabSz="1008063" eaLnBrk="1" hangingPunct="1"/>
            <a:r>
              <a:rPr lang="en-US" sz="2000" b="1" dirty="0" smtClean="0">
                <a:solidFill>
                  <a:srgbClr xmlns:mc="http://schemas.openxmlformats.org/markup-compatibility/2006" xmlns:a14="http://schemas.microsoft.com/office/drawing/2010/main" val="FFFFFF" mc:Ignorable=""/>
                </a:solidFill>
                <a:latin typeface="Comic Sans MS" pitchFamily="66" charset="0"/>
              </a:rPr>
              <a:t>Disruption of Salmon Food Web </a:t>
            </a:r>
          </a:p>
          <a:p>
            <a:pPr defTabSz="1008063" eaLnBrk="1" hangingPunct="1"/>
            <a:r>
              <a:rPr lang="en-US" sz="2000" b="1" dirty="0" smtClean="0">
                <a:solidFill>
                  <a:srgbClr xmlns:mc="http://schemas.openxmlformats.org/markup-compatibility/2006" xmlns:a14="http://schemas.microsoft.com/office/drawing/2010/main" val="FFFFFF" mc:Ignorable=""/>
                </a:solidFill>
                <a:latin typeface="Comic Sans MS" pitchFamily="66" charset="0"/>
              </a:rPr>
              <a:t>Cascading effects for higher predators (mammals, humans)</a:t>
            </a:r>
          </a:p>
        </p:txBody>
      </p:sp>
      <p:pic>
        <p:nvPicPr>
          <p:cNvPr id="1752085" name="Picture 21" descr="oe5"/>
          <p:cNvPicPr>
            <a:picLocks noChangeAspect="1" noChangeArrowheads="1"/>
          </p:cNvPicPr>
          <p:nvPr/>
        </p:nvPicPr>
        <p:blipFill>
          <a:blip r:embed="rId3" cstate="print"/>
          <a:srcRect/>
          <a:stretch>
            <a:fillRect/>
          </a:stretch>
        </p:blipFill>
        <p:spPr bwMode="auto">
          <a:xfrm>
            <a:off x="5462135" y="3094037"/>
            <a:ext cx="4702628" cy="4114800"/>
          </a:xfrm>
          <a:prstGeom prst="rect">
            <a:avLst/>
          </a:prstGeom>
          <a:noFill/>
        </p:spPr>
      </p:pic>
      <p:pic>
        <p:nvPicPr>
          <p:cNvPr id="22" name="Picture 3" descr="Sea_butterfly"/>
          <p:cNvPicPr>
            <a:picLocks noChangeAspect="1" noChangeArrowheads="1"/>
          </p:cNvPicPr>
          <p:nvPr/>
        </p:nvPicPr>
        <p:blipFill>
          <a:blip r:embed="rId4" cstate="print">
            <a:lum bright="10000" contrast="38000"/>
          </a:blip>
          <a:srcRect/>
          <a:stretch>
            <a:fillRect/>
          </a:stretch>
        </p:blipFill>
        <p:spPr bwMode="auto">
          <a:xfrm>
            <a:off x="167481" y="3094037"/>
            <a:ext cx="5064015" cy="4191000"/>
          </a:xfrm>
          <a:prstGeom prst="rect">
            <a:avLst/>
          </a:prstGeom>
          <a:noFill/>
        </p:spPr>
      </p:pic>
      <p:sp>
        <p:nvSpPr>
          <p:cNvPr id="23" name="TextBox 22"/>
          <p:cNvSpPr txBox="1"/>
          <p:nvPr/>
        </p:nvSpPr>
        <p:spPr>
          <a:xfrm>
            <a:off x="243681" y="3094037"/>
            <a:ext cx="2678152" cy="338554"/>
          </a:xfrm>
          <a:prstGeom prst="rect">
            <a:avLst/>
          </a:prstGeom>
          <a:noFill/>
        </p:spPr>
        <p:txBody>
          <a:bodyPr wrap="square" rtlCol="0">
            <a:spAutoFit/>
          </a:bodyPr>
          <a:lstStyle/>
          <a:p>
            <a:r>
              <a:rPr lang="en-US" sz="1600" dirty="0" err="1" smtClean="0">
                <a:solidFill>
                  <a:srgbClr xmlns:mc="http://schemas.openxmlformats.org/markup-compatibility/2006" xmlns:a14="http://schemas.microsoft.com/office/drawing/2010/main" val="FFFFFF" mc:Ignorable=""/>
                </a:solidFill>
                <a:latin typeface="Comic Sans MS" pitchFamily="66" charset="0"/>
              </a:rPr>
              <a:t>Pteropod</a:t>
            </a:r>
            <a:r>
              <a:rPr lang="en-US" sz="1600" dirty="0" smtClean="0">
                <a:solidFill>
                  <a:srgbClr xmlns:mc="http://schemas.openxmlformats.org/markup-compatibility/2006" xmlns:a14="http://schemas.microsoft.com/office/drawing/2010/main" val="FFFFFF" mc:Ignorable=""/>
                </a:solidFill>
                <a:latin typeface="Comic Sans MS" pitchFamily="66" charset="0"/>
              </a:rPr>
              <a:t>  =  Salmon food</a:t>
            </a:r>
            <a:endParaRPr lang="en-US" sz="1600" dirty="0">
              <a:solidFill>
                <a:srgbClr xmlns:mc="http://schemas.openxmlformats.org/markup-compatibility/2006" xmlns:a14="http://schemas.microsoft.com/office/drawing/2010/main" val="FFFFFF" mc:Ignorable=""/>
              </a:solidFill>
              <a:latin typeface="Comic Sans MS" pitchFamily="66" charset="0"/>
            </a:endParaRPr>
          </a:p>
        </p:txBody>
      </p:sp>
      <p:sp>
        <p:nvSpPr>
          <p:cNvPr id="24" name="TextBox 23"/>
          <p:cNvSpPr txBox="1"/>
          <p:nvPr/>
        </p:nvSpPr>
        <p:spPr>
          <a:xfrm>
            <a:off x="5501481" y="3094037"/>
            <a:ext cx="1905000" cy="338554"/>
          </a:xfrm>
          <a:prstGeom prst="rect">
            <a:avLst/>
          </a:prstGeom>
          <a:noFill/>
        </p:spPr>
        <p:txBody>
          <a:bodyPr wrap="square" rtlCol="0">
            <a:spAutoFit/>
          </a:bodyPr>
          <a:lstStyle/>
          <a:p>
            <a:r>
              <a:rPr lang="en-US" sz="1600" dirty="0" smtClean="0">
                <a:solidFill>
                  <a:srgbClr xmlns:mc="http://schemas.openxmlformats.org/markup-compatibility/2006" xmlns:a14="http://schemas.microsoft.com/office/drawing/2010/main" val="000000" mc:Ignorable=""/>
                </a:solidFill>
                <a:latin typeface="Comic Sans MS" pitchFamily="66" charset="0"/>
              </a:rPr>
              <a:t>Sockeye  Salmon</a:t>
            </a:r>
            <a:endParaRPr lang="en-US" sz="1600" dirty="0">
              <a:solidFill>
                <a:srgbClr xmlns:mc="http://schemas.openxmlformats.org/markup-compatibility/2006" xmlns:a14="http://schemas.microsoft.com/office/drawing/2010/main" val="000000" mc:Ignorable=""/>
              </a:solidFill>
              <a:latin typeface="Comic Sans MS" pitchFamily="66" charset="0"/>
            </a:endParaRPr>
          </a:p>
        </p:txBody>
      </p:sp>
      <p:sp>
        <p:nvSpPr>
          <p:cNvPr id="9" name="Line 6"/>
          <p:cNvSpPr>
            <a:spLocks noChangeShapeType="1"/>
          </p:cNvSpPr>
          <p:nvPr/>
        </p:nvSpPr>
        <p:spPr bwMode="auto">
          <a:xfrm>
            <a:off x="589756" y="579437"/>
            <a:ext cx="9026525" cy="0"/>
          </a:xfrm>
          <a:prstGeom prst="line">
            <a:avLst/>
          </a:prstGeom>
          <a:noFill/>
          <a:ln w="15875">
            <a:solidFill>
              <a:srgbClr xmlns:mc="http://schemas.openxmlformats.org/markup-compatibility/2006" xmlns:a14="http://schemas.microsoft.com/office/drawing/2010/main" val="FF0000" mc:Ignorable=""/>
            </a:solidFill>
            <a:round/>
            <a:headEnd/>
            <a:tailEnd/>
          </a:ln>
          <a:effectLst/>
        </p:spPr>
        <p:txBody>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pic>
        <p:nvPicPr>
          <p:cNvPr id="1905666" name="Picture 2" descr="echinocrepis"/>
          <p:cNvPicPr>
            <a:picLocks noChangeAspect="1" noChangeArrowheads="1"/>
          </p:cNvPicPr>
          <p:nvPr/>
        </p:nvPicPr>
        <p:blipFill>
          <a:blip r:embed="rId3" cstate="print"/>
          <a:srcRect/>
          <a:stretch>
            <a:fillRect/>
          </a:stretch>
        </p:blipFill>
        <p:spPr bwMode="auto">
          <a:xfrm>
            <a:off x="4968875" y="6675438"/>
            <a:ext cx="914400" cy="685800"/>
          </a:xfrm>
          <a:prstGeom prst="rect">
            <a:avLst/>
          </a:prstGeom>
          <a:noFill/>
        </p:spPr>
      </p:pic>
      <p:pic>
        <p:nvPicPr>
          <p:cNvPr id="1905667" name="Picture 3" descr="image001"/>
          <p:cNvPicPr>
            <a:picLocks noChangeAspect="1" noChangeArrowheads="1"/>
          </p:cNvPicPr>
          <p:nvPr/>
        </p:nvPicPr>
        <p:blipFill>
          <a:blip r:embed="rId4" cstate="print"/>
          <a:srcRect/>
          <a:stretch>
            <a:fillRect/>
          </a:stretch>
        </p:blipFill>
        <p:spPr bwMode="auto">
          <a:xfrm>
            <a:off x="2530475" y="1539875"/>
            <a:ext cx="1830388" cy="833438"/>
          </a:xfrm>
          <a:prstGeom prst="rect">
            <a:avLst/>
          </a:prstGeom>
          <a:noFill/>
        </p:spPr>
      </p:pic>
      <p:pic>
        <p:nvPicPr>
          <p:cNvPr id="1905668" name="Picture 4" descr="Bacteria-772833"/>
          <p:cNvPicPr>
            <a:picLocks noChangeAspect="1" noChangeArrowheads="1"/>
          </p:cNvPicPr>
          <p:nvPr/>
        </p:nvPicPr>
        <p:blipFill>
          <a:blip r:embed="rId5" cstate="print"/>
          <a:srcRect/>
          <a:stretch>
            <a:fillRect/>
          </a:stretch>
        </p:blipFill>
        <p:spPr bwMode="auto">
          <a:xfrm>
            <a:off x="7254875" y="5075238"/>
            <a:ext cx="2667000" cy="2176462"/>
          </a:xfrm>
          <a:prstGeom prst="rect">
            <a:avLst/>
          </a:prstGeom>
          <a:noFill/>
        </p:spPr>
      </p:pic>
      <p:pic>
        <p:nvPicPr>
          <p:cNvPr id="1905669" name="Picture 5" descr="cliona_limacina"/>
          <p:cNvPicPr>
            <a:picLocks noChangeAspect="1" noChangeArrowheads="1"/>
          </p:cNvPicPr>
          <p:nvPr/>
        </p:nvPicPr>
        <p:blipFill>
          <a:blip r:embed="rId6" cstate="print"/>
          <a:srcRect/>
          <a:stretch>
            <a:fillRect/>
          </a:stretch>
        </p:blipFill>
        <p:spPr bwMode="auto">
          <a:xfrm>
            <a:off x="5426075" y="4465638"/>
            <a:ext cx="1066800" cy="800100"/>
          </a:xfrm>
          <a:prstGeom prst="rect">
            <a:avLst/>
          </a:prstGeom>
          <a:noFill/>
        </p:spPr>
      </p:pic>
      <p:pic>
        <p:nvPicPr>
          <p:cNvPr id="1905670" name="Picture 6" descr="white_sided_hi"/>
          <p:cNvPicPr>
            <a:picLocks noChangeAspect="1" noChangeArrowheads="1"/>
          </p:cNvPicPr>
          <p:nvPr/>
        </p:nvPicPr>
        <p:blipFill>
          <a:blip r:embed="rId7" cstate="print"/>
          <a:srcRect/>
          <a:stretch>
            <a:fillRect/>
          </a:stretch>
        </p:blipFill>
        <p:spPr bwMode="auto">
          <a:xfrm>
            <a:off x="2225675" y="427038"/>
            <a:ext cx="1524000" cy="1016000"/>
          </a:xfrm>
          <a:prstGeom prst="rect">
            <a:avLst/>
          </a:prstGeom>
          <a:noFill/>
        </p:spPr>
      </p:pic>
      <p:pic>
        <p:nvPicPr>
          <p:cNvPr id="1905671" name="Picture 7" descr="tideripfundy"/>
          <p:cNvPicPr>
            <a:picLocks noChangeAspect="1" noChangeArrowheads="1"/>
          </p:cNvPicPr>
          <p:nvPr/>
        </p:nvPicPr>
        <p:blipFill>
          <a:blip r:embed="rId8" cstate="print"/>
          <a:srcRect/>
          <a:stretch>
            <a:fillRect/>
          </a:stretch>
        </p:blipFill>
        <p:spPr bwMode="auto">
          <a:xfrm>
            <a:off x="3444875" y="427038"/>
            <a:ext cx="1524000" cy="979487"/>
          </a:xfrm>
          <a:prstGeom prst="rect">
            <a:avLst/>
          </a:prstGeom>
          <a:noFill/>
        </p:spPr>
      </p:pic>
      <p:pic>
        <p:nvPicPr>
          <p:cNvPr id="1905672" name="Picture 8" descr="240px-Zooplankton2_300"/>
          <p:cNvPicPr>
            <a:picLocks noChangeAspect="1" noChangeArrowheads="1"/>
          </p:cNvPicPr>
          <p:nvPr/>
        </p:nvPicPr>
        <p:blipFill>
          <a:blip r:embed="rId9" cstate="print"/>
          <a:srcRect/>
          <a:stretch>
            <a:fillRect/>
          </a:stretch>
        </p:blipFill>
        <p:spPr bwMode="auto">
          <a:xfrm>
            <a:off x="4587875" y="4084638"/>
            <a:ext cx="1143000" cy="746125"/>
          </a:xfrm>
          <a:prstGeom prst="rect">
            <a:avLst/>
          </a:prstGeom>
          <a:noFill/>
        </p:spPr>
      </p:pic>
      <p:pic>
        <p:nvPicPr>
          <p:cNvPr id="1905673" name="Picture 9" descr="fish2001"/>
          <p:cNvPicPr>
            <a:picLocks noChangeAspect="1" noChangeArrowheads="1"/>
          </p:cNvPicPr>
          <p:nvPr/>
        </p:nvPicPr>
        <p:blipFill>
          <a:blip r:embed="rId10" cstate="print"/>
          <a:srcRect/>
          <a:stretch>
            <a:fillRect/>
          </a:stretch>
        </p:blipFill>
        <p:spPr bwMode="auto">
          <a:xfrm>
            <a:off x="5730875" y="1768475"/>
            <a:ext cx="2987675" cy="1912938"/>
          </a:xfrm>
          <a:prstGeom prst="rect">
            <a:avLst/>
          </a:prstGeom>
          <a:noFill/>
        </p:spPr>
      </p:pic>
      <p:pic>
        <p:nvPicPr>
          <p:cNvPr id="1905674" name="Picture 10" descr="midwater_12"/>
          <p:cNvPicPr>
            <a:picLocks noChangeAspect="1" noChangeArrowheads="1"/>
          </p:cNvPicPr>
          <p:nvPr/>
        </p:nvPicPr>
        <p:blipFill>
          <a:blip r:embed="rId11" cstate="print"/>
          <a:srcRect/>
          <a:stretch>
            <a:fillRect/>
          </a:stretch>
        </p:blipFill>
        <p:spPr bwMode="auto">
          <a:xfrm>
            <a:off x="3140075" y="3521075"/>
            <a:ext cx="1447800" cy="1085850"/>
          </a:xfrm>
          <a:prstGeom prst="rect">
            <a:avLst/>
          </a:prstGeom>
          <a:noFill/>
        </p:spPr>
      </p:pic>
      <p:pic>
        <p:nvPicPr>
          <p:cNvPr id="1905675" name="Picture 11" descr="midwater_11"/>
          <p:cNvPicPr>
            <a:picLocks noChangeAspect="1" noChangeArrowheads="1"/>
          </p:cNvPicPr>
          <p:nvPr/>
        </p:nvPicPr>
        <p:blipFill>
          <a:blip r:embed="rId12" cstate="print"/>
          <a:srcRect/>
          <a:stretch>
            <a:fillRect/>
          </a:stretch>
        </p:blipFill>
        <p:spPr bwMode="auto">
          <a:xfrm>
            <a:off x="3597275" y="2759075"/>
            <a:ext cx="1143000" cy="790575"/>
          </a:xfrm>
          <a:prstGeom prst="rect">
            <a:avLst/>
          </a:prstGeom>
          <a:noFill/>
        </p:spPr>
      </p:pic>
      <p:pic>
        <p:nvPicPr>
          <p:cNvPr id="1905676" name="Picture 12" descr="delong_fig"/>
          <p:cNvPicPr>
            <a:picLocks noChangeAspect="1" noChangeArrowheads="1"/>
          </p:cNvPicPr>
          <p:nvPr/>
        </p:nvPicPr>
        <p:blipFill>
          <a:blip r:embed="rId13" cstate="print"/>
          <a:srcRect/>
          <a:stretch>
            <a:fillRect/>
          </a:stretch>
        </p:blipFill>
        <p:spPr bwMode="auto">
          <a:xfrm>
            <a:off x="0" y="427038"/>
            <a:ext cx="1414463" cy="1493837"/>
          </a:xfrm>
          <a:prstGeom prst="rect">
            <a:avLst/>
          </a:prstGeom>
          <a:noFill/>
        </p:spPr>
      </p:pic>
      <p:pic>
        <p:nvPicPr>
          <p:cNvPr id="1905677" name="Picture 13" descr="image012"/>
          <p:cNvPicPr>
            <a:picLocks noChangeAspect="1" noChangeArrowheads="1"/>
          </p:cNvPicPr>
          <p:nvPr/>
        </p:nvPicPr>
        <p:blipFill>
          <a:blip r:embed="rId14" cstate="print"/>
          <a:srcRect/>
          <a:stretch>
            <a:fillRect/>
          </a:stretch>
        </p:blipFill>
        <p:spPr bwMode="auto">
          <a:xfrm>
            <a:off x="1387475" y="1387475"/>
            <a:ext cx="762000" cy="644525"/>
          </a:xfrm>
          <a:prstGeom prst="rect">
            <a:avLst/>
          </a:prstGeom>
          <a:noFill/>
        </p:spPr>
      </p:pic>
      <p:pic>
        <p:nvPicPr>
          <p:cNvPr id="1905678" name="Picture 14" descr="zooplankton"/>
          <p:cNvPicPr>
            <a:picLocks noChangeAspect="1" noChangeArrowheads="1"/>
          </p:cNvPicPr>
          <p:nvPr/>
        </p:nvPicPr>
        <p:blipFill>
          <a:blip r:embed="rId15" cstate="print"/>
          <a:srcRect/>
          <a:stretch>
            <a:fillRect/>
          </a:stretch>
        </p:blipFill>
        <p:spPr bwMode="auto">
          <a:xfrm>
            <a:off x="4511675" y="1768475"/>
            <a:ext cx="1828800" cy="1158875"/>
          </a:xfrm>
          <a:prstGeom prst="rect">
            <a:avLst/>
          </a:prstGeom>
          <a:noFill/>
        </p:spPr>
      </p:pic>
      <p:pic>
        <p:nvPicPr>
          <p:cNvPr id="1905679" name="Picture 15" descr="midwater_3"/>
          <p:cNvPicPr>
            <a:picLocks noChangeAspect="1" noChangeArrowheads="1"/>
          </p:cNvPicPr>
          <p:nvPr/>
        </p:nvPicPr>
        <p:blipFill>
          <a:blip r:embed="rId16" cstate="print"/>
          <a:srcRect/>
          <a:stretch>
            <a:fillRect/>
          </a:stretch>
        </p:blipFill>
        <p:spPr bwMode="auto">
          <a:xfrm>
            <a:off x="6492875" y="3902075"/>
            <a:ext cx="1174750" cy="1562100"/>
          </a:xfrm>
          <a:prstGeom prst="rect">
            <a:avLst/>
          </a:prstGeom>
          <a:noFill/>
        </p:spPr>
      </p:pic>
      <p:pic>
        <p:nvPicPr>
          <p:cNvPr id="1905680" name="Picture 16" descr="midwater_4"/>
          <p:cNvPicPr>
            <a:picLocks noChangeAspect="1" noChangeArrowheads="1"/>
          </p:cNvPicPr>
          <p:nvPr/>
        </p:nvPicPr>
        <p:blipFill>
          <a:blip r:embed="rId17" cstate="print"/>
          <a:srcRect/>
          <a:stretch>
            <a:fillRect/>
          </a:stretch>
        </p:blipFill>
        <p:spPr bwMode="auto">
          <a:xfrm>
            <a:off x="1463675" y="1997075"/>
            <a:ext cx="762000" cy="708025"/>
          </a:xfrm>
          <a:prstGeom prst="rect">
            <a:avLst/>
          </a:prstGeom>
          <a:noFill/>
        </p:spPr>
      </p:pic>
      <p:pic>
        <p:nvPicPr>
          <p:cNvPr id="1905681" name="Picture 17" descr="midwater_13"/>
          <p:cNvPicPr>
            <a:picLocks noChangeAspect="1" noChangeArrowheads="1"/>
          </p:cNvPicPr>
          <p:nvPr/>
        </p:nvPicPr>
        <p:blipFill>
          <a:blip r:embed="rId18" cstate="print"/>
          <a:srcRect/>
          <a:stretch>
            <a:fillRect/>
          </a:stretch>
        </p:blipFill>
        <p:spPr bwMode="auto">
          <a:xfrm>
            <a:off x="930275" y="2484438"/>
            <a:ext cx="1066800" cy="800100"/>
          </a:xfrm>
          <a:prstGeom prst="rect">
            <a:avLst/>
          </a:prstGeom>
          <a:noFill/>
        </p:spPr>
      </p:pic>
      <p:pic>
        <p:nvPicPr>
          <p:cNvPr id="1905682" name="Picture 18" descr="midwater_16"/>
          <p:cNvPicPr>
            <a:picLocks noChangeAspect="1" noChangeArrowheads="1"/>
          </p:cNvPicPr>
          <p:nvPr/>
        </p:nvPicPr>
        <p:blipFill>
          <a:blip r:embed="rId19" cstate="print"/>
          <a:srcRect/>
          <a:stretch>
            <a:fillRect/>
          </a:stretch>
        </p:blipFill>
        <p:spPr bwMode="auto">
          <a:xfrm>
            <a:off x="-61913" y="1951038"/>
            <a:ext cx="1066801" cy="831850"/>
          </a:xfrm>
          <a:prstGeom prst="rect">
            <a:avLst/>
          </a:prstGeom>
          <a:noFill/>
        </p:spPr>
      </p:pic>
      <p:pic>
        <p:nvPicPr>
          <p:cNvPr id="1905683" name="Picture 19" descr="01Sharks"/>
          <p:cNvPicPr>
            <a:picLocks noChangeAspect="1" noChangeArrowheads="1"/>
          </p:cNvPicPr>
          <p:nvPr/>
        </p:nvPicPr>
        <p:blipFill>
          <a:blip r:embed="rId20" cstate="print"/>
          <a:srcRect/>
          <a:stretch>
            <a:fillRect/>
          </a:stretch>
        </p:blipFill>
        <p:spPr bwMode="auto">
          <a:xfrm>
            <a:off x="8093075" y="3063875"/>
            <a:ext cx="1981200" cy="1866900"/>
          </a:xfrm>
          <a:prstGeom prst="rect">
            <a:avLst/>
          </a:prstGeom>
          <a:noFill/>
        </p:spPr>
      </p:pic>
      <p:pic>
        <p:nvPicPr>
          <p:cNvPr id="1905684" name="Picture 20" descr="fishing192"/>
          <p:cNvPicPr>
            <a:picLocks noChangeAspect="1" noChangeArrowheads="1"/>
          </p:cNvPicPr>
          <p:nvPr/>
        </p:nvPicPr>
        <p:blipFill>
          <a:blip r:embed="rId21" cstate="print"/>
          <a:srcRect/>
          <a:stretch>
            <a:fillRect/>
          </a:stretch>
        </p:blipFill>
        <p:spPr bwMode="auto">
          <a:xfrm>
            <a:off x="7559675" y="427038"/>
            <a:ext cx="2681288" cy="1384300"/>
          </a:xfrm>
          <a:prstGeom prst="rect">
            <a:avLst/>
          </a:prstGeom>
          <a:noFill/>
        </p:spPr>
      </p:pic>
      <p:pic>
        <p:nvPicPr>
          <p:cNvPr id="1905685" name="Picture 21" descr="ist2_123795_mevagissey_fishing_fleet"/>
          <p:cNvPicPr>
            <a:picLocks noChangeAspect="1" noChangeArrowheads="1"/>
          </p:cNvPicPr>
          <p:nvPr/>
        </p:nvPicPr>
        <p:blipFill>
          <a:blip r:embed="rId22" cstate="print"/>
          <a:srcRect/>
          <a:stretch>
            <a:fillRect/>
          </a:stretch>
        </p:blipFill>
        <p:spPr bwMode="auto">
          <a:xfrm>
            <a:off x="5883275" y="427038"/>
            <a:ext cx="1752600" cy="1314450"/>
          </a:xfrm>
          <a:prstGeom prst="rect">
            <a:avLst/>
          </a:prstGeom>
          <a:noFill/>
        </p:spPr>
      </p:pic>
      <p:pic>
        <p:nvPicPr>
          <p:cNvPr id="1905686" name="Picture 22" descr="DSCN6998"/>
          <p:cNvPicPr>
            <a:picLocks noChangeAspect="1" noChangeArrowheads="1"/>
          </p:cNvPicPr>
          <p:nvPr/>
        </p:nvPicPr>
        <p:blipFill>
          <a:blip r:embed="rId23" cstate="print"/>
          <a:srcRect/>
          <a:stretch>
            <a:fillRect/>
          </a:stretch>
        </p:blipFill>
        <p:spPr bwMode="auto">
          <a:xfrm>
            <a:off x="0" y="5761038"/>
            <a:ext cx="1981200" cy="1485900"/>
          </a:xfrm>
          <a:prstGeom prst="rect">
            <a:avLst/>
          </a:prstGeom>
          <a:noFill/>
        </p:spPr>
      </p:pic>
      <p:pic>
        <p:nvPicPr>
          <p:cNvPr id="1905687" name="Picture 23" descr="SeaBirds(barentsphoto)"/>
          <p:cNvPicPr>
            <a:picLocks noChangeAspect="1" noChangeArrowheads="1"/>
          </p:cNvPicPr>
          <p:nvPr/>
        </p:nvPicPr>
        <p:blipFill>
          <a:blip r:embed="rId24" cstate="print"/>
          <a:srcRect/>
          <a:stretch>
            <a:fillRect/>
          </a:stretch>
        </p:blipFill>
        <p:spPr bwMode="auto">
          <a:xfrm>
            <a:off x="4968875" y="427038"/>
            <a:ext cx="990600" cy="752475"/>
          </a:xfrm>
          <a:prstGeom prst="rect">
            <a:avLst/>
          </a:prstGeom>
          <a:noFill/>
        </p:spPr>
      </p:pic>
      <p:pic>
        <p:nvPicPr>
          <p:cNvPr id="1905688" name="Picture 24" descr="Scotoplanes"/>
          <p:cNvPicPr>
            <a:picLocks noChangeAspect="1" noChangeArrowheads="1"/>
          </p:cNvPicPr>
          <p:nvPr/>
        </p:nvPicPr>
        <p:blipFill>
          <a:blip r:embed="rId25" cstate="print"/>
          <a:srcRect/>
          <a:stretch>
            <a:fillRect/>
          </a:stretch>
        </p:blipFill>
        <p:spPr bwMode="auto">
          <a:xfrm>
            <a:off x="3825875" y="6523038"/>
            <a:ext cx="1143000" cy="927100"/>
          </a:xfrm>
          <a:prstGeom prst="rect">
            <a:avLst/>
          </a:prstGeom>
          <a:noFill/>
        </p:spPr>
      </p:pic>
      <p:pic>
        <p:nvPicPr>
          <p:cNvPr id="1905689" name="Picture 25" descr="amblyraja_badia"/>
          <p:cNvPicPr>
            <a:picLocks noChangeAspect="1" noChangeArrowheads="1"/>
          </p:cNvPicPr>
          <p:nvPr/>
        </p:nvPicPr>
        <p:blipFill>
          <a:blip r:embed="rId26" cstate="print"/>
          <a:srcRect/>
          <a:stretch>
            <a:fillRect/>
          </a:stretch>
        </p:blipFill>
        <p:spPr bwMode="auto">
          <a:xfrm>
            <a:off x="1920875" y="6523038"/>
            <a:ext cx="990600" cy="746125"/>
          </a:xfrm>
          <a:prstGeom prst="rect">
            <a:avLst/>
          </a:prstGeom>
          <a:noFill/>
        </p:spPr>
      </p:pic>
      <p:pic>
        <p:nvPicPr>
          <p:cNvPr id="1905690" name="Picture 26" descr="seastar"/>
          <p:cNvPicPr>
            <a:picLocks noChangeAspect="1" noChangeArrowheads="1"/>
          </p:cNvPicPr>
          <p:nvPr/>
        </p:nvPicPr>
        <p:blipFill>
          <a:blip r:embed="rId27" cstate="print">
            <a:lum bright="20000" contrast="16000"/>
          </a:blip>
          <a:srcRect/>
          <a:stretch>
            <a:fillRect/>
          </a:stretch>
        </p:blipFill>
        <p:spPr bwMode="auto">
          <a:xfrm>
            <a:off x="5883275" y="6370638"/>
            <a:ext cx="1219200" cy="914400"/>
          </a:xfrm>
          <a:prstGeom prst="rect">
            <a:avLst/>
          </a:prstGeom>
          <a:noFill/>
          <a:ln w="9525">
            <a:noFill/>
            <a:miter lim="800000"/>
            <a:headEnd/>
            <a:tailEnd/>
          </a:ln>
        </p:spPr>
      </p:pic>
      <p:pic>
        <p:nvPicPr>
          <p:cNvPr id="1905691" name="Picture 27" descr="industrial_fishing_109842_54039"/>
          <p:cNvPicPr>
            <a:picLocks noChangeAspect="1" noChangeArrowheads="1"/>
          </p:cNvPicPr>
          <p:nvPr/>
        </p:nvPicPr>
        <p:blipFill>
          <a:blip r:embed="rId28" cstate="print"/>
          <a:srcRect/>
          <a:stretch>
            <a:fillRect/>
          </a:stretch>
        </p:blipFill>
        <p:spPr bwMode="auto">
          <a:xfrm>
            <a:off x="8659813" y="1768475"/>
            <a:ext cx="1581150" cy="1333500"/>
          </a:xfrm>
          <a:prstGeom prst="rect">
            <a:avLst/>
          </a:prstGeom>
          <a:noFill/>
        </p:spPr>
      </p:pic>
      <p:pic>
        <p:nvPicPr>
          <p:cNvPr id="1905692" name="Picture 28" descr="deep_sea_fish_3"/>
          <p:cNvPicPr>
            <a:picLocks noChangeAspect="1" noChangeArrowheads="1"/>
          </p:cNvPicPr>
          <p:nvPr/>
        </p:nvPicPr>
        <p:blipFill>
          <a:blip r:embed="rId29" cstate="print"/>
          <a:srcRect/>
          <a:stretch>
            <a:fillRect/>
          </a:stretch>
        </p:blipFill>
        <p:spPr bwMode="auto">
          <a:xfrm>
            <a:off x="930275" y="3521075"/>
            <a:ext cx="2514600" cy="1674813"/>
          </a:xfrm>
          <a:prstGeom prst="rect">
            <a:avLst/>
          </a:prstGeom>
          <a:noFill/>
        </p:spPr>
      </p:pic>
      <p:pic>
        <p:nvPicPr>
          <p:cNvPr id="1905693" name="Picture 29" descr="Cranchid-Squid1_180px"/>
          <p:cNvPicPr>
            <a:picLocks noChangeAspect="1" noChangeArrowheads="1"/>
          </p:cNvPicPr>
          <p:nvPr/>
        </p:nvPicPr>
        <p:blipFill>
          <a:blip r:embed="rId30" cstate="print"/>
          <a:srcRect/>
          <a:stretch>
            <a:fillRect/>
          </a:stretch>
        </p:blipFill>
        <p:spPr bwMode="auto">
          <a:xfrm>
            <a:off x="3444875" y="4587875"/>
            <a:ext cx="1066800" cy="741363"/>
          </a:xfrm>
          <a:prstGeom prst="rect">
            <a:avLst/>
          </a:prstGeom>
          <a:noFill/>
        </p:spPr>
      </p:pic>
      <p:pic>
        <p:nvPicPr>
          <p:cNvPr id="1905694" name="Picture 30" descr="phytoplankton"/>
          <p:cNvPicPr>
            <a:picLocks noChangeAspect="1" noChangeArrowheads="1"/>
          </p:cNvPicPr>
          <p:nvPr/>
        </p:nvPicPr>
        <p:blipFill>
          <a:blip r:embed="rId31" cstate="print"/>
          <a:srcRect/>
          <a:stretch>
            <a:fillRect/>
          </a:stretch>
        </p:blipFill>
        <p:spPr bwMode="auto">
          <a:xfrm>
            <a:off x="1387475" y="427038"/>
            <a:ext cx="838200" cy="1036637"/>
          </a:xfrm>
          <a:prstGeom prst="rect">
            <a:avLst/>
          </a:prstGeom>
          <a:noFill/>
        </p:spPr>
      </p:pic>
      <p:sp>
        <p:nvSpPr>
          <p:cNvPr id="1905695" name="Line 31"/>
          <p:cNvSpPr>
            <a:spLocks noChangeShapeType="1"/>
          </p:cNvSpPr>
          <p:nvPr/>
        </p:nvSpPr>
        <p:spPr bwMode="auto">
          <a:xfrm>
            <a:off x="930275" y="1692275"/>
            <a:ext cx="0" cy="3459163"/>
          </a:xfrm>
          <a:prstGeom prst="line">
            <a:avLst/>
          </a:prstGeom>
          <a:noFill/>
          <a:ln w="57150">
            <a:solidFill>
              <a:schemeClr val="tx1"/>
            </a:solidFill>
            <a:prstDash val="sysDot"/>
            <a:round/>
            <a:headEnd/>
            <a:tailEnd type="triangle" w="med" len="med"/>
          </a:ln>
          <a:effectLst/>
        </p:spPr>
        <p:txBody>
          <a:bodyPr/>
          <a:lstStyle/>
          <a:p>
            <a:endParaRPr lang="en-US"/>
          </a:p>
        </p:txBody>
      </p:sp>
      <p:sp>
        <p:nvSpPr>
          <p:cNvPr id="1905696" name="Text Box 32"/>
          <p:cNvSpPr txBox="1">
            <a:spLocks noChangeArrowheads="1"/>
          </p:cNvSpPr>
          <p:nvPr/>
        </p:nvSpPr>
        <p:spPr bwMode="auto">
          <a:xfrm>
            <a:off x="469841" y="3246438"/>
            <a:ext cx="400110" cy="2012730"/>
          </a:xfrm>
          <a:prstGeom prst="rect">
            <a:avLst/>
          </a:prstGeom>
          <a:noFill/>
          <a:ln w="9525">
            <a:noFill/>
            <a:miter lim="800000"/>
            <a:headEnd/>
            <a:tailEnd/>
          </a:ln>
          <a:effectLst/>
        </p:spPr>
        <p:txBody>
          <a:bodyPr vert="eaVert" wrap="none">
            <a:spAutoFit/>
          </a:bodyPr>
          <a:lstStyle/>
          <a:p>
            <a:pPr defTabSz="1028700"/>
            <a:r>
              <a:rPr lang="en-US">
                <a:solidFill>
                  <a:srgbClr xmlns:mc="http://schemas.openxmlformats.org/markup-compatibility/2006" xmlns:a14="http://schemas.microsoft.com/office/drawing/2010/main" val="FFFFFF" mc:Ignorable=""/>
                </a:solidFill>
                <a:latin typeface="Comic Sans MS" pitchFamily="66" charset="0"/>
              </a:rPr>
              <a:t>Sinking Organic Debris</a:t>
            </a:r>
          </a:p>
        </p:txBody>
      </p:sp>
      <p:sp>
        <p:nvSpPr>
          <p:cNvPr id="1905699" name="Line 35"/>
          <p:cNvSpPr>
            <a:spLocks noChangeShapeType="1"/>
          </p:cNvSpPr>
          <p:nvPr/>
        </p:nvSpPr>
        <p:spPr bwMode="auto">
          <a:xfrm>
            <a:off x="4054475" y="1997075"/>
            <a:ext cx="990600" cy="304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4" name="Text Box 50"/>
          <p:cNvSpPr txBox="1">
            <a:spLocks noChangeArrowheads="1"/>
          </p:cNvSpPr>
          <p:nvPr/>
        </p:nvSpPr>
        <p:spPr bwMode="auto">
          <a:xfrm>
            <a:off x="9840859" y="5151438"/>
            <a:ext cx="400110" cy="2363789"/>
          </a:xfrm>
          <a:prstGeom prst="rect">
            <a:avLst/>
          </a:prstGeom>
          <a:noFill/>
          <a:ln w="9525">
            <a:noFill/>
            <a:miter lim="800000"/>
            <a:headEnd/>
            <a:tailEnd/>
          </a:ln>
          <a:effectLst/>
        </p:spPr>
        <p:txBody>
          <a:bodyPr vert="eaVert" wrap="none">
            <a:spAutoFit/>
          </a:bodyPr>
          <a:lstStyle/>
          <a:p>
            <a:pPr defTabSz="1028700"/>
            <a:r>
              <a:rPr lang="en-US" b="1">
                <a:solidFill>
                  <a:srgbClr xmlns:mc="http://schemas.openxmlformats.org/markup-compatibility/2006" xmlns:a14="http://schemas.microsoft.com/office/drawing/2010/main" val="FFFFFF" mc:Ignorable=""/>
                </a:solidFill>
                <a:latin typeface="Comic Sans MS" pitchFamily="66" charset="0"/>
              </a:rPr>
              <a:t>Microbial Remineralization</a:t>
            </a:r>
          </a:p>
        </p:txBody>
      </p:sp>
      <p:pic>
        <p:nvPicPr>
          <p:cNvPr id="1905716" name="Picture 52"/>
          <p:cNvPicPr>
            <a:picLocks noChangeAspect="1" noChangeArrowheads="1"/>
          </p:cNvPicPr>
          <p:nvPr/>
        </p:nvPicPr>
        <p:blipFill>
          <a:blip r:embed="rId32" cstate="print"/>
          <a:srcRect/>
          <a:stretch>
            <a:fillRect/>
          </a:stretch>
        </p:blipFill>
        <p:spPr bwMode="auto">
          <a:xfrm>
            <a:off x="4435475" y="5695950"/>
            <a:ext cx="1066800" cy="800100"/>
          </a:xfrm>
          <a:prstGeom prst="rect">
            <a:avLst/>
          </a:prstGeom>
          <a:noFill/>
          <a:ln w="9525">
            <a:noFill/>
            <a:miter lim="800000"/>
            <a:headEnd/>
            <a:tailEnd/>
          </a:ln>
          <a:effectLst/>
        </p:spPr>
      </p:pic>
      <p:pic>
        <p:nvPicPr>
          <p:cNvPr id="1905718" name="Picture 54" descr="zooplankton"/>
          <p:cNvPicPr>
            <a:picLocks noChangeAspect="1" noChangeArrowheads="1"/>
          </p:cNvPicPr>
          <p:nvPr/>
        </p:nvPicPr>
        <p:blipFill>
          <a:blip r:embed="rId33" cstate="print"/>
          <a:srcRect/>
          <a:stretch>
            <a:fillRect/>
          </a:stretch>
        </p:blipFill>
        <p:spPr bwMode="auto">
          <a:xfrm>
            <a:off x="1692275" y="2606675"/>
            <a:ext cx="1858963" cy="1108075"/>
          </a:xfrm>
          <a:prstGeom prst="rect">
            <a:avLst/>
          </a:prstGeom>
          <a:noFill/>
        </p:spPr>
      </p:pic>
      <p:sp>
        <p:nvSpPr>
          <p:cNvPr id="1905720" name="Line 56"/>
          <p:cNvSpPr>
            <a:spLocks noChangeShapeType="1"/>
          </p:cNvSpPr>
          <p:nvPr/>
        </p:nvSpPr>
        <p:spPr bwMode="auto">
          <a:xfrm flipH="1">
            <a:off x="2682875" y="2378075"/>
            <a:ext cx="609600" cy="5334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21" name="Text Box 57"/>
          <p:cNvSpPr txBox="1">
            <a:spLocks noChangeArrowheads="1"/>
          </p:cNvSpPr>
          <p:nvPr/>
        </p:nvSpPr>
        <p:spPr bwMode="auto">
          <a:xfrm rot="-1872447">
            <a:off x="235781" y="943868"/>
            <a:ext cx="1765227" cy="307777"/>
          </a:xfrm>
          <a:prstGeom prst="rect">
            <a:avLst/>
          </a:prstGeom>
          <a:noFill/>
          <a:ln w="9525">
            <a:noFill/>
            <a:miter lim="800000"/>
            <a:headEnd/>
            <a:tailEnd/>
          </a:ln>
          <a:effectLst/>
        </p:spPr>
        <p:txBody>
          <a:bodyPr wrap="none">
            <a:spAutoFit/>
          </a:bodyPr>
          <a:lstStyle/>
          <a:p>
            <a:pPr defTabSz="1028700"/>
            <a:r>
              <a:rPr lang="en-US" b="1" dirty="0">
                <a:solidFill>
                  <a:srgbClr xmlns:mc="http://schemas.openxmlformats.org/markup-compatibility/2006" xmlns:a14="http://schemas.microsoft.com/office/drawing/2010/main" val="FFFFFF" mc:Ignorable=""/>
                </a:solidFill>
                <a:latin typeface="Comic Sans MS" pitchFamily="66" charset="0"/>
              </a:rPr>
              <a:t>Primary Producers</a:t>
            </a:r>
          </a:p>
        </p:txBody>
      </p:sp>
      <p:sp>
        <p:nvSpPr>
          <p:cNvPr id="1905722" name="Text Box 58"/>
          <p:cNvSpPr txBox="1">
            <a:spLocks noChangeArrowheads="1"/>
          </p:cNvSpPr>
          <p:nvPr/>
        </p:nvSpPr>
        <p:spPr bwMode="auto">
          <a:xfrm rot="-1872447">
            <a:off x="2556759" y="2315468"/>
            <a:ext cx="2082621" cy="307777"/>
          </a:xfrm>
          <a:prstGeom prst="rect">
            <a:avLst/>
          </a:prstGeom>
          <a:noFill/>
          <a:ln w="9525">
            <a:noFill/>
            <a:miter lim="800000"/>
            <a:headEnd/>
            <a:tailEnd/>
          </a:ln>
          <a:effectLst/>
        </p:spPr>
        <p:txBody>
          <a:bodyPr wrap="none">
            <a:spAutoFit/>
          </a:bodyPr>
          <a:lstStyle/>
          <a:p>
            <a:pPr defTabSz="1028700"/>
            <a:r>
              <a:rPr lang="en-US" b="1" dirty="0">
                <a:solidFill>
                  <a:srgbClr xmlns:mc="http://schemas.openxmlformats.org/markup-compatibility/2006" xmlns:a14="http://schemas.microsoft.com/office/drawing/2010/main" val="FFFFFF" mc:Ignorable=""/>
                </a:solidFill>
                <a:latin typeface="Comic Sans MS" pitchFamily="66" charset="0"/>
              </a:rPr>
              <a:t>Zooplankton food web</a:t>
            </a:r>
          </a:p>
        </p:txBody>
      </p:sp>
      <p:sp>
        <p:nvSpPr>
          <p:cNvPr id="1905723" name="Text Box 59"/>
          <p:cNvSpPr txBox="1">
            <a:spLocks noChangeArrowheads="1"/>
          </p:cNvSpPr>
          <p:nvPr/>
        </p:nvSpPr>
        <p:spPr bwMode="auto">
          <a:xfrm rot="1600573">
            <a:off x="7281655" y="2315468"/>
            <a:ext cx="1980029" cy="307777"/>
          </a:xfrm>
          <a:prstGeom prst="rect">
            <a:avLst/>
          </a:prstGeom>
          <a:noFill/>
          <a:ln w="9525">
            <a:noFill/>
            <a:miter lim="800000"/>
            <a:headEnd/>
            <a:tailEnd/>
          </a:ln>
          <a:effectLst/>
        </p:spPr>
        <p:txBody>
          <a:bodyPr wrap="none">
            <a:spAutoFit/>
          </a:bodyPr>
          <a:lstStyle/>
          <a:p>
            <a:pPr defTabSz="1028700"/>
            <a:r>
              <a:rPr lang="en-US" b="1">
                <a:solidFill>
                  <a:srgbClr xmlns:mc="http://schemas.openxmlformats.org/markup-compatibility/2006" xmlns:a14="http://schemas.microsoft.com/office/drawing/2010/main" val="FFFFFF" mc:Ignorable=""/>
                </a:solidFill>
                <a:latin typeface="Comic Sans MS" pitchFamily="66" charset="0"/>
              </a:rPr>
              <a:t>Upper Trophic levels</a:t>
            </a:r>
          </a:p>
        </p:txBody>
      </p:sp>
      <p:sp>
        <p:nvSpPr>
          <p:cNvPr id="1905724" name="Text Box 60"/>
          <p:cNvSpPr txBox="1">
            <a:spLocks noChangeArrowheads="1"/>
          </p:cNvSpPr>
          <p:nvPr/>
        </p:nvSpPr>
        <p:spPr bwMode="auto">
          <a:xfrm>
            <a:off x="2454275" y="6065838"/>
            <a:ext cx="1893467" cy="307777"/>
          </a:xfrm>
          <a:prstGeom prst="rect">
            <a:avLst/>
          </a:prstGeom>
          <a:noFill/>
          <a:ln w="9525">
            <a:noFill/>
            <a:miter lim="800000"/>
            <a:headEnd/>
            <a:tailEnd/>
          </a:ln>
          <a:effectLst/>
        </p:spPr>
        <p:txBody>
          <a:bodyPr wrap="none">
            <a:spAutoFit/>
          </a:bodyPr>
          <a:lstStyle/>
          <a:p>
            <a:pPr defTabSz="1028700"/>
            <a:r>
              <a:rPr lang="en-US" b="1">
                <a:solidFill>
                  <a:srgbClr xmlns:mc="http://schemas.openxmlformats.org/markup-compatibility/2006" xmlns:a14="http://schemas.microsoft.com/office/drawing/2010/main" val="FFFFFF" mc:Ignorable=""/>
                </a:solidFill>
                <a:latin typeface="Comic Sans MS" pitchFamily="66" charset="0"/>
              </a:rPr>
              <a:t>Seafloor community</a:t>
            </a:r>
          </a:p>
        </p:txBody>
      </p:sp>
      <p:pic>
        <p:nvPicPr>
          <p:cNvPr id="1905725" name="Picture 61" descr="pteropod-limacina-helicina"/>
          <p:cNvPicPr>
            <a:picLocks noChangeAspect="1" noChangeArrowheads="1"/>
          </p:cNvPicPr>
          <p:nvPr/>
        </p:nvPicPr>
        <p:blipFill>
          <a:blip r:embed="rId34" cstate="print"/>
          <a:srcRect/>
          <a:stretch>
            <a:fillRect/>
          </a:stretch>
        </p:blipFill>
        <p:spPr bwMode="auto">
          <a:xfrm>
            <a:off x="4740275" y="3170238"/>
            <a:ext cx="763588" cy="838200"/>
          </a:xfrm>
          <a:prstGeom prst="rect">
            <a:avLst/>
          </a:prstGeom>
          <a:noFill/>
        </p:spPr>
      </p:pic>
      <p:pic>
        <p:nvPicPr>
          <p:cNvPr id="1905729" name="Picture 65" descr="Octopus"/>
          <p:cNvPicPr>
            <a:picLocks noChangeAspect="1" noChangeArrowheads="1"/>
          </p:cNvPicPr>
          <p:nvPr/>
        </p:nvPicPr>
        <p:blipFill>
          <a:blip r:embed="rId35" cstate="print"/>
          <a:srcRect/>
          <a:stretch>
            <a:fillRect/>
          </a:stretch>
        </p:blipFill>
        <p:spPr bwMode="auto">
          <a:xfrm>
            <a:off x="2835275" y="6523038"/>
            <a:ext cx="1066800" cy="838200"/>
          </a:xfrm>
          <a:prstGeom prst="rect">
            <a:avLst/>
          </a:prstGeom>
          <a:noFill/>
        </p:spPr>
      </p:pic>
      <p:sp>
        <p:nvSpPr>
          <p:cNvPr id="1905730" name="Text Box 66"/>
          <p:cNvSpPr txBox="1">
            <a:spLocks noChangeArrowheads="1"/>
          </p:cNvSpPr>
          <p:nvPr/>
        </p:nvSpPr>
        <p:spPr bwMode="auto">
          <a:xfrm>
            <a:off x="244475" y="46038"/>
            <a:ext cx="6441187" cy="369332"/>
          </a:xfrm>
          <a:prstGeom prst="rect">
            <a:avLst/>
          </a:prstGeom>
          <a:solidFill>
            <a:srgbClr xmlns:mc="http://schemas.openxmlformats.org/markup-compatibility/2006" xmlns:a14="http://schemas.microsoft.com/office/drawing/2010/main" val="000000" mc:Ignorable=""/>
          </a:solidFill>
          <a:ln w="9525">
            <a:noFill/>
            <a:miter lim="800000"/>
            <a:headEnd/>
            <a:tailEnd/>
          </a:ln>
          <a:effectLst/>
        </p:spPr>
        <p:txBody>
          <a:bodyPr wrap="none">
            <a:spAutoFit/>
          </a:bodyPr>
          <a:lstStyle/>
          <a:p>
            <a:pPr defTabSz="1028700"/>
            <a:r>
              <a:rPr lang="en-US" sz="1800" b="1" dirty="0">
                <a:latin typeface="Comic Sans MS" pitchFamily="66" charset="0"/>
              </a:rPr>
              <a:t>Present Ocean Food Web – </a:t>
            </a:r>
            <a:r>
              <a:rPr lang="en-US" sz="1800" dirty="0">
                <a:solidFill>
                  <a:srgbClr xmlns:mc="http://schemas.openxmlformats.org/markup-compatibility/2006" xmlns:a14="http://schemas.microsoft.com/office/drawing/2010/main" val="FFFFFF" mc:Ignorable=""/>
                </a:solidFill>
                <a:latin typeface="Comic Sans MS" pitchFamily="66" charset="0"/>
              </a:rPr>
              <a:t>Diverse, Complex, Productive</a:t>
            </a:r>
          </a:p>
        </p:txBody>
      </p:sp>
      <p:sp>
        <p:nvSpPr>
          <p:cNvPr id="1905697" name="Line 33"/>
          <p:cNvSpPr>
            <a:spLocks noChangeShapeType="1"/>
          </p:cNvSpPr>
          <p:nvPr/>
        </p:nvSpPr>
        <p:spPr bwMode="auto">
          <a:xfrm>
            <a:off x="1997075" y="1539875"/>
            <a:ext cx="990600" cy="3048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698" name="Line 34"/>
          <p:cNvSpPr>
            <a:spLocks noChangeShapeType="1"/>
          </p:cNvSpPr>
          <p:nvPr/>
        </p:nvSpPr>
        <p:spPr bwMode="auto">
          <a:xfrm>
            <a:off x="3825875" y="2454275"/>
            <a:ext cx="914400" cy="12192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0" name="Line 36"/>
          <p:cNvSpPr>
            <a:spLocks noChangeShapeType="1"/>
          </p:cNvSpPr>
          <p:nvPr/>
        </p:nvSpPr>
        <p:spPr bwMode="auto">
          <a:xfrm flipH="1">
            <a:off x="2301875" y="2103438"/>
            <a:ext cx="381000" cy="762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1" name="Line 37"/>
          <p:cNvSpPr>
            <a:spLocks noChangeShapeType="1"/>
          </p:cNvSpPr>
          <p:nvPr/>
        </p:nvSpPr>
        <p:spPr bwMode="auto">
          <a:xfrm flipH="1">
            <a:off x="2682875" y="3444875"/>
            <a:ext cx="304800" cy="762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2" name="Line 38"/>
          <p:cNvSpPr>
            <a:spLocks noChangeShapeType="1"/>
          </p:cNvSpPr>
          <p:nvPr/>
        </p:nvSpPr>
        <p:spPr bwMode="auto">
          <a:xfrm flipV="1">
            <a:off x="5578475" y="3368675"/>
            <a:ext cx="914400" cy="334963"/>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3" name="Line 39"/>
          <p:cNvSpPr>
            <a:spLocks noChangeShapeType="1"/>
          </p:cNvSpPr>
          <p:nvPr/>
        </p:nvSpPr>
        <p:spPr bwMode="auto">
          <a:xfrm flipV="1">
            <a:off x="6721475" y="1616075"/>
            <a:ext cx="1295400" cy="4572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4" name="Line 40"/>
          <p:cNvSpPr>
            <a:spLocks noChangeShapeType="1"/>
          </p:cNvSpPr>
          <p:nvPr/>
        </p:nvSpPr>
        <p:spPr bwMode="auto">
          <a:xfrm flipV="1">
            <a:off x="6645275" y="1463675"/>
            <a:ext cx="381000" cy="6096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5" name="Line 41"/>
          <p:cNvSpPr>
            <a:spLocks noChangeShapeType="1"/>
          </p:cNvSpPr>
          <p:nvPr/>
        </p:nvSpPr>
        <p:spPr bwMode="auto">
          <a:xfrm>
            <a:off x="6111875" y="2606675"/>
            <a:ext cx="990600" cy="3048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6" name="Line 42"/>
          <p:cNvSpPr>
            <a:spLocks noChangeShapeType="1"/>
          </p:cNvSpPr>
          <p:nvPr/>
        </p:nvSpPr>
        <p:spPr bwMode="auto">
          <a:xfrm flipV="1">
            <a:off x="4968875" y="1082675"/>
            <a:ext cx="381000" cy="6858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7" name="Line 43"/>
          <p:cNvSpPr>
            <a:spLocks noChangeShapeType="1"/>
          </p:cNvSpPr>
          <p:nvPr/>
        </p:nvSpPr>
        <p:spPr bwMode="auto">
          <a:xfrm flipH="1" flipV="1">
            <a:off x="4359275" y="1265238"/>
            <a:ext cx="533400" cy="5334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8" name="Line 44"/>
          <p:cNvSpPr>
            <a:spLocks noChangeShapeType="1"/>
          </p:cNvSpPr>
          <p:nvPr/>
        </p:nvSpPr>
        <p:spPr bwMode="auto">
          <a:xfrm>
            <a:off x="5730875" y="2759075"/>
            <a:ext cx="990600" cy="12954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09" name="Line 45"/>
          <p:cNvSpPr>
            <a:spLocks noChangeShapeType="1"/>
          </p:cNvSpPr>
          <p:nvPr/>
        </p:nvSpPr>
        <p:spPr bwMode="auto">
          <a:xfrm>
            <a:off x="6111875" y="2454275"/>
            <a:ext cx="2667000" cy="381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0" name="Line 46"/>
          <p:cNvSpPr>
            <a:spLocks noChangeShapeType="1"/>
          </p:cNvSpPr>
          <p:nvPr/>
        </p:nvSpPr>
        <p:spPr bwMode="auto">
          <a:xfrm>
            <a:off x="2530475" y="4968875"/>
            <a:ext cx="1447800" cy="8382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1" name="Line 47"/>
          <p:cNvSpPr>
            <a:spLocks noChangeShapeType="1"/>
          </p:cNvSpPr>
          <p:nvPr/>
        </p:nvSpPr>
        <p:spPr bwMode="auto">
          <a:xfrm>
            <a:off x="1006475" y="5654675"/>
            <a:ext cx="1905000" cy="381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2" name="Line 48"/>
          <p:cNvSpPr>
            <a:spLocks noChangeShapeType="1"/>
          </p:cNvSpPr>
          <p:nvPr/>
        </p:nvSpPr>
        <p:spPr bwMode="auto">
          <a:xfrm>
            <a:off x="5883275" y="5151438"/>
            <a:ext cx="1828800" cy="6858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3" name="Line 49"/>
          <p:cNvSpPr>
            <a:spLocks noChangeShapeType="1"/>
          </p:cNvSpPr>
          <p:nvPr/>
        </p:nvSpPr>
        <p:spPr bwMode="auto">
          <a:xfrm>
            <a:off x="3444875" y="3292475"/>
            <a:ext cx="228600" cy="381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5" name="Line 51"/>
          <p:cNvSpPr>
            <a:spLocks noChangeShapeType="1"/>
          </p:cNvSpPr>
          <p:nvPr/>
        </p:nvSpPr>
        <p:spPr bwMode="auto">
          <a:xfrm>
            <a:off x="3140075" y="3597275"/>
            <a:ext cx="381000" cy="10668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7" name="Line 53"/>
          <p:cNvSpPr>
            <a:spLocks noChangeShapeType="1"/>
          </p:cNvSpPr>
          <p:nvPr/>
        </p:nvSpPr>
        <p:spPr bwMode="auto">
          <a:xfrm>
            <a:off x="3444875" y="6370638"/>
            <a:ext cx="4114800" cy="2286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19" name="Line 55"/>
          <p:cNvSpPr>
            <a:spLocks noChangeShapeType="1"/>
          </p:cNvSpPr>
          <p:nvPr/>
        </p:nvSpPr>
        <p:spPr bwMode="auto">
          <a:xfrm flipH="1" flipV="1">
            <a:off x="1311275" y="3216275"/>
            <a:ext cx="533400" cy="762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26" name="Line 62"/>
          <p:cNvSpPr>
            <a:spLocks noChangeShapeType="1"/>
          </p:cNvSpPr>
          <p:nvPr/>
        </p:nvSpPr>
        <p:spPr bwMode="auto">
          <a:xfrm>
            <a:off x="4664075" y="2027238"/>
            <a:ext cx="381000" cy="960437"/>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27" name="Line 63"/>
          <p:cNvSpPr>
            <a:spLocks noChangeShapeType="1"/>
          </p:cNvSpPr>
          <p:nvPr/>
        </p:nvSpPr>
        <p:spPr bwMode="auto">
          <a:xfrm>
            <a:off x="1311275" y="1874838"/>
            <a:ext cx="304800" cy="762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28" name="Line 64"/>
          <p:cNvSpPr>
            <a:spLocks noChangeShapeType="1"/>
          </p:cNvSpPr>
          <p:nvPr/>
        </p:nvSpPr>
        <p:spPr bwMode="auto">
          <a:xfrm>
            <a:off x="2225675" y="3703638"/>
            <a:ext cx="990600" cy="381000"/>
          </a:xfrm>
          <a:prstGeom prst="line">
            <a:avLst/>
          </a:prstGeom>
          <a:noFill/>
          <a:ln w="12700">
            <a:solidFill>
              <a:srgbClr xmlns:mc="http://schemas.openxmlformats.org/markup-compatibility/2006" xmlns:a14="http://schemas.microsoft.com/office/drawing/2010/main" val="777777" mc:Ignorable=""/>
            </a:solidFill>
            <a:round/>
            <a:headEnd/>
            <a:tailEnd type="triangle" w="med" len="med"/>
          </a:ln>
          <a:effectLst/>
        </p:spPr>
        <p:txBody>
          <a:bodyPr/>
          <a:lstStyle/>
          <a:p>
            <a:endParaRPr lang="en-US"/>
          </a:p>
        </p:txBody>
      </p:sp>
      <p:sp>
        <p:nvSpPr>
          <p:cNvPr id="1905731" name="Text Box 67"/>
          <p:cNvSpPr txBox="1">
            <a:spLocks noChangeArrowheads="1"/>
          </p:cNvSpPr>
          <p:nvPr/>
        </p:nvSpPr>
        <p:spPr bwMode="auto">
          <a:xfrm>
            <a:off x="853281" y="2027237"/>
            <a:ext cx="8914606" cy="1938992"/>
          </a:xfrm>
          <a:prstGeom prst="rect">
            <a:avLst/>
          </a:prstGeom>
          <a:solidFill>
            <a:srgbClr xmlns:mc="http://schemas.openxmlformats.org/markup-compatibility/2006" xmlns:a14="http://schemas.microsoft.com/office/drawing/2010/main" val="FFFFFF" mc:Ignorable="">
              <a:alpha val="88000"/>
            </a:srgbClr>
          </a:solidFill>
          <a:ln w="9525">
            <a:solidFill>
              <a:srgbClr xmlns:mc="http://schemas.openxmlformats.org/markup-compatibility/2006" xmlns:a14="http://schemas.microsoft.com/office/drawing/2010/main" val="000000" mc:Ignorable=""/>
            </a:solidFill>
            <a:miter lim="800000"/>
            <a:headEnd/>
            <a:tailEnd/>
          </a:ln>
          <a:effectLst/>
        </p:spPr>
        <p:txBody>
          <a:bodyPr wrap="square">
            <a:spAutoFit/>
          </a:bodyPr>
          <a:lstStyle/>
          <a:p>
            <a:pPr algn="ctr" defTabSz="1028700"/>
            <a:r>
              <a:rPr lang="en-US" sz="4000" dirty="0">
                <a:solidFill>
                  <a:srgbClr xmlns:mc="http://schemas.openxmlformats.org/markup-compatibility/2006" xmlns:a14="http://schemas.microsoft.com/office/drawing/2010/main" val="000000" mc:Ignorable=""/>
                </a:solidFill>
                <a:latin typeface="Comic Sans MS" pitchFamily="66" charset="0"/>
              </a:rPr>
              <a:t>What are the expected effects of </a:t>
            </a:r>
          </a:p>
          <a:p>
            <a:pPr algn="ctr" defTabSz="1028700"/>
            <a:r>
              <a:rPr lang="en-US" sz="4000" dirty="0" smtClean="0">
                <a:solidFill>
                  <a:srgbClr xmlns:mc="http://schemas.openxmlformats.org/markup-compatibility/2006" xmlns:a14="http://schemas.microsoft.com/office/drawing/2010/main" val="000000" mc:Ignorable=""/>
                </a:solidFill>
                <a:latin typeface="Comic Sans MS" pitchFamily="66" charset="0"/>
              </a:rPr>
              <a:t>ocean acidification on </a:t>
            </a:r>
            <a:r>
              <a:rPr lang="en-US" sz="4000" dirty="0">
                <a:solidFill>
                  <a:srgbClr xmlns:mc="http://schemas.openxmlformats.org/markup-compatibility/2006" xmlns:a14="http://schemas.microsoft.com/office/drawing/2010/main" val="000000" mc:Ignorable=""/>
                </a:solidFill>
                <a:latin typeface="Comic Sans MS" pitchFamily="66" charset="0"/>
              </a:rPr>
              <a:t>ocean ecosystems?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905731"/>
                                        </p:tgtEl>
                                      </p:cBhvr>
                                    </p:animEffect>
                                    <p:set>
                                      <p:cBhvr>
                                        <p:cTn id="7" dur="1" fill="hold">
                                          <p:stCondLst>
                                            <p:cond delay="499"/>
                                          </p:stCondLst>
                                        </p:cTn>
                                        <p:tgtEl>
                                          <p:spTgt spid="19057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573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000000" mc:Ignorable=""/>
        </a:solidFill>
        <a:effectLst/>
      </p:bgPr>
    </p:bg>
    <p:spTree>
      <p:nvGrpSpPr>
        <p:cNvPr id="1" name=""/>
        <p:cNvGrpSpPr/>
        <p:nvPr/>
      </p:nvGrpSpPr>
      <p:grpSpPr>
        <a:xfrm>
          <a:off x="0" y="0"/>
          <a:ext cx="0" cy="0"/>
          <a:chOff x="0" y="0"/>
          <a:chExt cx="0" cy="0"/>
        </a:xfrm>
      </p:grpSpPr>
      <p:pic>
        <p:nvPicPr>
          <p:cNvPr id="1907714" name="Picture 2" descr="echinocrepis"/>
          <p:cNvPicPr>
            <a:picLocks noChangeAspect="1" noChangeArrowheads="1"/>
          </p:cNvPicPr>
          <p:nvPr/>
        </p:nvPicPr>
        <p:blipFill>
          <a:blip r:embed="rId3" cstate="print"/>
          <a:srcRect/>
          <a:stretch>
            <a:fillRect/>
          </a:stretch>
        </p:blipFill>
        <p:spPr bwMode="auto">
          <a:xfrm>
            <a:off x="4968875" y="6675438"/>
            <a:ext cx="914400" cy="685800"/>
          </a:xfrm>
          <a:prstGeom prst="rect">
            <a:avLst/>
          </a:prstGeom>
          <a:noFill/>
          <a:ln w="9525">
            <a:noFill/>
            <a:miter lim="800000"/>
            <a:headEnd/>
            <a:tailEnd/>
          </a:ln>
        </p:spPr>
      </p:pic>
      <p:pic>
        <p:nvPicPr>
          <p:cNvPr id="1907715" name="Picture 3" descr="image001"/>
          <p:cNvPicPr>
            <a:picLocks noChangeAspect="1" noChangeArrowheads="1"/>
          </p:cNvPicPr>
          <p:nvPr/>
        </p:nvPicPr>
        <p:blipFill>
          <a:blip r:embed="rId4" cstate="print"/>
          <a:srcRect/>
          <a:stretch>
            <a:fillRect/>
          </a:stretch>
        </p:blipFill>
        <p:spPr bwMode="auto">
          <a:xfrm>
            <a:off x="2530475" y="1539875"/>
            <a:ext cx="1830388" cy="833438"/>
          </a:xfrm>
          <a:prstGeom prst="rect">
            <a:avLst/>
          </a:prstGeom>
          <a:noFill/>
          <a:ln w="9525">
            <a:noFill/>
            <a:miter lim="800000"/>
            <a:headEnd/>
            <a:tailEnd/>
          </a:ln>
        </p:spPr>
      </p:pic>
      <p:pic>
        <p:nvPicPr>
          <p:cNvPr id="1907716" name="Picture 4" descr="Bacteria-772833"/>
          <p:cNvPicPr>
            <a:picLocks noChangeAspect="1" noChangeArrowheads="1"/>
          </p:cNvPicPr>
          <p:nvPr/>
        </p:nvPicPr>
        <p:blipFill>
          <a:blip r:embed="rId5" cstate="print"/>
          <a:srcRect/>
          <a:stretch>
            <a:fillRect/>
          </a:stretch>
        </p:blipFill>
        <p:spPr bwMode="auto">
          <a:xfrm>
            <a:off x="7254875" y="5075238"/>
            <a:ext cx="2667000" cy="2176462"/>
          </a:xfrm>
          <a:prstGeom prst="rect">
            <a:avLst/>
          </a:prstGeom>
          <a:noFill/>
          <a:ln w="9525">
            <a:noFill/>
            <a:miter lim="800000"/>
            <a:headEnd/>
            <a:tailEnd/>
          </a:ln>
        </p:spPr>
      </p:pic>
      <p:pic>
        <p:nvPicPr>
          <p:cNvPr id="1907717" name="Picture 5" descr="cliona_limacina"/>
          <p:cNvPicPr>
            <a:picLocks noChangeAspect="1" noChangeArrowheads="1"/>
          </p:cNvPicPr>
          <p:nvPr/>
        </p:nvPicPr>
        <p:blipFill>
          <a:blip r:embed="rId6" cstate="print"/>
          <a:srcRect/>
          <a:stretch>
            <a:fillRect/>
          </a:stretch>
        </p:blipFill>
        <p:spPr bwMode="auto">
          <a:xfrm>
            <a:off x="5426075" y="4465638"/>
            <a:ext cx="1066800" cy="800100"/>
          </a:xfrm>
          <a:prstGeom prst="rect">
            <a:avLst/>
          </a:prstGeom>
          <a:noFill/>
          <a:ln w="9525">
            <a:noFill/>
            <a:miter lim="800000"/>
            <a:headEnd/>
            <a:tailEnd/>
          </a:ln>
        </p:spPr>
      </p:pic>
      <p:pic>
        <p:nvPicPr>
          <p:cNvPr id="10246" name="Picture 6" descr="white_sided_hi"/>
          <p:cNvPicPr>
            <a:picLocks noChangeAspect="1" noChangeArrowheads="1"/>
          </p:cNvPicPr>
          <p:nvPr/>
        </p:nvPicPr>
        <p:blipFill>
          <a:blip r:embed="rId7" cstate="print"/>
          <a:srcRect/>
          <a:stretch>
            <a:fillRect/>
          </a:stretch>
        </p:blipFill>
        <p:spPr bwMode="auto">
          <a:xfrm>
            <a:off x="2225675" y="427038"/>
            <a:ext cx="1524000" cy="1016000"/>
          </a:xfrm>
          <a:prstGeom prst="rect">
            <a:avLst/>
          </a:prstGeom>
          <a:noFill/>
          <a:ln w="9525">
            <a:noFill/>
            <a:miter lim="800000"/>
            <a:headEnd/>
            <a:tailEnd/>
          </a:ln>
        </p:spPr>
      </p:pic>
      <p:pic>
        <p:nvPicPr>
          <p:cNvPr id="1907719" name="Picture 7" descr="tideripfundy"/>
          <p:cNvPicPr>
            <a:picLocks noChangeAspect="1" noChangeArrowheads="1"/>
          </p:cNvPicPr>
          <p:nvPr/>
        </p:nvPicPr>
        <p:blipFill>
          <a:blip r:embed="rId8" cstate="print"/>
          <a:srcRect/>
          <a:stretch>
            <a:fillRect/>
          </a:stretch>
        </p:blipFill>
        <p:spPr bwMode="auto">
          <a:xfrm>
            <a:off x="3444875" y="427038"/>
            <a:ext cx="1524000" cy="979487"/>
          </a:xfrm>
          <a:prstGeom prst="rect">
            <a:avLst/>
          </a:prstGeom>
          <a:noFill/>
          <a:ln w="9525">
            <a:noFill/>
            <a:miter lim="800000"/>
            <a:headEnd/>
            <a:tailEnd/>
          </a:ln>
        </p:spPr>
      </p:pic>
      <p:pic>
        <p:nvPicPr>
          <p:cNvPr id="1907720" name="Picture 8" descr="240px-Zooplankton2_300"/>
          <p:cNvPicPr>
            <a:picLocks noChangeAspect="1" noChangeArrowheads="1"/>
          </p:cNvPicPr>
          <p:nvPr/>
        </p:nvPicPr>
        <p:blipFill>
          <a:blip r:embed="rId9" cstate="print">
            <a:lum bright="-10000" contrast="22000"/>
          </a:blip>
          <a:srcRect/>
          <a:stretch>
            <a:fillRect/>
          </a:stretch>
        </p:blipFill>
        <p:spPr bwMode="auto">
          <a:xfrm>
            <a:off x="4587875" y="4084638"/>
            <a:ext cx="1143000" cy="746125"/>
          </a:xfrm>
          <a:prstGeom prst="rect">
            <a:avLst/>
          </a:prstGeom>
          <a:noFill/>
          <a:ln w="9525">
            <a:noFill/>
            <a:miter lim="800000"/>
            <a:headEnd/>
            <a:tailEnd/>
          </a:ln>
        </p:spPr>
      </p:pic>
      <p:pic>
        <p:nvPicPr>
          <p:cNvPr id="1907721" name="Picture 9" descr="fish2001"/>
          <p:cNvPicPr>
            <a:picLocks noChangeAspect="1" noChangeArrowheads="1"/>
          </p:cNvPicPr>
          <p:nvPr/>
        </p:nvPicPr>
        <p:blipFill>
          <a:blip r:embed="rId10" cstate="print"/>
          <a:srcRect/>
          <a:stretch>
            <a:fillRect/>
          </a:stretch>
        </p:blipFill>
        <p:spPr bwMode="auto">
          <a:xfrm>
            <a:off x="5730875" y="1768475"/>
            <a:ext cx="2987675" cy="1912938"/>
          </a:xfrm>
          <a:prstGeom prst="rect">
            <a:avLst/>
          </a:prstGeom>
          <a:noFill/>
          <a:ln w="9525">
            <a:noFill/>
            <a:miter lim="800000"/>
            <a:headEnd/>
            <a:tailEnd/>
          </a:ln>
        </p:spPr>
      </p:pic>
      <p:pic>
        <p:nvPicPr>
          <p:cNvPr id="1907722" name="Picture 10" descr="midwater_12"/>
          <p:cNvPicPr>
            <a:picLocks noChangeAspect="1" noChangeArrowheads="1"/>
          </p:cNvPicPr>
          <p:nvPr/>
        </p:nvPicPr>
        <p:blipFill>
          <a:blip r:embed="rId11" cstate="print"/>
          <a:srcRect/>
          <a:stretch>
            <a:fillRect/>
          </a:stretch>
        </p:blipFill>
        <p:spPr bwMode="auto">
          <a:xfrm>
            <a:off x="3140075" y="3521075"/>
            <a:ext cx="1447800" cy="1085850"/>
          </a:xfrm>
          <a:prstGeom prst="rect">
            <a:avLst/>
          </a:prstGeom>
          <a:noFill/>
          <a:ln w="9525">
            <a:noFill/>
            <a:miter lim="800000"/>
            <a:headEnd/>
            <a:tailEnd/>
          </a:ln>
        </p:spPr>
      </p:pic>
      <p:pic>
        <p:nvPicPr>
          <p:cNvPr id="1907723" name="Picture 11" descr="midwater_11"/>
          <p:cNvPicPr>
            <a:picLocks noChangeAspect="1" noChangeArrowheads="1"/>
          </p:cNvPicPr>
          <p:nvPr/>
        </p:nvPicPr>
        <p:blipFill>
          <a:blip r:embed="rId12" cstate="print">
            <a:lum bright="6000" contrast="12000"/>
          </a:blip>
          <a:srcRect/>
          <a:stretch>
            <a:fillRect/>
          </a:stretch>
        </p:blipFill>
        <p:spPr bwMode="auto">
          <a:xfrm>
            <a:off x="3597275" y="2759075"/>
            <a:ext cx="1143000" cy="790575"/>
          </a:xfrm>
          <a:prstGeom prst="rect">
            <a:avLst/>
          </a:prstGeom>
          <a:noFill/>
          <a:ln w="9525">
            <a:noFill/>
            <a:miter lim="800000"/>
            <a:headEnd/>
            <a:tailEnd/>
          </a:ln>
        </p:spPr>
      </p:pic>
      <p:pic>
        <p:nvPicPr>
          <p:cNvPr id="10252" name="Picture 12" descr="delong_fig"/>
          <p:cNvPicPr>
            <a:picLocks noChangeAspect="1" noChangeArrowheads="1"/>
          </p:cNvPicPr>
          <p:nvPr/>
        </p:nvPicPr>
        <p:blipFill>
          <a:blip r:embed="rId13" cstate="print">
            <a:lum contrast="32000"/>
          </a:blip>
          <a:srcRect/>
          <a:stretch>
            <a:fillRect/>
          </a:stretch>
        </p:blipFill>
        <p:spPr bwMode="auto">
          <a:xfrm>
            <a:off x="0" y="427038"/>
            <a:ext cx="1414463" cy="1493837"/>
          </a:xfrm>
          <a:prstGeom prst="rect">
            <a:avLst/>
          </a:prstGeom>
          <a:noFill/>
          <a:ln w="9525">
            <a:noFill/>
            <a:miter lim="800000"/>
            <a:headEnd/>
            <a:tailEnd/>
          </a:ln>
        </p:spPr>
      </p:pic>
      <p:pic>
        <p:nvPicPr>
          <p:cNvPr id="10253" name="Picture 13" descr="image012"/>
          <p:cNvPicPr>
            <a:picLocks noChangeAspect="1" noChangeArrowheads="1"/>
          </p:cNvPicPr>
          <p:nvPr/>
        </p:nvPicPr>
        <p:blipFill>
          <a:blip r:embed="rId14" cstate="print"/>
          <a:srcRect/>
          <a:stretch>
            <a:fillRect/>
          </a:stretch>
        </p:blipFill>
        <p:spPr bwMode="auto">
          <a:xfrm>
            <a:off x="1387475" y="1387475"/>
            <a:ext cx="762000" cy="644525"/>
          </a:xfrm>
          <a:prstGeom prst="rect">
            <a:avLst/>
          </a:prstGeom>
          <a:noFill/>
          <a:ln w="9525">
            <a:noFill/>
            <a:miter lim="800000"/>
            <a:headEnd/>
            <a:tailEnd/>
          </a:ln>
        </p:spPr>
      </p:pic>
      <p:pic>
        <p:nvPicPr>
          <p:cNvPr id="1907726" name="Picture 14" descr="zooplankton"/>
          <p:cNvPicPr>
            <a:picLocks noChangeAspect="1" noChangeArrowheads="1"/>
          </p:cNvPicPr>
          <p:nvPr/>
        </p:nvPicPr>
        <p:blipFill>
          <a:blip r:embed="rId15" cstate="print"/>
          <a:srcRect/>
          <a:stretch>
            <a:fillRect/>
          </a:stretch>
        </p:blipFill>
        <p:spPr bwMode="auto">
          <a:xfrm>
            <a:off x="4511675" y="1768475"/>
            <a:ext cx="1828800" cy="1158875"/>
          </a:xfrm>
          <a:prstGeom prst="rect">
            <a:avLst/>
          </a:prstGeom>
          <a:noFill/>
          <a:ln w="9525">
            <a:noFill/>
            <a:miter lim="800000"/>
            <a:headEnd/>
            <a:tailEnd/>
          </a:ln>
        </p:spPr>
      </p:pic>
      <p:pic>
        <p:nvPicPr>
          <p:cNvPr id="1907727" name="Picture 15" descr="midwater_3"/>
          <p:cNvPicPr>
            <a:picLocks noChangeAspect="1" noChangeArrowheads="1"/>
          </p:cNvPicPr>
          <p:nvPr/>
        </p:nvPicPr>
        <p:blipFill>
          <a:blip r:embed="rId16" cstate="print"/>
          <a:srcRect/>
          <a:stretch>
            <a:fillRect/>
          </a:stretch>
        </p:blipFill>
        <p:spPr bwMode="auto">
          <a:xfrm>
            <a:off x="6492875" y="3902075"/>
            <a:ext cx="1174750" cy="1562100"/>
          </a:xfrm>
          <a:prstGeom prst="rect">
            <a:avLst/>
          </a:prstGeom>
          <a:noFill/>
          <a:ln w="9525">
            <a:noFill/>
            <a:miter lim="800000"/>
            <a:headEnd/>
            <a:tailEnd/>
          </a:ln>
        </p:spPr>
      </p:pic>
      <p:pic>
        <p:nvPicPr>
          <p:cNvPr id="1907728" name="Picture 16" descr="midwater_4"/>
          <p:cNvPicPr>
            <a:picLocks noChangeAspect="1" noChangeArrowheads="1"/>
          </p:cNvPicPr>
          <p:nvPr/>
        </p:nvPicPr>
        <p:blipFill>
          <a:blip r:embed="rId17" cstate="print"/>
          <a:srcRect/>
          <a:stretch>
            <a:fillRect/>
          </a:stretch>
        </p:blipFill>
        <p:spPr bwMode="auto">
          <a:xfrm>
            <a:off x="1463675" y="1997075"/>
            <a:ext cx="762000" cy="708025"/>
          </a:xfrm>
          <a:prstGeom prst="rect">
            <a:avLst/>
          </a:prstGeom>
          <a:noFill/>
          <a:ln w="9525">
            <a:noFill/>
            <a:miter lim="800000"/>
            <a:headEnd/>
            <a:tailEnd/>
          </a:ln>
        </p:spPr>
      </p:pic>
      <p:pic>
        <p:nvPicPr>
          <p:cNvPr id="1907729" name="Picture 17" descr="midwater_13"/>
          <p:cNvPicPr>
            <a:picLocks noChangeAspect="1" noChangeArrowheads="1"/>
          </p:cNvPicPr>
          <p:nvPr/>
        </p:nvPicPr>
        <p:blipFill>
          <a:blip r:embed="rId18" cstate="print">
            <a:lum contrast="20000"/>
          </a:blip>
          <a:srcRect/>
          <a:stretch>
            <a:fillRect/>
          </a:stretch>
        </p:blipFill>
        <p:spPr bwMode="auto">
          <a:xfrm>
            <a:off x="930275" y="2484438"/>
            <a:ext cx="1066800" cy="800100"/>
          </a:xfrm>
          <a:prstGeom prst="rect">
            <a:avLst/>
          </a:prstGeom>
          <a:noFill/>
          <a:ln w="9525">
            <a:noFill/>
            <a:miter lim="800000"/>
            <a:headEnd/>
            <a:tailEnd/>
          </a:ln>
        </p:spPr>
      </p:pic>
      <p:pic>
        <p:nvPicPr>
          <p:cNvPr id="1907730" name="Picture 18" descr="midwater_16"/>
          <p:cNvPicPr>
            <a:picLocks noChangeAspect="1" noChangeArrowheads="1"/>
          </p:cNvPicPr>
          <p:nvPr/>
        </p:nvPicPr>
        <p:blipFill>
          <a:blip r:embed="rId19" cstate="print"/>
          <a:srcRect/>
          <a:stretch>
            <a:fillRect/>
          </a:stretch>
        </p:blipFill>
        <p:spPr bwMode="auto">
          <a:xfrm>
            <a:off x="-61913" y="1951038"/>
            <a:ext cx="1066801" cy="831850"/>
          </a:xfrm>
          <a:prstGeom prst="rect">
            <a:avLst/>
          </a:prstGeom>
          <a:noFill/>
          <a:ln w="9525">
            <a:noFill/>
            <a:miter lim="800000"/>
            <a:headEnd/>
            <a:tailEnd/>
          </a:ln>
        </p:spPr>
      </p:pic>
      <p:pic>
        <p:nvPicPr>
          <p:cNvPr id="1907731" name="Picture 19" descr="01Sharks"/>
          <p:cNvPicPr>
            <a:picLocks noChangeAspect="1" noChangeArrowheads="1"/>
          </p:cNvPicPr>
          <p:nvPr/>
        </p:nvPicPr>
        <p:blipFill>
          <a:blip r:embed="rId20" cstate="print"/>
          <a:srcRect/>
          <a:stretch>
            <a:fillRect/>
          </a:stretch>
        </p:blipFill>
        <p:spPr bwMode="auto">
          <a:xfrm>
            <a:off x="8093075" y="3063875"/>
            <a:ext cx="1981200" cy="1866900"/>
          </a:xfrm>
          <a:prstGeom prst="rect">
            <a:avLst/>
          </a:prstGeom>
          <a:noFill/>
          <a:ln w="9525">
            <a:noFill/>
            <a:miter lim="800000"/>
            <a:headEnd/>
            <a:tailEnd/>
          </a:ln>
        </p:spPr>
      </p:pic>
      <p:pic>
        <p:nvPicPr>
          <p:cNvPr id="10260" name="Picture 20" descr="fishing192"/>
          <p:cNvPicPr>
            <a:picLocks noChangeAspect="1" noChangeArrowheads="1"/>
          </p:cNvPicPr>
          <p:nvPr/>
        </p:nvPicPr>
        <p:blipFill>
          <a:blip r:embed="rId21" cstate="print"/>
          <a:srcRect/>
          <a:stretch>
            <a:fillRect/>
          </a:stretch>
        </p:blipFill>
        <p:spPr bwMode="auto">
          <a:xfrm>
            <a:off x="7559675" y="427038"/>
            <a:ext cx="2681288" cy="1384300"/>
          </a:xfrm>
          <a:prstGeom prst="rect">
            <a:avLst/>
          </a:prstGeom>
          <a:noFill/>
          <a:ln w="9525">
            <a:noFill/>
            <a:miter lim="800000"/>
            <a:headEnd/>
            <a:tailEnd/>
          </a:ln>
        </p:spPr>
      </p:pic>
      <p:pic>
        <p:nvPicPr>
          <p:cNvPr id="10261" name="Picture 21" descr="ist2_123795_mevagissey_fishing_fleet"/>
          <p:cNvPicPr>
            <a:picLocks noChangeAspect="1" noChangeArrowheads="1"/>
          </p:cNvPicPr>
          <p:nvPr/>
        </p:nvPicPr>
        <p:blipFill>
          <a:blip r:embed="rId22" cstate="print"/>
          <a:srcRect/>
          <a:stretch>
            <a:fillRect/>
          </a:stretch>
        </p:blipFill>
        <p:spPr bwMode="auto">
          <a:xfrm>
            <a:off x="5883275" y="427038"/>
            <a:ext cx="1752600" cy="1314450"/>
          </a:xfrm>
          <a:prstGeom prst="rect">
            <a:avLst/>
          </a:prstGeom>
          <a:noFill/>
          <a:ln w="9525">
            <a:noFill/>
            <a:miter lim="800000"/>
            <a:headEnd/>
            <a:tailEnd/>
          </a:ln>
        </p:spPr>
      </p:pic>
      <p:pic>
        <p:nvPicPr>
          <p:cNvPr id="1907734" name="Picture 22" descr="DSCN6998"/>
          <p:cNvPicPr>
            <a:picLocks noChangeAspect="1" noChangeArrowheads="1"/>
          </p:cNvPicPr>
          <p:nvPr/>
        </p:nvPicPr>
        <p:blipFill>
          <a:blip r:embed="rId23" cstate="print"/>
          <a:srcRect/>
          <a:stretch>
            <a:fillRect/>
          </a:stretch>
        </p:blipFill>
        <p:spPr bwMode="auto">
          <a:xfrm>
            <a:off x="0" y="5761038"/>
            <a:ext cx="1981200" cy="1485900"/>
          </a:xfrm>
          <a:prstGeom prst="rect">
            <a:avLst/>
          </a:prstGeom>
          <a:noFill/>
          <a:ln w="9525">
            <a:noFill/>
            <a:miter lim="800000"/>
            <a:headEnd/>
            <a:tailEnd/>
          </a:ln>
        </p:spPr>
      </p:pic>
      <p:pic>
        <p:nvPicPr>
          <p:cNvPr id="10263" name="Picture 23" descr="SeaBirds(barentsphoto)"/>
          <p:cNvPicPr>
            <a:picLocks noChangeAspect="1" noChangeArrowheads="1"/>
          </p:cNvPicPr>
          <p:nvPr/>
        </p:nvPicPr>
        <p:blipFill>
          <a:blip r:embed="rId24" cstate="print"/>
          <a:srcRect/>
          <a:stretch>
            <a:fillRect/>
          </a:stretch>
        </p:blipFill>
        <p:spPr bwMode="auto">
          <a:xfrm>
            <a:off x="4968875" y="427038"/>
            <a:ext cx="990600" cy="752475"/>
          </a:xfrm>
          <a:prstGeom prst="rect">
            <a:avLst/>
          </a:prstGeom>
          <a:noFill/>
          <a:ln w="9525">
            <a:noFill/>
            <a:miter lim="800000"/>
            <a:headEnd/>
            <a:tailEnd/>
          </a:ln>
        </p:spPr>
      </p:pic>
      <p:pic>
        <p:nvPicPr>
          <p:cNvPr id="1907736" name="Picture 24" descr="Scotoplanes"/>
          <p:cNvPicPr>
            <a:picLocks noChangeAspect="1" noChangeArrowheads="1"/>
          </p:cNvPicPr>
          <p:nvPr/>
        </p:nvPicPr>
        <p:blipFill>
          <a:blip r:embed="rId25" cstate="print"/>
          <a:srcRect/>
          <a:stretch>
            <a:fillRect/>
          </a:stretch>
        </p:blipFill>
        <p:spPr bwMode="auto">
          <a:xfrm>
            <a:off x="3825875" y="6523038"/>
            <a:ext cx="1143000" cy="927100"/>
          </a:xfrm>
          <a:prstGeom prst="rect">
            <a:avLst/>
          </a:prstGeom>
          <a:noFill/>
          <a:ln w="9525">
            <a:noFill/>
            <a:miter lim="800000"/>
            <a:headEnd/>
            <a:tailEnd/>
          </a:ln>
        </p:spPr>
      </p:pic>
      <p:pic>
        <p:nvPicPr>
          <p:cNvPr id="1907737" name="Picture 25" descr="amblyraja_badia"/>
          <p:cNvPicPr>
            <a:picLocks noChangeAspect="1" noChangeArrowheads="1"/>
          </p:cNvPicPr>
          <p:nvPr/>
        </p:nvPicPr>
        <p:blipFill>
          <a:blip r:embed="rId26" cstate="print"/>
          <a:srcRect/>
          <a:stretch>
            <a:fillRect/>
          </a:stretch>
        </p:blipFill>
        <p:spPr bwMode="auto">
          <a:xfrm>
            <a:off x="1920875" y="6523038"/>
            <a:ext cx="990600" cy="746125"/>
          </a:xfrm>
          <a:prstGeom prst="rect">
            <a:avLst/>
          </a:prstGeom>
          <a:noFill/>
          <a:ln w="9525">
            <a:noFill/>
            <a:miter lim="800000"/>
            <a:headEnd/>
            <a:tailEnd/>
          </a:ln>
        </p:spPr>
      </p:pic>
      <p:pic>
        <p:nvPicPr>
          <p:cNvPr id="1907738" name="Picture 26" descr="seastar"/>
          <p:cNvPicPr>
            <a:picLocks noChangeAspect="1" noChangeArrowheads="1"/>
          </p:cNvPicPr>
          <p:nvPr/>
        </p:nvPicPr>
        <p:blipFill>
          <a:blip r:embed="rId27" cstate="print">
            <a:lum bright="20000" contrast="16000"/>
          </a:blip>
          <a:srcRect/>
          <a:stretch>
            <a:fillRect/>
          </a:stretch>
        </p:blipFill>
        <p:spPr bwMode="auto">
          <a:xfrm>
            <a:off x="5883275" y="6370638"/>
            <a:ext cx="1219200" cy="914400"/>
          </a:xfrm>
          <a:prstGeom prst="rect">
            <a:avLst/>
          </a:prstGeom>
          <a:noFill/>
          <a:ln w="9525">
            <a:noFill/>
            <a:miter lim="800000"/>
            <a:headEnd/>
            <a:tailEnd/>
          </a:ln>
        </p:spPr>
      </p:pic>
      <p:pic>
        <p:nvPicPr>
          <p:cNvPr id="1907739" name="Picture 27" descr="industrial_fishing_109842_54039"/>
          <p:cNvPicPr>
            <a:picLocks noChangeAspect="1" noChangeArrowheads="1"/>
          </p:cNvPicPr>
          <p:nvPr/>
        </p:nvPicPr>
        <p:blipFill>
          <a:blip r:embed="rId28" cstate="print"/>
          <a:srcRect/>
          <a:stretch>
            <a:fillRect/>
          </a:stretch>
        </p:blipFill>
        <p:spPr bwMode="auto">
          <a:xfrm>
            <a:off x="8659813" y="1768475"/>
            <a:ext cx="1581150" cy="1333500"/>
          </a:xfrm>
          <a:prstGeom prst="rect">
            <a:avLst/>
          </a:prstGeom>
          <a:noFill/>
          <a:ln w="9525">
            <a:noFill/>
            <a:miter lim="800000"/>
            <a:headEnd/>
            <a:tailEnd/>
          </a:ln>
        </p:spPr>
      </p:pic>
      <p:pic>
        <p:nvPicPr>
          <p:cNvPr id="1907740" name="Picture 28" descr="deep_sea_fish_3"/>
          <p:cNvPicPr>
            <a:picLocks noChangeAspect="1" noChangeArrowheads="1"/>
          </p:cNvPicPr>
          <p:nvPr/>
        </p:nvPicPr>
        <p:blipFill>
          <a:blip r:embed="rId29" cstate="print">
            <a:lum bright="-4000" contrast="20000"/>
          </a:blip>
          <a:srcRect/>
          <a:stretch>
            <a:fillRect/>
          </a:stretch>
        </p:blipFill>
        <p:spPr bwMode="auto">
          <a:xfrm>
            <a:off x="930275" y="3521075"/>
            <a:ext cx="2514600" cy="1674813"/>
          </a:xfrm>
          <a:prstGeom prst="rect">
            <a:avLst/>
          </a:prstGeom>
          <a:noFill/>
          <a:ln w="9525">
            <a:noFill/>
            <a:miter lim="800000"/>
            <a:headEnd/>
            <a:tailEnd/>
          </a:ln>
        </p:spPr>
      </p:pic>
      <p:pic>
        <p:nvPicPr>
          <p:cNvPr id="1907741" name="Picture 29" descr="Cranchid-Squid1_180px"/>
          <p:cNvPicPr>
            <a:picLocks noChangeAspect="1" noChangeArrowheads="1"/>
          </p:cNvPicPr>
          <p:nvPr/>
        </p:nvPicPr>
        <p:blipFill>
          <a:blip r:embed="rId30" cstate="print">
            <a:lum contrast="14000"/>
          </a:blip>
          <a:srcRect/>
          <a:stretch>
            <a:fillRect/>
          </a:stretch>
        </p:blipFill>
        <p:spPr bwMode="auto">
          <a:xfrm>
            <a:off x="3444875" y="4587875"/>
            <a:ext cx="1066800" cy="741363"/>
          </a:xfrm>
          <a:prstGeom prst="rect">
            <a:avLst/>
          </a:prstGeom>
          <a:noFill/>
          <a:ln w="9525">
            <a:noFill/>
            <a:miter lim="800000"/>
            <a:headEnd/>
            <a:tailEnd/>
          </a:ln>
        </p:spPr>
      </p:pic>
      <p:pic>
        <p:nvPicPr>
          <p:cNvPr id="10270" name="Picture 30" descr="phytoplankton"/>
          <p:cNvPicPr>
            <a:picLocks noChangeAspect="1" noChangeArrowheads="1"/>
          </p:cNvPicPr>
          <p:nvPr/>
        </p:nvPicPr>
        <p:blipFill>
          <a:blip r:embed="rId31" cstate="print"/>
          <a:srcRect/>
          <a:stretch>
            <a:fillRect/>
          </a:stretch>
        </p:blipFill>
        <p:spPr bwMode="auto">
          <a:xfrm>
            <a:off x="1387475" y="427038"/>
            <a:ext cx="838200" cy="1036637"/>
          </a:xfrm>
          <a:prstGeom prst="rect">
            <a:avLst/>
          </a:prstGeom>
          <a:noFill/>
          <a:ln w="9525">
            <a:noFill/>
            <a:miter lim="800000"/>
            <a:headEnd/>
            <a:tailEnd/>
          </a:ln>
        </p:spPr>
      </p:pic>
      <p:sp>
        <p:nvSpPr>
          <p:cNvPr id="10271" name="Line 31"/>
          <p:cNvSpPr>
            <a:spLocks noChangeShapeType="1"/>
          </p:cNvSpPr>
          <p:nvPr/>
        </p:nvSpPr>
        <p:spPr bwMode="auto">
          <a:xfrm>
            <a:off x="930275" y="1692275"/>
            <a:ext cx="0" cy="3459163"/>
          </a:xfrm>
          <a:prstGeom prst="line">
            <a:avLst/>
          </a:prstGeom>
          <a:noFill/>
          <a:ln w="57150">
            <a:solidFill>
              <a:schemeClr val="tx1"/>
            </a:solidFill>
            <a:prstDash val="sysDot"/>
            <a:round/>
            <a:headEnd/>
            <a:tailEnd type="triangle" w="med" len="med"/>
          </a:ln>
        </p:spPr>
        <p:txBody>
          <a:bodyPr/>
          <a:lstStyle/>
          <a:p>
            <a:endParaRPr lang="en-US"/>
          </a:p>
        </p:txBody>
      </p:sp>
      <p:sp>
        <p:nvSpPr>
          <p:cNvPr id="10272" name="Text Box 32"/>
          <p:cNvSpPr txBox="1">
            <a:spLocks noChangeArrowheads="1"/>
          </p:cNvSpPr>
          <p:nvPr/>
        </p:nvSpPr>
        <p:spPr bwMode="auto">
          <a:xfrm>
            <a:off x="469900" y="3246438"/>
            <a:ext cx="400050" cy="2074862"/>
          </a:xfrm>
          <a:prstGeom prst="rect">
            <a:avLst/>
          </a:prstGeom>
          <a:noFill/>
          <a:ln w="9525">
            <a:noFill/>
            <a:miter lim="800000"/>
            <a:headEnd/>
            <a:tailEnd/>
          </a:ln>
        </p:spPr>
        <p:txBody>
          <a:bodyPr vert="eaVert" wrap="none">
            <a:spAutoFit/>
          </a:bodyPr>
          <a:lstStyle/>
          <a:p>
            <a:pPr defTabSz="1028700" eaLnBrk="0" hangingPunct="0"/>
            <a:r>
              <a:rPr lang="en-US" b="1">
                <a:solidFill>
                  <a:srgbClr xmlns:mc="http://schemas.openxmlformats.org/markup-compatibility/2006" xmlns:a14="http://schemas.microsoft.com/office/drawing/2010/main" val="FFFFFF" mc:Ignorable=""/>
                </a:solidFill>
                <a:latin typeface="Comic Sans MS" pitchFamily="66" charset="0"/>
              </a:rPr>
              <a:t>Sinking Organic Debris</a:t>
            </a:r>
          </a:p>
        </p:txBody>
      </p:sp>
      <p:sp>
        <p:nvSpPr>
          <p:cNvPr id="1907747" name="Line 35"/>
          <p:cNvSpPr>
            <a:spLocks noChangeShapeType="1"/>
          </p:cNvSpPr>
          <p:nvPr/>
        </p:nvSpPr>
        <p:spPr bwMode="auto">
          <a:xfrm>
            <a:off x="4054475" y="1997075"/>
            <a:ext cx="990600" cy="304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0274" name="Text Box 50"/>
          <p:cNvSpPr txBox="1">
            <a:spLocks noChangeArrowheads="1"/>
          </p:cNvSpPr>
          <p:nvPr/>
        </p:nvSpPr>
        <p:spPr bwMode="auto">
          <a:xfrm>
            <a:off x="168275" y="46038"/>
            <a:ext cx="9018588" cy="369887"/>
          </a:xfrm>
          <a:prstGeom prst="rect">
            <a:avLst/>
          </a:prstGeom>
          <a:solidFill>
            <a:srgbClr xmlns:mc="http://schemas.openxmlformats.org/markup-compatibility/2006" xmlns:a14="http://schemas.microsoft.com/office/drawing/2010/main" val="000000" mc:Ignorable=""/>
          </a:solidFill>
          <a:ln w="9525">
            <a:noFill/>
            <a:miter lim="800000"/>
            <a:headEnd/>
            <a:tailEnd/>
          </a:ln>
        </p:spPr>
        <p:txBody>
          <a:bodyPr wrap="none">
            <a:spAutoFit/>
          </a:bodyPr>
          <a:lstStyle/>
          <a:p>
            <a:pPr defTabSz="1028700" eaLnBrk="0" hangingPunct="0"/>
            <a:r>
              <a:rPr lang="en-US" sz="1800">
                <a:solidFill>
                  <a:schemeClr val="tx2"/>
                </a:solidFill>
                <a:latin typeface="Comic Sans MS" pitchFamily="66" charset="0"/>
              </a:rPr>
              <a:t>Future Ocean Food Web</a:t>
            </a:r>
            <a:r>
              <a:rPr lang="en-US">
                <a:solidFill>
                  <a:srgbClr xmlns:mc="http://schemas.openxmlformats.org/markup-compatibility/2006" xmlns:a14="http://schemas.microsoft.com/office/drawing/2010/main" val="66FFFF" mc:Ignorable=""/>
                </a:solidFill>
                <a:latin typeface="Comic Sans MS" pitchFamily="66" charset="0"/>
              </a:rPr>
              <a:t> </a:t>
            </a:r>
            <a:r>
              <a:rPr lang="en-US">
                <a:solidFill>
                  <a:srgbClr xmlns:mc="http://schemas.openxmlformats.org/markup-compatibility/2006" xmlns:a14="http://schemas.microsoft.com/office/drawing/2010/main" val="FFFFFF" mc:Ignorable=""/>
                </a:solidFill>
                <a:latin typeface="Comic Sans MS" pitchFamily="66" charset="0"/>
              </a:rPr>
              <a:t>– Loss of biodiversity, low productivity, dominated by microbial recycling?</a:t>
            </a:r>
          </a:p>
        </p:txBody>
      </p:sp>
      <p:sp>
        <p:nvSpPr>
          <p:cNvPr id="10275" name="Text Box 51"/>
          <p:cNvSpPr txBox="1">
            <a:spLocks noChangeArrowheads="1"/>
          </p:cNvSpPr>
          <p:nvPr/>
        </p:nvSpPr>
        <p:spPr bwMode="auto">
          <a:xfrm>
            <a:off x="9840913" y="5151438"/>
            <a:ext cx="400050" cy="2305050"/>
          </a:xfrm>
          <a:prstGeom prst="rect">
            <a:avLst/>
          </a:prstGeom>
          <a:noFill/>
          <a:ln w="9525">
            <a:noFill/>
            <a:miter lim="800000"/>
            <a:headEnd/>
            <a:tailEnd/>
          </a:ln>
        </p:spPr>
        <p:txBody>
          <a:bodyPr vert="eaVert" wrap="none">
            <a:spAutoFit/>
          </a:bodyPr>
          <a:lstStyle/>
          <a:p>
            <a:pPr defTabSz="1028700" eaLnBrk="0" hangingPunct="0"/>
            <a:r>
              <a:rPr lang="en-US">
                <a:solidFill>
                  <a:srgbClr xmlns:mc="http://schemas.openxmlformats.org/markup-compatibility/2006" xmlns:a14="http://schemas.microsoft.com/office/drawing/2010/main" val="FFFFFF" mc:Ignorable=""/>
                </a:solidFill>
                <a:latin typeface="Comic Sans MS" pitchFamily="66" charset="0"/>
              </a:rPr>
              <a:t>Microbial Remineralization</a:t>
            </a:r>
          </a:p>
        </p:txBody>
      </p:sp>
      <p:pic>
        <p:nvPicPr>
          <p:cNvPr id="1907765" name="Picture 53"/>
          <p:cNvPicPr>
            <a:picLocks noChangeAspect="1" noChangeArrowheads="1"/>
          </p:cNvPicPr>
          <p:nvPr/>
        </p:nvPicPr>
        <p:blipFill>
          <a:blip r:embed="rId32" cstate="print"/>
          <a:srcRect/>
          <a:stretch>
            <a:fillRect/>
          </a:stretch>
        </p:blipFill>
        <p:spPr bwMode="auto">
          <a:xfrm>
            <a:off x="4435475" y="5695950"/>
            <a:ext cx="1066800" cy="800100"/>
          </a:xfrm>
          <a:prstGeom prst="rect">
            <a:avLst/>
          </a:prstGeom>
          <a:noFill/>
          <a:ln w="9525">
            <a:noFill/>
            <a:miter lim="800000"/>
            <a:headEnd/>
            <a:tailEnd/>
          </a:ln>
        </p:spPr>
      </p:pic>
      <p:pic>
        <p:nvPicPr>
          <p:cNvPr id="1907767" name="Picture 55" descr="zooplankton"/>
          <p:cNvPicPr>
            <a:picLocks noChangeAspect="1" noChangeArrowheads="1"/>
          </p:cNvPicPr>
          <p:nvPr/>
        </p:nvPicPr>
        <p:blipFill>
          <a:blip r:embed="rId33" cstate="print">
            <a:lum contrast="40000"/>
          </a:blip>
          <a:srcRect/>
          <a:stretch>
            <a:fillRect/>
          </a:stretch>
        </p:blipFill>
        <p:spPr bwMode="auto">
          <a:xfrm>
            <a:off x="1692275" y="2606675"/>
            <a:ext cx="1858963" cy="1108075"/>
          </a:xfrm>
          <a:prstGeom prst="rect">
            <a:avLst/>
          </a:prstGeom>
          <a:noFill/>
          <a:ln w="9525">
            <a:noFill/>
            <a:miter lim="800000"/>
            <a:headEnd/>
            <a:tailEnd/>
          </a:ln>
        </p:spPr>
      </p:pic>
      <p:sp>
        <p:nvSpPr>
          <p:cNvPr id="10278" name="Text Box 58"/>
          <p:cNvSpPr txBox="1">
            <a:spLocks noChangeArrowheads="1"/>
          </p:cNvSpPr>
          <p:nvPr/>
        </p:nvSpPr>
        <p:spPr bwMode="auto">
          <a:xfrm rot="-1872447">
            <a:off x="222250" y="944563"/>
            <a:ext cx="1792288" cy="306387"/>
          </a:xfrm>
          <a:prstGeom prst="rect">
            <a:avLst/>
          </a:prstGeom>
          <a:noFill/>
          <a:ln w="9525">
            <a:noFill/>
            <a:miter lim="800000"/>
            <a:headEnd/>
            <a:tailEnd/>
          </a:ln>
        </p:spPr>
        <p:txBody>
          <a:bodyPr wrap="none">
            <a:spAutoFit/>
          </a:bodyPr>
          <a:lstStyle/>
          <a:p>
            <a:pPr defTabSz="1028700" eaLnBrk="0" hangingPunct="0"/>
            <a:r>
              <a:rPr lang="en-US" b="1">
                <a:solidFill>
                  <a:srgbClr xmlns:mc="http://schemas.openxmlformats.org/markup-compatibility/2006" xmlns:a14="http://schemas.microsoft.com/office/drawing/2010/main" val="FFFFFF" mc:Ignorable=""/>
                </a:solidFill>
                <a:latin typeface="Comic Sans MS" pitchFamily="66" charset="0"/>
              </a:rPr>
              <a:t>Primary Producers</a:t>
            </a:r>
          </a:p>
        </p:txBody>
      </p:sp>
      <p:sp>
        <p:nvSpPr>
          <p:cNvPr id="1907771" name="Text Box 59"/>
          <p:cNvSpPr txBox="1">
            <a:spLocks noChangeArrowheads="1"/>
          </p:cNvSpPr>
          <p:nvPr/>
        </p:nvSpPr>
        <p:spPr bwMode="auto">
          <a:xfrm rot="-1872447">
            <a:off x="2554288" y="2316163"/>
            <a:ext cx="2087562" cy="306387"/>
          </a:xfrm>
          <a:prstGeom prst="rect">
            <a:avLst/>
          </a:prstGeom>
          <a:noFill/>
          <a:ln w="9525">
            <a:noFill/>
            <a:miter lim="800000"/>
            <a:headEnd/>
            <a:tailEnd/>
          </a:ln>
        </p:spPr>
        <p:txBody>
          <a:bodyPr wrap="none">
            <a:spAutoFit/>
          </a:bodyPr>
          <a:lstStyle/>
          <a:p>
            <a:pPr defTabSz="1028700" eaLnBrk="0" hangingPunct="0"/>
            <a:r>
              <a:rPr lang="en-US" b="1">
                <a:solidFill>
                  <a:srgbClr xmlns:mc="http://schemas.openxmlformats.org/markup-compatibility/2006" xmlns:a14="http://schemas.microsoft.com/office/drawing/2010/main" val="FFFFFF" mc:Ignorable=""/>
                </a:solidFill>
                <a:latin typeface="Comic Sans MS" pitchFamily="66" charset="0"/>
              </a:rPr>
              <a:t>Zooplankton food web</a:t>
            </a:r>
          </a:p>
        </p:txBody>
      </p:sp>
      <p:sp>
        <p:nvSpPr>
          <p:cNvPr id="10280" name="Text Box 60"/>
          <p:cNvSpPr txBox="1">
            <a:spLocks noChangeArrowheads="1"/>
          </p:cNvSpPr>
          <p:nvPr/>
        </p:nvSpPr>
        <p:spPr bwMode="auto">
          <a:xfrm rot="1600573">
            <a:off x="7562850" y="1587500"/>
            <a:ext cx="1981200" cy="307975"/>
          </a:xfrm>
          <a:prstGeom prst="rect">
            <a:avLst/>
          </a:prstGeom>
          <a:noFill/>
          <a:ln w="9525">
            <a:noFill/>
            <a:miter lim="800000"/>
            <a:headEnd/>
            <a:tailEnd/>
          </a:ln>
        </p:spPr>
        <p:txBody>
          <a:bodyPr wrap="none">
            <a:spAutoFit/>
          </a:bodyPr>
          <a:lstStyle/>
          <a:p>
            <a:pPr defTabSz="1028700" eaLnBrk="0" hangingPunct="0"/>
            <a:r>
              <a:rPr lang="en-US" b="1">
                <a:solidFill>
                  <a:srgbClr xmlns:mc="http://schemas.openxmlformats.org/markup-compatibility/2006" xmlns:a14="http://schemas.microsoft.com/office/drawing/2010/main" val="FFFFFF" mc:Ignorable=""/>
                </a:solidFill>
                <a:latin typeface="Comic Sans MS" pitchFamily="66" charset="0"/>
              </a:rPr>
              <a:t>Upper Trophic levels</a:t>
            </a:r>
          </a:p>
        </p:txBody>
      </p:sp>
      <p:sp>
        <p:nvSpPr>
          <p:cNvPr id="1907773" name="Text Box 61"/>
          <p:cNvSpPr txBox="1">
            <a:spLocks noChangeArrowheads="1"/>
          </p:cNvSpPr>
          <p:nvPr/>
        </p:nvSpPr>
        <p:spPr bwMode="auto">
          <a:xfrm>
            <a:off x="2454275" y="6065838"/>
            <a:ext cx="1906588" cy="307975"/>
          </a:xfrm>
          <a:prstGeom prst="rect">
            <a:avLst/>
          </a:prstGeom>
          <a:noFill/>
          <a:ln w="9525">
            <a:noFill/>
            <a:miter lim="800000"/>
            <a:headEnd/>
            <a:tailEnd/>
          </a:ln>
        </p:spPr>
        <p:txBody>
          <a:bodyPr wrap="none">
            <a:spAutoFit/>
          </a:bodyPr>
          <a:lstStyle/>
          <a:p>
            <a:pPr defTabSz="1028700" eaLnBrk="0" hangingPunct="0"/>
            <a:r>
              <a:rPr lang="en-US" b="1">
                <a:solidFill>
                  <a:srgbClr xmlns:mc="http://schemas.openxmlformats.org/markup-compatibility/2006" xmlns:a14="http://schemas.microsoft.com/office/drawing/2010/main" val="FFFFFF" mc:Ignorable=""/>
                </a:solidFill>
                <a:latin typeface="Comic Sans MS" pitchFamily="66" charset="0"/>
              </a:rPr>
              <a:t>Seafloor community</a:t>
            </a:r>
          </a:p>
        </p:txBody>
      </p:sp>
      <p:pic>
        <p:nvPicPr>
          <p:cNvPr id="1907774" name="Picture 62" descr="pteropod-limacina-helicina"/>
          <p:cNvPicPr>
            <a:picLocks noChangeAspect="1" noChangeArrowheads="1"/>
          </p:cNvPicPr>
          <p:nvPr/>
        </p:nvPicPr>
        <p:blipFill>
          <a:blip r:embed="rId34" cstate="print"/>
          <a:srcRect/>
          <a:stretch>
            <a:fillRect/>
          </a:stretch>
        </p:blipFill>
        <p:spPr bwMode="auto">
          <a:xfrm>
            <a:off x="4740275" y="3170238"/>
            <a:ext cx="763588" cy="838200"/>
          </a:xfrm>
          <a:prstGeom prst="rect">
            <a:avLst/>
          </a:prstGeom>
          <a:noFill/>
          <a:ln w="9525">
            <a:noFill/>
            <a:miter lim="800000"/>
            <a:headEnd/>
            <a:tailEnd/>
          </a:ln>
        </p:spPr>
      </p:pic>
      <p:pic>
        <p:nvPicPr>
          <p:cNvPr id="1907779" name="Picture 67" descr="Octopus"/>
          <p:cNvPicPr>
            <a:picLocks noChangeAspect="1" noChangeArrowheads="1"/>
          </p:cNvPicPr>
          <p:nvPr/>
        </p:nvPicPr>
        <p:blipFill>
          <a:blip r:embed="rId35" cstate="print"/>
          <a:srcRect/>
          <a:stretch>
            <a:fillRect/>
          </a:stretch>
        </p:blipFill>
        <p:spPr bwMode="auto">
          <a:xfrm>
            <a:off x="2835275" y="6523038"/>
            <a:ext cx="1066800" cy="838200"/>
          </a:xfrm>
          <a:prstGeom prst="rect">
            <a:avLst/>
          </a:prstGeom>
          <a:noFill/>
          <a:ln w="9525">
            <a:noFill/>
            <a:miter lim="800000"/>
            <a:headEnd/>
            <a:tailEnd/>
          </a:ln>
        </p:spPr>
      </p:pic>
      <p:sp>
        <p:nvSpPr>
          <p:cNvPr id="1907745" name="Line 33"/>
          <p:cNvSpPr>
            <a:spLocks noChangeShapeType="1"/>
          </p:cNvSpPr>
          <p:nvPr/>
        </p:nvSpPr>
        <p:spPr bwMode="auto">
          <a:xfrm>
            <a:off x="1997075" y="1539875"/>
            <a:ext cx="990600" cy="304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46" name="Line 34"/>
          <p:cNvSpPr>
            <a:spLocks noChangeShapeType="1"/>
          </p:cNvSpPr>
          <p:nvPr/>
        </p:nvSpPr>
        <p:spPr bwMode="auto">
          <a:xfrm>
            <a:off x="3825875" y="2454275"/>
            <a:ext cx="914400" cy="12192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48" name="Line 36"/>
          <p:cNvSpPr>
            <a:spLocks noChangeShapeType="1"/>
          </p:cNvSpPr>
          <p:nvPr/>
        </p:nvSpPr>
        <p:spPr bwMode="auto">
          <a:xfrm flipH="1">
            <a:off x="2301875" y="2103438"/>
            <a:ext cx="381000" cy="762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49" name="Line 37"/>
          <p:cNvSpPr>
            <a:spLocks noChangeShapeType="1"/>
          </p:cNvSpPr>
          <p:nvPr/>
        </p:nvSpPr>
        <p:spPr bwMode="auto">
          <a:xfrm flipH="1">
            <a:off x="2682875" y="3444875"/>
            <a:ext cx="304800" cy="762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0" name="Line 38"/>
          <p:cNvSpPr>
            <a:spLocks noChangeShapeType="1"/>
          </p:cNvSpPr>
          <p:nvPr/>
        </p:nvSpPr>
        <p:spPr bwMode="auto">
          <a:xfrm flipV="1">
            <a:off x="5578475" y="3368675"/>
            <a:ext cx="914400" cy="334963"/>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1" name="Line 39"/>
          <p:cNvSpPr>
            <a:spLocks noChangeShapeType="1"/>
          </p:cNvSpPr>
          <p:nvPr/>
        </p:nvSpPr>
        <p:spPr bwMode="auto">
          <a:xfrm flipV="1">
            <a:off x="6721475" y="1616075"/>
            <a:ext cx="1295400" cy="4572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2" name="Line 40"/>
          <p:cNvSpPr>
            <a:spLocks noChangeShapeType="1"/>
          </p:cNvSpPr>
          <p:nvPr/>
        </p:nvSpPr>
        <p:spPr bwMode="auto">
          <a:xfrm flipV="1">
            <a:off x="6645275" y="1463675"/>
            <a:ext cx="381000" cy="6096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3" name="Line 41"/>
          <p:cNvSpPr>
            <a:spLocks noChangeShapeType="1"/>
          </p:cNvSpPr>
          <p:nvPr/>
        </p:nvSpPr>
        <p:spPr bwMode="auto">
          <a:xfrm>
            <a:off x="6111875" y="2606675"/>
            <a:ext cx="990600" cy="304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4" name="Line 42"/>
          <p:cNvSpPr>
            <a:spLocks noChangeShapeType="1"/>
          </p:cNvSpPr>
          <p:nvPr/>
        </p:nvSpPr>
        <p:spPr bwMode="auto">
          <a:xfrm flipV="1">
            <a:off x="4968875" y="1082675"/>
            <a:ext cx="381000" cy="685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5" name="Line 43"/>
          <p:cNvSpPr>
            <a:spLocks noChangeShapeType="1"/>
          </p:cNvSpPr>
          <p:nvPr/>
        </p:nvSpPr>
        <p:spPr bwMode="auto">
          <a:xfrm flipH="1" flipV="1">
            <a:off x="4359275" y="1265238"/>
            <a:ext cx="533400" cy="5334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6" name="Line 44"/>
          <p:cNvSpPr>
            <a:spLocks noChangeShapeType="1"/>
          </p:cNvSpPr>
          <p:nvPr/>
        </p:nvSpPr>
        <p:spPr bwMode="auto">
          <a:xfrm>
            <a:off x="5730875" y="2759075"/>
            <a:ext cx="990600" cy="12954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7" name="Line 45"/>
          <p:cNvSpPr>
            <a:spLocks noChangeShapeType="1"/>
          </p:cNvSpPr>
          <p:nvPr/>
        </p:nvSpPr>
        <p:spPr bwMode="auto">
          <a:xfrm>
            <a:off x="6111875" y="2454275"/>
            <a:ext cx="2667000" cy="381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8" name="Line 46"/>
          <p:cNvSpPr>
            <a:spLocks noChangeShapeType="1"/>
          </p:cNvSpPr>
          <p:nvPr/>
        </p:nvSpPr>
        <p:spPr bwMode="auto">
          <a:xfrm>
            <a:off x="2530475" y="4968875"/>
            <a:ext cx="1447800" cy="8382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59" name="Line 47"/>
          <p:cNvSpPr>
            <a:spLocks noChangeShapeType="1"/>
          </p:cNvSpPr>
          <p:nvPr/>
        </p:nvSpPr>
        <p:spPr bwMode="auto">
          <a:xfrm>
            <a:off x="1006475" y="5654675"/>
            <a:ext cx="1905000" cy="381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0" name="Line 48"/>
          <p:cNvSpPr>
            <a:spLocks noChangeShapeType="1"/>
          </p:cNvSpPr>
          <p:nvPr/>
        </p:nvSpPr>
        <p:spPr bwMode="auto">
          <a:xfrm>
            <a:off x="5883275" y="5151438"/>
            <a:ext cx="1828800" cy="685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1" name="Line 49"/>
          <p:cNvSpPr>
            <a:spLocks noChangeShapeType="1"/>
          </p:cNvSpPr>
          <p:nvPr/>
        </p:nvSpPr>
        <p:spPr bwMode="auto">
          <a:xfrm>
            <a:off x="3444875" y="3292475"/>
            <a:ext cx="228600" cy="381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4" name="Line 52"/>
          <p:cNvSpPr>
            <a:spLocks noChangeShapeType="1"/>
          </p:cNvSpPr>
          <p:nvPr/>
        </p:nvSpPr>
        <p:spPr bwMode="auto">
          <a:xfrm>
            <a:off x="3140075" y="3597275"/>
            <a:ext cx="381000" cy="10668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6" name="Line 54"/>
          <p:cNvSpPr>
            <a:spLocks noChangeShapeType="1"/>
          </p:cNvSpPr>
          <p:nvPr/>
        </p:nvSpPr>
        <p:spPr bwMode="auto">
          <a:xfrm>
            <a:off x="3444875" y="6370638"/>
            <a:ext cx="4114800" cy="2286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8" name="Line 56"/>
          <p:cNvSpPr>
            <a:spLocks noChangeShapeType="1"/>
          </p:cNvSpPr>
          <p:nvPr/>
        </p:nvSpPr>
        <p:spPr bwMode="auto">
          <a:xfrm flipH="1" flipV="1">
            <a:off x="1311275" y="3216275"/>
            <a:ext cx="533400" cy="762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69" name="Line 57"/>
          <p:cNvSpPr>
            <a:spLocks noChangeShapeType="1"/>
          </p:cNvSpPr>
          <p:nvPr/>
        </p:nvSpPr>
        <p:spPr bwMode="auto">
          <a:xfrm flipH="1">
            <a:off x="2682875" y="2378075"/>
            <a:ext cx="609600" cy="5334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76" name="Line 64"/>
          <p:cNvSpPr>
            <a:spLocks noChangeShapeType="1"/>
          </p:cNvSpPr>
          <p:nvPr/>
        </p:nvSpPr>
        <p:spPr bwMode="auto">
          <a:xfrm>
            <a:off x="4664075" y="2027238"/>
            <a:ext cx="381000" cy="960437"/>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77" name="Line 65"/>
          <p:cNvSpPr>
            <a:spLocks noChangeShapeType="1"/>
          </p:cNvSpPr>
          <p:nvPr/>
        </p:nvSpPr>
        <p:spPr bwMode="auto">
          <a:xfrm>
            <a:off x="1311275" y="1874838"/>
            <a:ext cx="304800" cy="762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78" name="Line 66"/>
          <p:cNvSpPr>
            <a:spLocks noChangeShapeType="1"/>
          </p:cNvSpPr>
          <p:nvPr/>
        </p:nvSpPr>
        <p:spPr bwMode="auto">
          <a:xfrm>
            <a:off x="2225675" y="3703638"/>
            <a:ext cx="990600" cy="381000"/>
          </a:xfrm>
          <a:prstGeom prst="line">
            <a:avLst/>
          </a:prstGeom>
          <a:noFill/>
          <a:ln w="3175">
            <a:solidFill>
              <a:srgbClr xmlns:mc="http://schemas.openxmlformats.org/markup-compatibility/2006" xmlns:a14="http://schemas.microsoft.com/office/drawing/2010/main" val="777777" mc:Ignorable=""/>
            </a:solidFill>
            <a:round/>
            <a:headEnd/>
            <a:tailEnd type="triangle" w="med" len="med"/>
          </a:ln>
        </p:spPr>
        <p:txBody>
          <a:bodyPr/>
          <a:lstStyle/>
          <a:p>
            <a:endParaRPr lang="en-US"/>
          </a:p>
        </p:txBody>
      </p:sp>
      <p:sp>
        <p:nvSpPr>
          <p:cNvPr id="1907775" name="Text Box 63"/>
          <p:cNvSpPr txBox="1">
            <a:spLocks noChangeArrowheads="1"/>
          </p:cNvSpPr>
          <p:nvPr/>
        </p:nvSpPr>
        <p:spPr bwMode="auto">
          <a:xfrm>
            <a:off x="2376488" y="1493838"/>
            <a:ext cx="5368925" cy="1200150"/>
          </a:xfrm>
          <a:prstGeom prst="rect">
            <a:avLst/>
          </a:prstGeom>
          <a:solidFill>
            <a:srgbClr xmlns:mc="http://schemas.openxmlformats.org/markup-compatibility/2006" xmlns:a14="http://schemas.microsoft.com/office/drawing/2010/main" val="FFFFFF" mc:Ignorable="">
              <a:alpha val="92940"/>
            </a:srgbClr>
          </a:solidFill>
          <a:ln w="9525">
            <a:noFill/>
            <a:miter lim="800000"/>
            <a:headEnd/>
            <a:tailEnd/>
          </a:ln>
        </p:spPr>
        <p:txBody>
          <a:bodyPr wrap="none">
            <a:spAutoFit/>
          </a:bodyPr>
          <a:lstStyle/>
          <a:p>
            <a:pPr defTabSz="1028700" eaLnBrk="0" hangingPunct="0">
              <a:buFont typeface="Arial" pitchFamily="34" charset="0"/>
              <a:buChar char="•"/>
            </a:pPr>
            <a:r>
              <a:rPr lang="en-US" sz="2400" b="1" dirty="0">
                <a:solidFill>
                  <a:srgbClr xmlns:mc="http://schemas.openxmlformats.org/markup-compatibility/2006" xmlns:a14="http://schemas.microsoft.com/office/drawing/2010/main" val="0000FF" mc:Ignorable=""/>
                </a:solidFill>
                <a:latin typeface="Comic Sans MS" pitchFamily="66" charset="0"/>
              </a:rPr>
              <a:t>  Reduced Biodiversity</a:t>
            </a:r>
          </a:p>
          <a:p>
            <a:pPr defTabSz="1028700" eaLnBrk="0" hangingPunct="0">
              <a:buFont typeface="Arial" pitchFamily="34" charset="0"/>
              <a:buChar char="•"/>
            </a:pPr>
            <a:r>
              <a:rPr lang="en-US" sz="2400" b="1" dirty="0">
                <a:solidFill>
                  <a:srgbClr xmlns:mc="http://schemas.openxmlformats.org/markup-compatibility/2006" xmlns:a14="http://schemas.microsoft.com/office/drawing/2010/main" val="0000FF" mc:Ignorable=""/>
                </a:solidFill>
                <a:latin typeface="Comic Sans MS" pitchFamily="66" charset="0"/>
              </a:rPr>
              <a:t>  Simplified Food Web</a:t>
            </a:r>
          </a:p>
          <a:p>
            <a:pPr defTabSz="1028700" eaLnBrk="0" hangingPunct="0">
              <a:buFont typeface="Arial" pitchFamily="34" charset="0"/>
              <a:buChar char="•"/>
            </a:pPr>
            <a:r>
              <a:rPr lang="en-US" sz="2400" b="1" dirty="0">
                <a:solidFill>
                  <a:srgbClr xmlns:mc="http://schemas.openxmlformats.org/markup-compatibility/2006" xmlns:a14="http://schemas.microsoft.com/office/drawing/2010/main" val="0000FF" mc:Ignorable=""/>
                </a:solidFill>
                <a:latin typeface="Comic Sans MS" pitchFamily="66" charset="0"/>
              </a:rPr>
              <a:t>  Increased Microbial Dominance?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1907750"/>
                                        </p:tgtEl>
                                      </p:cBhvr>
                                    </p:animEffect>
                                    <p:set>
                                      <p:cBhvr>
                                        <p:cTn id="7" dur="1" fill="hold">
                                          <p:stCondLst>
                                            <p:cond delay="499"/>
                                          </p:stCondLst>
                                        </p:cTn>
                                        <p:tgtEl>
                                          <p:spTgt spid="1907750"/>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500"/>
                                        <p:tgtEl>
                                          <p:spTgt spid="1907751"/>
                                        </p:tgtEl>
                                      </p:cBhvr>
                                    </p:animEffect>
                                    <p:set>
                                      <p:cBhvr>
                                        <p:cTn id="11" dur="1" fill="hold">
                                          <p:stCondLst>
                                            <p:cond delay="499"/>
                                          </p:stCondLst>
                                        </p:cTn>
                                        <p:tgtEl>
                                          <p:spTgt spid="1907751"/>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1907758"/>
                                        </p:tgtEl>
                                      </p:cBhvr>
                                    </p:animEffect>
                                    <p:set>
                                      <p:cBhvr>
                                        <p:cTn id="14" dur="1" fill="hold">
                                          <p:stCondLst>
                                            <p:cond delay="499"/>
                                          </p:stCondLst>
                                        </p:cTn>
                                        <p:tgtEl>
                                          <p:spTgt spid="1907758"/>
                                        </p:tgtEl>
                                        <p:attrNameLst>
                                          <p:attrName>style.visibility</p:attrName>
                                        </p:attrNameLst>
                                      </p:cBhvr>
                                      <p:to>
                                        <p:strVal val="hidden"/>
                                      </p:to>
                                    </p:set>
                                  </p:childTnLst>
                                </p:cTn>
                              </p:par>
                              <p:par>
                                <p:cTn id="15" presetID="10" presetClass="exit" presetSubtype="0" fill="hold" grpId="0" nodeType="withEffect">
                                  <p:stCondLst>
                                    <p:cond delay="0"/>
                                  </p:stCondLst>
                                  <p:childTnLst>
                                    <p:animEffect transition="out" filter="fade">
                                      <p:cBhvr>
                                        <p:cTn id="16" dur="500"/>
                                        <p:tgtEl>
                                          <p:spTgt spid="1907757"/>
                                        </p:tgtEl>
                                      </p:cBhvr>
                                    </p:animEffect>
                                    <p:set>
                                      <p:cBhvr>
                                        <p:cTn id="17" dur="1" fill="hold">
                                          <p:stCondLst>
                                            <p:cond delay="499"/>
                                          </p:stCondLst>
                                        </p:cTn>
                                        <p:tgtEl>
                                          <p:spTgt spid="1907757"/>
                                        </p:tgtEl>
                                        <p:attrNameLst>
                                          <p:attrName>style.visibility</p:attrName>
                                        </p:attrNameLst>
                                      </p:cBhvr>
                                      <p:to>
                                        <p:strVal val="hidden"/>
                                      </p:to>
                                    </p:set>
                                  </p:childTnLst>
                                </p:cTn>
                              </p:par>
                              <p:par>
                                <p:cTn id="18" presetID="10" presetClass="exit" presetSubtype="0" fill="hold" grpId="0" nodeType="withEffect">
                                  <p:stCondLst>
                                    <p:cond delay="0"/>
                                  </p:stCondLst>
                                  <p:childTnLst>
                                    <p:animEffect transition="out" filter="fade">
                                      <p:cBhvr>
                                        <p:cTn id="19" dur="500"/>
                                        <p:tgtEl>
                                          <p:spTgt spid="1907755"/>
                                        </p:tgtEl>
                                      </p:cBhvr>
                                    </p:animEffect>
                                    <p:set>
                                      <p:cBhvr>
                                        <p:cTn id="20" dur="1" fill="hold">
                                          <p:stCondLst>
                                            <p:cond delay="499"/>
                                          </p:stCondLst>
                                        </p:cTn>
                                        <p:tgtEl>
                                          <p:spTgt spid="1907755"/>
                                        </p:tgtEl>
                                        <p:attrNameLst>
                                          <p:attrName>style.visibility</p:attrName>
                                        </p:attrNameLst>
                                      </p:cBhvr>
                                      <p:to>
                                        <p:strVal val="hidden"/>
                                      </p:to>
                                    </p:set>
                                  </p:childTnLst>
                                </p:cTn>
                              </p:par>
                            </p:childTnLst>
                          </p:cTn>
                        </p:par>
                        <p:par>
                          <p:cTn id="21" fill="hold">
                            <p:stCondLst>
                              <p:cond delay="1000"/>
                            </p:stCondLst>
                            <p:childTnLst>
                              <p:par>
                                <p:cTn id="22" presetID="10" presetClass="exit" presetSubtype="0" fill="hold" grpId="0" nodeType="afterEffect">
                                  <p:stCondLst>
                                    <p:cond delay="0"/>
                                  </p:stCondLst>
                                  <p:childTnLst>
                                    <p:animEffect transition="out" filter="fade">
                                      <p:cBhvr>
                                        <p:cTn id="23" dur="500"/>
                                        <p:tgtEl>
                                          <p:spTgt spid="1907761"/>
                                        </p:tgtEl>
                                      </p:cBhvr>
                                    </p:animEffect>
                                    <p:set>
                                      <p:cBhvr>
                                        <p:cTn id="24" dur="1" fill="hold">
                                          <p:stCondLst>
                                            <p:cond delay="499"/>
                                          </p:stCondLst>
                                        </p:cTn>
                                        <p:tgtEl>
                                          <p:spTgt spid="1907761"/>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907759"/>
                                        </p:tgtEl>
                                      </p:cBhvr>
                                    </p:animEffect>
                                    <p:set>
                                      <p:cBhvr>
                                        <p:cTn id="27" dur="1" fill="hold">
                                          <p:stCondLst>
                                            <p:cond delay="499"/>
                                          </p:stCondLst>
                                        </p:cTn>
                                        <p:tgtEl>
                                          <p:spTgt spid="1907759"/>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907746"/>
                                        </p:tgtEl>
                                      </p:cBhvr>
                                    </p:animEffect>
                                    <p:set>
                                      <p:cBhvr>
                                        <p:cTn id="30" dur="1" fill="hold">
                                          <p:stCondLst>
                                            <p:cond delay="499"/>
                                          </p:stCondLst>
                                        </p:cTn>
                                        <p:tgtEl>
                                          <p:spTgt spid="1907746"/>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1907768"/>
                                        </p:tgtEl>
                                      </p:cBhvr>
                                    </p:animEffect>
                                    <p:set>
                                      <p:cBhvr>
                                        <p:cTn id="33" dur="1" fill="hold">
                                          <p:stCondLst>
                                            <p:cond delay="499"/>
                                          </p:stCondLst>
                                        </p:cTn>
                                        <p:tgtEl>
                                          <p:spTgt spid="1907768"/>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907753"/>
                                        </p:tgtEl>
                                      </p:cBhvr>
                                    </p:animEffect>
                                    <p:set>
                                      <p:cBhvr>
                                        <p:cTn id="36" dur="1" fill="hold">
                                          <p:stCondLst>
                                            <p:cond delay="499"/>
                                          </p:stCondLst>
                                        </p:cTn>
                                        <p:tgtEl>
                                          <p:spTgt spid="1907753"/>
                                        </p:tgtEl>
                                        <p:attrNameLst>
                                          <p:attrName>style.visibility</p:attrName>
                                        </p:attrNameLst>
                                      </p:cBhvr>
                                      <p:to>
                                        <p:strVal val="hidden"/>
                                      </p:to>
                                    </p:set>
                                  </p:childTnLst>
                                </p:cTn>
                              </p:par>
                            </p:childTnLst>
                          </p:cTn>
                        </p:par>
                        <p:par>
                          <p:cTn id="37" fill="hold">
                            <p:stCondLst>
                              <p:cond delay="1500"/>
                            </p:stCondLst>
                            <p:childTnLst>
                              <p:par>
                                <p:cTn id="38" presetID="10" presetClass="exit" presetSubtype="0" fill="hold" grpId="0" nodeType="afterEffect">
                                  <p:stCondLst>
                                    <p:cond delay="0"/>
                                  </p:stCondLst>
                                  <p:childTnLst>
                                    <p:animEffect transition="out" filter="fade">
                                      <p:cBhvr>
                                        <p:cTn id="39" dur="500"/>
                                        <p:tgtEl>
                                          <p:spTgt spid="1907748"/>
                                        </p:tgtEl>
                                      </p:cBhvr>
                                    </p:animEffect>
                                    <p:set>
                                      <p:cBhvr>
                                        <p:cTn id="40" dur="1" fill="hold">
                                          <p:stCondLst>
                                            <p:cond delay="499"/>
                                          </p:stCondLst>
                                        </p:cTn>
                                        <p:tgtEl>
                                          <p:spTgt spid="1907748"/>
                                        </p:tgtEl>
                                        <p:attrNameLst>
                                          <p:attrName>style.visibility</p:attrName>
                                        </p:attrNameLst>
                                      </p:cBhvr>
                                      <p:to>
                                        <p:strVal val="hidden"/>
                                      </p:to>
                                    </p:set>
                                  </p:childTnLst>
                                </p:cTn>
                              </p:par>
                              <p:par>
                                <p:cTn id="41" presetID="10" presetClass="exit" presetSubtype="0" fill="hold" grpId="0" nodeType="withEffect">
                                  <p:stCondLst>
                                    <p:cond delay="0"/>
                                  </p:stCondLst>
                                  <p:childTnLst>
                                    <p:animEffect transition="out" filter="fade">
                                      <p:cBhvr>
                                        <p:cTn id="42" dur="500"/>
                                        <p:tgtEl>
                                          <p:spTgt spid="1907766"/>
                                        </p:tgtEl>
                                      </p:cBhvr>
                                    </p:animEffect>
                                    <p:set>
                                      <p:cBhvr>
                                        <p:cTn id="43" dur="1" fill="hold">
                                          <p:stCondLst>
                                            <p:cond delay="499"/>
                                          </p:stCondLst>
                                        </p:cTn>
                                        <p:tgtEl>
                                          <p:spTgt spid="1907766"/>
                                        </p:tgtEl>
                                        <p:attrNameLst>
                                          <p:attrName>style.visibility</p:attrName>
                                        </p:attrNameLst>
                                      </p:cBhvr>
                                      <p:to>
                                        <p:strVal val="hidden"/>
                                      </p:to>
                                    </p:set>
                                  </p:childTnLst>
                                </p:cTn>
                              </p:par>
                              <p:par>
                                <p:cTn id="44" presetID="10" presetClass="exit" presetSubtype="0" fill="hold" grpId="0" nodeType="withEffect">
                                  <p:stCondLst>
                                    <p:cond delay="0"/>
                                  </p:stCondLst>
                                  <p:childTnLst>
                                    <p:animEffect transition="out" filter="fade">
                                      <p:cBhvr>
                                        <p:cTn id="45" dur="500"/>
                                        <p:tgtEl>
                                          <p:spTgt spid="1907754"/>
                                        </p:tgtEl>
                                      </p:cBhvr>
                                    </p:animEffect>
                                    <p:set>
                                      <p:cBhvr>
                                        <p:cTn id="46" dur="1" fill="hold">
                                          <p:stCondLst>
                                            <p:cond delay="499"/>
                                          </p:stCondLst>
                                        </p:cTn>
                                        <p:tgtEl>
                                          <p:spTgt spid="1907754"/>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1907749"/>
                                        </p:tgtEl>
                                      </p:cBhvr>
                                    </p:animEffect>
                                    <p:set>
                                      <p:cBhvr>
                                        <p:cTn id="49" dur="1" fill="hold">
                                          <p:stCondLst>
                                            <p:cond delay="499"/>
                                          </p:stCondLst>
                                        </p:cTn>
                                        <p:tgtEl>
                                          <p:spTgt spid="1907749"/>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1907756"/>
                                        </p:tgtEl>
                                      </p:cBhvr>
                                    </p:animEffect>
                                    <p:set>
                                      <p:cBhvr>
                                        <p:cTn id="52" dur="1" fill="hold">
                                          <p:stCondLst>
                                            <p:cond delay="499"/>
                                          </p:stCondLst>
                                        </p:cTn>
                                        <p:tgtEl>
                                          <p:spTgt spid="1907756"/>
                                        </p:tgtEl>
                                        <p:attrNameLst>
                                          <p:attrName>style.visibility</p:attrName>
                                        </p:attrNameLst>
                                      </p:cBhvr>
                                      <p:to>
                                        <p:strVal val="hidden"/>
                                      </p:to>
                                    </p:set>
                                  </p:childTnLst>
                                </p:cTn>
                              </p:par>
                            </p:childTnLst>
                          </p:cTn>
                        </p:par>
                        <p:par>
                          <p:cTn id="53" fill="hold">
                            <p:stCondLst>
                              <p:cond delay="2000"/>
                            </p:stCondLst>
                            <p:childTnLst>
                              <p:par>
                                <p:cTn id="54" presetID="10" presetClass="exit" presetSubtype="0" fill="hold" grpId="0" nodeType="afterEffect">
                                  <p:stCondLst>
                                    <p:cond delay="0"/>
                                  </p:stCondLst>
                                  <p:childTnLst>
                                    <p:animEffect transition="out" filter="fade">
                                      <p:cBhvr>
                                        <p:cTn id="55" dur="500"/>
                                        <p:tgtEl>
                                          <p:spTgt spid="1907764"/>
                                        </p:tgtEl>
                                      </p:cBhvr>
                                    </p:animEffect>
                                    <p:set>
                                      <p:cBhvr>
                                        <p:cTn id="56" dur="1" fill="hold">
                                          <p:stCondLst>
                                            <p:cond delay="499"/>
                                          </p:stCondLst>
                                        </p:cTn>
                                        <p:tgtEl>
                                          <p:spTgt spid="1907764"/>
                                        </p:tgtEl>
                                        <p:attrNameLst>
                                          <p:attrName>style.visibility</p:attrName>
                                        </p:attrNameLst>
                                      </p:cBhvr>
                                      <p:to>
                                        <p:strVal val="hidden"/>
                                      </p:to>
                                    </p:set>
                                  </p:childTnLst>
                                </p:cTn>
                              </p:par>
                              <p:par>
                                <p:cTn id="57" presetID="10" presetClass="exit" presetSubtype="0" fill="hold" grpId="0" nodeType="withEffect">
                                  <p:stCondLst>
                                    <p:cond delay="0"/>
                                  </p:stCondLst>
                                  <p:childTnLst>
                                    <p:animEffect transition="out" filter="fade">
                                      <p:cBhvr>
                                        <p:cTn id="58" dur="500"/>
                                        <p:tgtEl>
                                          <p:spTgt spid="1907769"/>
                                        </p:tgtEl>
                                      </p:cBhvr>
                                    </p:animEffect>
                                    <p:set>
                                      <p:cBhvr>
                                        <p:cTn id="59" dur="1" fill="hold">
                                          <p:stCondLst>
                                            <p:cond delay="499"/>
                                          </p:stCondLst>
                                        </p:cTn>
                                        <p:tgtEl>
                                          <p:spTgt spid="1907769"/>
                                        </p:tgtEl>
                                        <p:attrNameLst>
                                          <p:attrName>style.visibility</p:attrName>
                                        </p:attrNameLst>
                                      </p:cBhvr>
                                      <p:to>
                                        <p:strVal val="hidden"/>
                                      </p:to>
                                    </p:set>
                                  </p:childTnLst>
                                </p:cTn>
                              </p:par>
                              <p:par>
                                <p:cTn id="60" presetID="10" presetClass="exit" presetSubtype="0" fill="hold" grpId="0" nodeType="withEffect">
                                  <p:stCondLst>
                                    <p:cond delay="0"/>
                                  </p:stCondLst>
                                  <p:childTnLst>
                                    <p:animEffect transition="out" filter="fade">
                                      <p:cBhvr>
                                        <p:cTn id="61" dur="500"/>
                                        <p:tgtEl>
                                          <p:spTgt spid="1907745"/>
                                        </p:tgtEl>
                                      </p:cBhvr>
                                    </p:animEffect>
                                    <p:set>
                                      <p:cBhvr>
                                        <p:cTn id="62" dur="1" fill="hold">
                                          <p:stCondLst>
                                            <p:cond delay="499"/>
                                          </p:stCondLst>
                                        </p:cTn>
                                        <p:tgtEl>
                                          <p:spTgt spid="1907745"/>
                                        </p:tgtEl>
                                        <p:attrNameLst>
                                          <p:attrName>style.visibility</p:attrName>
                                        </p:attrNameLst>
                                      </p:cBhvr>
                                      <p:to>
                                        <p:strVal val="hidden"/>
                                      </p:to>
                                    </p:set>
                                  </p:childTnLst>
                                </p:cTn>
                              </p:par>
                            </p:childTnLst>
                          </p:cTn>
                        </p:par>
                        <p:par>
                          <p:cTn id="63" fill="hold">
                            <p:stCondLst>
                              <p:cond delay="2500"/>
                            </p:stCondLst>
                            <p:childTnLst>
                              <p:par>
                                <p:cTn id="64" presetID="10" presetClass="exit" presetSubtype="0" fill="hold" grpId="0" nodeType="afterEffect">
                                  <p:stCondLst>
                                    <p:cond delay="0"/>
                                  </p:stCondLst>
                                  <p:childTnLst>
                                    <p:animEffect transition="out" filter="fade">
                                      <p:cBhvr>
                                        <p:cTn id="65" dur="500"/>
                                        <p:tgtEl>
                                          <p:spTgt spid="1907760"/>
                                        </p:tgtEl>
                                      </p:cBhvr>
                                    </p:animEffect>
                                    <p:set>
                                      <p:cBhvr>
                                        <p:cTn id="66" dur="1" fill="hold">
                                          <p:stCondLst>
                                            <p:cond delay="499"/>
                                          </p:stCondLst>
                                        </p:cTn>
                                        <p:tgtEl>
                                          <p:spTgt spid="1907760"/>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1907752"/>
                                        </p:tgtEl>
                                      </p:cBhvr>
                                    </p:animEffect>
                                    <p:set>
                                      <p:cBhvr>
                                        <p:cTn id="69" dur="1" fill="hold">
                                          <p:stCondLst>
                                            <p:cond delay="499"/>
                                          </p:stCondLst>
                                        </p:cTn>
                                        <p:tgtEl>
                                          <p:spTgt spid="1907752"/>
                                        </p:tgtEl>
                                        <p:attrNameLst>
                                          <p:attrName>style.visibility</p:attrName>
                                        </p:attrNameLst>
                                      </p:cBhvr>
                                      <p:to>
                                        <p:strVal val="hidden"/>
                                      </p:to>
                                    </p:set>
                                  </p:childTnLst>
                                </p:cTn>
                              </p:par>
                            </p:childTnLst>
                          </p:cTn>
                        </p:par>
                        <p:par>
                          <p:cTn id="70" fill="hold">
                            <p:stCondLst>
                              <p:cond delay="3000"/>
                            </p:stCondLst>
                            <p:childTnLst>
                              <p:par>
                                <p:cTn id="71" presetID="10" presetClass="exit" presetSubtype="0" fill="hold" grpId="0" nodeType="afterEffect">
                                  <p:stCondLst>
                                    <p:cond delay="0"/>
                                  </p:stCondLst>
                                  <p:childTnLst>
                                    <p:animEffect transition="out" filter="fade">
                                      <p:cBhvr>
                                        <p:cTn id="72" dur="500"/>
                                        <p:tgtEl>
                                          <p:spTgt spid="1907747"/>
                                        </p:tgtEl>
                                      </p:cBhvr>
                                    </p:animEffect>
                                    <p:set>
                                      <p:cBhvr>
                                        <p:cTn id="73" dur="1" fill="hold">
                                          <p:stCondLst>
                                            <p:cond delay="499"/>
                                          </p:stCondLst>
                                        </p:cTn>
                                        <p:tgtEl>
                                          <p:spTgt spid="1907747"/>
                                        </p:tgtEl>
                                        <p:attrNameLst>
                                          <p:attrName>style.visibility</p:attrName>
                                        </p:attrNameLst>
                                      </p:cBhvr>
                                      <p:to>
                                        <p:strVal val="hidden"/>
                                      </p:to>
                                    </p:set>
                                  </p:childTnLst>
                                </p:cTn>
                              </p:par>
                            </p:childTnLst>
                          </p:cTn>
                        </p:par>
                        <p:par>
                          <p:cTn id="74" fill="hold">
                            <p:stCondLst>
                              <p:cond delay="3500"/>
                            </p:stCondLst>
                            <p:childTnLst>
                              <p:par>
                                <p:cTn id="75" presetID="10" presetClass="exit" presetSubtype="0" fill="hold" nodeType="afterEffect">
                                  <p:stCondLst>
                                    <p:cond delay="0"/>
                                  </p:stCondLst>
                                  <p:childTnLst>
                                    <p:animEffect transition="out" filter="fade">
                                      <p:cBhvr>
                                        <p:cTn id="76" dur="500"/>
                                        <p:tgtEl>
                                          <p:spTgt spid="1907767"/>
                                        </p:tgtEl>
                                      </p:cBhvr>
                                    </p:animEffect>
                                    <p:set>
                                      <p:cBhvr>
                                        <p:cTn id="77" dur="1" fill="hold">
                                          <p:stCondLst>
                                            <p:cond delay="499"/>
                                          </p:stCondLst>
                                        </p:cTn>
                                        <p:tgtEl>
                                          <p:spTgt spid="1907767"/>
                                        </p:tgtEl>
                                        <p:attrNameLst>
                                          <p:attrName>style.visibility</p:attrName>
                                        </p:attrNameLst>
                                      </p:cBhvr>
                                      <p:to>
                                        <p:strVal val="hidden"/>
                                      </p:to>
                                    </p:set>
                                  </p:childTnLst>
                                </p:cTn>
                              </p:par>
                            </p:childTnLst>
                          </p:cTn>
                        </p:par>
                        <p:par>
                          <p:cTn id="78" fill="hold">
                            <p:stCondLst>
                              <p:cond delay="4000"/>
                            </p:stCondLst>
                            <p:childTnLst>
                              <p:par>
                                <p:cTn id="79" presetID="10" presetClass="exit" presetSubtype="0" fill="hold" nodeType="afterEffect">
                                  <p:stCondLst>
                                    <p:cond delay="0"/>
                                  </p:stCondLst>
                                  <p:childTnLst>
                                    <p:animEffect transition="out" filter="fade">
                                      <p:cBhvr>
                                        <p:cTn id="80" dur="1000"/>
                                        <p:tgtEl>
                                          <p:spTgt spid="1907741"/>
                                        </p:tgtEl>
                                      </p:cBhvr>
                                    </p:animEffect>
                                    <p:set>
                                      <p:cBhvr>
                                        <p:cTn id="81" dur="1" fill="hold">
                                          <p:stCondLst>
                                            <p:cond delay="999"/>
                                          </p:stCondLst>
                                        </p:cTn>
                                        <p:tgtEl>
                                          <p:spTgt spid="1907741"/>
                                        </p:tgtEl>
                                        <p:attrNameLst>
                                          <p:attrName>style.visibility</p:attrName>
                                        </p:attrNameLst>
                                      </p:cBhvr>
                                      <p:to>
                                        <p:strVal val="hidden"/>
                                      </p:to>
                                    </p:set>
                                  </p:childTnLst>
                                </p:cTn>
                              </p:par>
                            </p:childTnLst>
                          </p:cTn>
                        </p:par>
                        <p:par>
                          <p:cTn id="82" fill="hold">
                            <p:stCondLst>
                              <p:cond delay="5000"/>
                            </p:stCondLst>
                            <p:childTnLst>
                              <p:par>
                                <p:cTn id="83" presetID="10" presetClass="exit" presetSubtype="0" fill="hold" nodeType="afterEffect">
                                  <p:stCondLst>
                                    <p:cond delay="0"/>
                                  </p:stCondLst>
                                  <p:childTnLst>
                                    <p:animEffect transition="out" filter="fade">
                                      <p:cBhvr>
                                        <p:cTn id="84" dur="1000"/>
                                        <p:tgtEl>
                                          <p:spTgt spid="1907726"/>
                                        </p:tgtEl>
                                      </p:cBhvr>
                                    </p:animEffect>
                                    <p:set>
                                      <p:cBhvr>
                                        <p:cTn id="85" dur="1" fill="hold">
                                          <p:stCondLst>
                                            <p:cond delay="999"/>
                                          </p:stCondLst>
                                        </p:cTn>
                                        <p:tgtEl>
                                          <p:spTgt spid="1907726"/>
                                        </p:tgtEl>
                                        <p:attrNameLst>
                                          <p:attrName>style.visibility</p:attrName>
                                        </p:attrNameLst>
                                      </p:cBhvr>
                                      <p:to>
                                        <p:strVal val="hidden"/>
                                      </p:to>
                                    </p:set>
                                  </p:childTnLst>
                                </p:cTn>
                              </p:par>
                            </p:childTnLst>
                          </p:cTn>
                        </p:par>
                        <p:par>
                          <p:cTn id="86" fill="hold">
                            <p:stCondLst>
                              <p:cond delay="6000"/>
                            </p:stCondLst>
                            <p:childTnLst>
                              <p:par>
                                <p:cTn id="87" presetID="10" presetClass="exit" presetSubtype="0" fill="hold" nodeType="afterEffect">
                                  <p:stCondLst>
                                    <p:cond delay="0"/>
                                  </p:stCondLst>
                                  <p:childTnLst>
                                    <p:animEffect transition="out" filter="fade">
                                      <p:cBhvr>
                                        <p:cTn id="88" dur="500"/>
                                        <p:tgtEl>
                                          <p:spTgt spid="1907730"/>
                                        </p:tgtEl>
                                      </p:cBhvr>
                                    </p:animEffect>
                                    <p:set>
                                      <p:cBhvr>
                                        <p:cTn id="89" dur="1" fill="hold">
                                          <p:stCondLst>
                                            <p:cond delay="499"/>
                                          </p:stCondLst>
                                        </p:cTn>
                                        <p:tgtEl>
                                          <p:spTgt spid="1907730"/>
                                        </p:tgtEl>
                                        <p:attrNameLst>
                                          <p:attrName>style.visibility</p:attrName>
                                        </p:attrNameLst>
                                      </p:cBhvr>
                                      <p:to>
                                        <p:strVal val="hidden"/>
                                      </p:to>
                                    </p:set>
                                  </p:childTnLst>
                                </p:cTn>
                              </p:par>
                            </p:childTnLst>
                          </p:cTn>
                        </p:par>
                        <p:par>
                          <p:cTn id="90" fill="hold">
                            <p:stCondLst>
                              <p:cond delay="6500"/>
                            </p:stCondLst>
                            <p:childTnLst>
                              <p:par>
                                <p:cTn id="91" presetID="10" presetClass="exit" presetSubtype="0" fill="hold" nodeType="afterEffect">
                                  <p:stCondLst>
                                    <p:cond delay="0"/>
                                  </p:stCondLst>
                                  <p:childTnLst>
                                    <p:animEffect transition="out" filter="fade">
                                      <p:cBhvr>
                                        <p:cTn id="92" dur="500"/>
                                        <p:tgtEl>
                                          <p:spTgt spid="1907728"/>
                                        </p:tgtEl>
                                      </p:cBhvr>
                                    </p:animEffect>
                                    <p:set>
                                      <p:cBhvr>
                                        <p:cTn id="93" dur="1" fill="hold">
                                          <p:stCondLst>
                                            <p:cond delay="499"/>
                                          </p:stCondLst>
                                        </p:cTn>
                                        <p:tgtEl>
                                          <p:spTgt spid="1907728"/>
                                        </p:tgtEl>
                                        <p:attrNameLst>
                                          <p:attrName>style.visibility</p:attrName>
                                        </p:attrNameLst>
                                      </p:cBhvr>
                                      <p:to>
                                        <p:strVal val="hidden"/>
                                      </p:to>
                                    </p:set>
                                  </p:childTnLst>
                                </p:cTn>
                              </p:par>
                            </p:childTnLst>
                          </p:cTn>
                        </p:par>
                        <p:par>
                          <p:cTn id="94" fill="hold">
                            <p:stCondLst>
                              <p:cond delay="7000"/>
                            </p:stCondLst>
                            <p:childTnLst>
                              <p:par>
                                <p:cTn id="95" presetID="10" presetClass="exit" presetSubtype="0" fill="hold" nodeType="afterEffect">
                                  <p:stCondLst>
                                    <p:cond delay="0"/>
                                  </p:stCondLst>
                                  <p:childTnLst>
                                    <p:animEffect transition="out" filter="fade">
                                      <p:cBhvr>
                                        <p:cTn id="96" dur="1000"/>
                                        <p:tgtEl>
                                          <p:spTgt spid="1907727"/>
                                        </p:tgtEl>
                                      </p:cBhvr>
                                    </p:animEffect>
                                    <p:set>
                                      <p:cBhvr>
                                        <p:cTn id="97" dur="1" fill="hold">
                                          <p:stCondLst>
                                            <p:cond delay="999"/>
                                          </p:stCondLst>
                                        </p:cTn>
                                        <p:tgtEl>
                                          <p:spTgt spid="1907727"/>
                                        </p:tgtEl>
                                        <p:attrNameLst>
                                          <p:attrName>style.visibility</p:attrName>
                                        </p:attrNameLst>
                                      </p:cBhvr>
                                      <p:to>
                                        <p:strVal val="hidden"/>
                                      </p:to>
                                    </p:set>
                                  </p:childTnLst>
                                </p:cTn>
                              </p:par>
                            </p:childTnLst>
                          </p:cTn>
                        </p:par>
                        <p:par>
                          <p:cTn id="98" fill="hold">
                            <p:stCondLst>
                              <p:cond delay="8000"/>
                            </p:stCondLst>
                            <p:childTnLst>
                              <p:par>
                                <p:cTn id="99" presetID="2" presetClass="exit" presetSubtype="2" fill="hold" nodeType="afterEffect">
                                  <p:stCondLst>
                                    <p:cond delay="0"/>
                                  </p:stCondLst>
                                  <p:childTnLst>
                                    <p:anim calcmode="lin" valueType="num">
                                      <p:cBhvr additive="base">
                                        <p:cTn id="100" dur="2000"/>
                                        <p:tgtEl>
                                          <p:spTgt spid="1907739"/>
                                        </p:tgtEl>
                                        <p:attrNameLst>
                                          <p:attrName>ppt_x</p:attrName>
                                        </p:attrNameLst>
                                      </p:cBhvr>
                                      <p:tavLst>
                                        <p:tav tm="0">
                                          <p:val>
                                            <p:strVal val="ppt_x"/>
                                          </p:val>
                                        </p:tav>
                                        <p:tav tm="100000">
                                          <p:val>
                                            <p:strVal val="1+ppt_w/2"/>
                                          </p:val>
                                        </p:tav>
                                      </p:tavLst>
                                    </p:anim>
                                    <p:anim calcmode="lin" valueType="num">
                                      <p:cBhvr additive="base">
                                        <p:cTn id="101" dur="2000"/>
                                        <p:tgtEl>
                                          <p:spTgt spid="1907739"/>
                                        </p:tgtEl>
                                        <p:attrNameLst>
                                          <p:attrName>ppt_y</p:attrName>
                                        </p:attrNameLst>
                                      </p:cBhvr>
                                      <p:tavLst>
                                        <p:tav tm="0">
                                          <p:val>
                                            <p:strVal val="ppt_y"/>
                                          </p:val>
                                        </p:tav>
                                        <p:tav tm="100000">
                                          <p:val>
                                            <p:strVal val="ppt_y"/>
                                          </p:val>
                                        </p:tav>
                                      </p:tavLst>
                                    </p:anim>
                                    <p:set>
                                      <p:cBhvr>
                                        <p:cTn id="102" dur="1" fill="hold">
                                          <p:stCondLst>
                                            <p:cond delay="1999"/>
                                          </p:stCondLst>
                                        </p:cTn>
                                        <p:tgtEl>
                                          <p:spTgt spid="1907739"/>
                                        </p:tgtEl>
                                        <p:attrNameLst>
                                          <p:attrName>style.visibility</p:attrName>
                                        </p:attrNameLst>
                                      </p:cBhvr>
                                      <p:to>
                                        <p:strVal val="hidden"/>
                                      </p:to>
                                    </p:set>
                                  </p:childTnLst>
                                </p:cTn>
                              </p:par>
                              <p:par>
                                <p:cTn id="103" presetID="0" presetClass="path" presetSubtype="0" accel="50000" decel="50000" fill="hold" nodeType="withEffect">
                                  <p:stCondLst>
                                    <p:cond delay="0"/>
                                  </p:stCondLst>
                                  <p:childTnLst>
                                    <p:animMotion origin="layout" path="M -1.39535E-6 7.45501E-7 L 0.15923 -0.08376 " pathEditMode="relative" rAng="0" ptsTypes="AA">
                                      <p:cBhvr>
                                        <p:cTn id="104" dur="2000" fill="hold"/>
                                        <p:tgtEl>
                                          <p:spTgt spid="1907721"/>
                                        </p:tgtEl>
                                        <p:attrNameLst>
                                          <p:attrName>ppt_x</p:attrName>
                                          <p:attrName>ppt_y</p:attrName>
                                        </p:attrNameLst>
                                      </p:cBhvr>
                                      <p:rCtr x="80" y="-42"/>
                                    </p:animMotion>
                                  </p:childTnLst>
                                </p:cTn>
                              </p:par>
                              <p:par>
                                <p:cTn id="105" presetID="2" presetClass="exit" presetSubtype="2" fill="hold" nodeType="withEffect">
                                  <p:stCondLst>
                                    <p:cond delay="0"/>
                                  </p:stCondLst>
                                  <p:childTnLst>
                                    <p:anim calcmode="lin" valueType="num">
                                      <p:cBhvr additive="base">
                                        <p:cTn id="106" dur="1000"/>
                                        <p:tgtEl>
                                          <p:spTgt spid="1907731"/>
                                        </p:tgtEl>
                                        <p:attrNameLst>
                                          <p:attrName>ppt_x</p:attrName>
                                        </p:attrNameLst>
                                      </p:cBhvr>
                                      <p:tavLst>
                                        <p:tav tm="0">
                                          <p:val>
                                            <p:strVal val="ppt_x"/>
                                          </p:val>
                                        </p:tav>
                                        <p:tav tm="100000">
                                          <p:val>
                                            <p:strVal val="1+ppt_w/2"/>
                                          </p:val>
                                        </p:tav>
                                      </p:tavLst>
                                    </p:anim>
                                    <p:anim calcmode="lin" valueType="num">
                                      <p:cBhvr additive="base">
                                        <p:cTn id="107" dur="1000"/>
                                        <p:tgtEl>
                                          <p:spTgt spid="1907731"/>
                                        </p:tgtEl>
                                        <p:attrNameLst>
                                          <p:attrName>ppt_y</p:attrName>
                                        </p:attrNameLst>
                                      </p:cBhvr>
                                      <p:tavLst>
                                        <p:tav tm="0">
                                          <p:val>
                                            <p:strVal val="ppt_y"/>
                                          </p:val>
                                        </p:tav>
                                        <p:tav tm="100000">
                                          <p:val>
                                            <p:strVal val="ppt_y"/>
                                          </p:val>
                                        </p:tav>
                                      </p:tavLst>
                                    </p:anim>
                                    <p:set>
                                      <p:cBhvr>
                                        <p:cTn id="108" dur="1" fill="hold">
                                          <p:stCondLst>
                                            <p:cond delay="999"/>
                                          </p:stCondLst>
                                        </p:cTn>
                                        <p:tgtEl>
                                          <p:spTgt spid="1907731"/>
                                        </p:tgtEl>
                                        <p:attrNameLst>
                                          <p:attrName>style.visibility</p:attrName>
                                        </p:attrNameLst>
                                      </p:cBhvr>
                                      <p:to>
                                        <p:strVal val="hidden"/>
                                      </p:to>
                                    </p:set>
                                  </p:childTnLst>
                                </p:cTn>
                              </p:par>
                              <p:par>
                                <p:cTn id="109" presetID="0" presetClass="path" presetSubtype="0" accel="50000" decel="50000" fill="hold" nodeType="withEffect">
                                  <p:stCondLst>
                                    <p:cond delay="0"/>
                                  </p:stCondLst>
                                  <p:childTnLst>
                                    <p:animMotion origin="layout" path="M 1.79789E-7 2.28033E-6 C 0.0079 -0.00172 0.03332 -0.00836 0.04774 -0.00986 C 0.06215 -0.01136 0.07502 -0.00772 0.08617 -0.00857 C 0.09733 -0.00943 0.10539 -0.00857 0.11454 -0.015 C 0.12368 -0.02143 0.13531 -0.04051 0.14073 -0.04715 " pathEditMode="relative" rAng="0" ptsTypes="aaaaa">
                                      <p:cBhvr>
                                        <p:cTn id="110" dur="2000" fill="hold"/>
                                        <p:tgtEl>
                                          <p:spTgt spid="1907715"/>
                                        </p:tgtEl>
                                        <p:attrNameLst>
                                          <p:attrName>ppt_x</p:attrName>
                                          <p:attrName>ppt_y</p:attrName>
                                        </p:attrNameLst>
                                      </p:cBhvr>
                                      <p:rCtr x="70" y="-24"/>
                                    </p:animMotion>
                                  </p:childTnLst>
                                </p:cTn>
                              </p:par>
                            </p:childTnLst>
                          </p:cTn>
                        </p:par>
                        <p:par>
                          <p:cTn id="111" fill="hold">
                            <p:stCondLst>
                              <p:cond delay="10000"/>
                            </p:stCondLst>
                            <p:childTnLst>
                              <p:par>
                                <p:cTn id="112" presetID="10" presetClass="exit" presetSubtype="0" fill="hold" nodeType="afterEffect">
                                  <p:stCondLst>
                                    <p:cond delay="0"/>
                                  </p:stCondLst>
                                  <p:childTnLst>
                                    <p:animEffect transition="out" filter="fade">
                                      <p:cBhvr>
                                        <p:cTn id="113" dur="500"/>
                                        <p:tgtEl>
                                          <p:spTgt spid="1907765"/>
                                        </p:tgtEl>
                                      </p:cBhvr>
                                    </p:animEffect>
                                    <p:set>
                                      <p:cBhvr>
                                        <p:cTn id="114" dur="1" fill="hold">
                                          <p:stCondLst>
                                            <p:cond delay="499"/>
                                          </p:stCondLst>
                                        </p:cTn>
                                        <p:tgtEl>
                                          <p:spTgt spid="1907765"/>
                                        </p:tgtEl>
                                        <p:attrNameLst>
                                          <p:attrName>style.visibility</p:attrName>
                                        </p:attrNameLst>
                                      </p:cBhvr>
                                      <p:to>
                                        <p:strVal val="hidden"/>
                                      </p:to>
                                    </p:set>
                                  </p:childTnLst>
                                </p:cTn>
                              </p:par>
                            </p:childTnLst>
                          </p:cTn>
                        </p:par>
                        <p:par>
                          <p:cTn id="115" fill="hold">
                            <p:stCondLst>
                              <p:cond delay="10500"/>
                            </p:stCondLst>
                            <p:childTnLst>
                              <p:par>
                                <p:cTn id="116" presetID="10" presetClass="exit" presetSubtype="0" fill="hold" nodeType="afterEffect">
                                  <p:stCondLst>
                                    <p:cond delay="0"/>
                                  </p:stCondLst>
                                  <p:childTnLst>
                                    <p:animEffect transition="out" filter="fade">
                                      <p:cBhvr>
                                        <p:cTn id="117" dur="1000"/>
                                        <p:tgtEl>
                                          <p:spTgt spid="1907738"/>
                                        </p:tgtEl>
                                      </p:cBhvr>
                                    </p:animEffect>
                                    <p:set>
                                      <p:cBhvr>
                                        <p:cTn id="118" dur="1" fill="hold">
                                          <p:stCondLst>
                                            <p:cond delay="999"/>
                                          </p:stCondLst>
                                        </p:cTn>
                                        <p:tgtEl>
                                          <p:spTgt spid="1907738"/>
                                        </p:tgtEl>
                                        <p:attrNameLst>
                                          <p:attrName>style.visibility</p:attrName>
                                        </p:attrNameLst>
                                      </p:cBhvr>
                                      <p:to>
                                        <p:strVal val="hidden"/>
                                      </p:to>
                                    </p:set>
                                  </p:childTnLst>
                                </p:cTn>
                              </p:par>
                            </p:childTnLst>
                          </p:cTn>
                        </p:par>
                        <p:par>
                          <p:cTn id="119" fill="hold">
                            <p:stCondLst>
                              <p:cond delay="11500"/>
                            </p:stCondLst>
                            <p:childTnLst>
                              <p:par>
                                <p:cTn id="120" presetID="10" presetClass="exit" presetSubtype="0" fill="hold" nodeType="afterEffect">
                                  <p:stCondLst>
                                    <p:cond delay="0"/>
                                  </p:stCondLst>
                                  <p:childTnLst>
                                    <p:animEffect transition="out" filter="fade">
                                      <p:cBhvr>
                                        <p:cTn id="121" dur="1000"/>
                                        <p:tgtEl>
                                          <p:spTgt spid="1907736"/>
                                        </p:tgtEl>
                                      </p:cBhvr>
                                    </p:animEffect>
                                    <p:set>
                                      <p:cBhvr>
                                        <p:cTn id="122" dur="1" fill="hold">
                                          <p:stCondLst>
                                            <p:cond delay="999"/>
                                          </p:stCondLst>
                                        </p:cTn>
                                        <p:tgtEl>
                                          <p:spTgt spid="1907736"/>
                                        </p:tgtEl>
                                        <p:attrNameLst>
                                          <p:attrName>style.visibility</p:attrName>
                                        </p:attrNameLst>
                                      </p:cBhvr>
                                      <p:to>
                                        <p:strVal val="hidden"/>
                                      </p:to>
                                    </p:set>
                                  </p:childTnLst>
                                </p:cTn>
                              </p:par>
                            </p:childTnLst>
                          </p:cTn>
                        </p:par>
                        <p:par>
                          <p:cTn id="123" fill="hold">
                            <p:stCondLst>
                              <p:cond delay="12500"/>
                            </p:stCondLst>
                            <p:childTnLst>
                              <p:par>
                                <p:cTn id="124" presetID="10" presetClass="exit" presetSubtype="0" fill="hold" nodeType="afterEffect">
                                  <p:stCondLst>
                                    <p:cond delay="0"/>
                                  </p:stCondLst>
                                  <p:childTnLst>
                                    <p:animEffect transition="out" filter="fade">
                                      <p:cBhvr>
                                        <p:cTn id="125" dur="2000"/>
                                        <p:tgtEl>
                                          <p:spTgt spid="1907734"/>
                                        </p:tgtEl>
                                      </p:cBhvr>
                                    </p:animEffect>
                                    <p:set>
                                      <p:cBhvr>
                                        <p:cTn id="126" dur="1" fill="hold">
                                          <p:stCondLst>
                                            <p:cond delay="1999"/>
                                          </p:stCondLst>
                                        </p:cTn>
                                        <p:tgtEl>
                                          <p:spTgt spid="1907734"/>
                                        </p:tgtEl>
                                        <p:attrNameLst>
                                          <p:attrName>style.visibility</p:attrName>
                                        </p:attrNameLst>
                                      </p:cBhvr>
                                      <p:to>
                                        <p:strVal val="hidden"/>
                                      </p:to>
                                    </p:set>
                                  </p:childTnLst>
                                </p:cTn>
                              </p:par>
                            </p:childTnLst>
                          </p:cTn>
                        </p:par>
                        <p:par>
                          <p:cTn id="127" fill="hold">
                            <p:stCondLst>
                              <p:cond delay="14500"/>
                            </p:stCondLst>
                            <p:childTnLst>
                              <p:par>
                                <p:cTn id="128" presetID="10" presetClass="exit" presetSubtype="0" fill="hold" nodeType="afterEffect">
                                  <p:stCondLst>
                                    <p:cond delay="0"/>
                                  </p:stCondLst>
                                  <p:childTnLst>
                                    <p:animEffect transition="out" filter="fade">
                                      <p:cBhvr>
                                        <p:cTn id="129" dur="1000"/>
                                        <p:tgtEl>
                                          <p:spTgt spid="1907714"/>
                                        </p:tgtEl>
                                      </p:cBhvr>
                                    </p:animEffect>
                                    <p:set>
                                      <p:cBhvr>
                                        <p:cTn id="130" dur="1" fill="hold">
                                          <p:stCondLst>
                                            <p:cond delay="999"/>
                                          </p:stCondLst>
                                        </p:cTn>
                                        <p:tgtEl>
                                          <p:spTgt spid="1907714"/>
                                        </p:tgtEl>
                                        <p:attrNameLst>
                                          <p:attrName>style.visibility</p:attrName>
                                        </p:attrNameLst>
                                      </p:cBhvr>
                                      <p:to>
                                        <p:strVal val="hidden"/>
                                      </p:to>
                                    </p:set>
                                  </p:childTnLst>
                                </p:cTn>
                              </p:par>
                            </p:childTnLst>
                          </p:cTn>
                        </p:par>
                        <p:par>
                          <p:cTn id="131" fill="hold">
                            <p:stCondLst>
                              <p:cond delay="15500"/>
                            </p:stCondLst>
                            <p:childTnLst>
                              <p:par>
                                <p:cTn id="132" presetID="10" presetClass="exit" presetSubtype="0" fill="hold" nodeType="afterEffect">
                                  <p:stCondLst>
                                    <p:cond delay="0"/>
                                  </p:stCondLst>
                                  <p:childTnLst>
                                    <p:animEffect transition="out" filter="fade">
                                      <p:cBhvr>
                                        <p:cTn id="133" dur="1000"/>
                                        <p:tgtEl>
                                          <p:spTgt spid="1907719"/>
                                        </p:tgtEl>
                                      </p:cBhvr>
                                    </p:animEffect>
                                    <p:set>
                                      <p:cBhvr>
                                        <p:cTn id="134" dur="1" fill="hold">
                                          <p:stCondLst>
                                            <p:cond delay="999"/>
                                          </p:stCondLst>
                                        </p:cTn>
                                        <p:tgtEl>
                                          <p:spTgt spid="1907719"/>
                                        </p:tgtEl>
                                        <p:attrNameLst>
                                          <p:attrName>style.visibility</p:attrName>
                                        </p:attrNameLst>
                                      </p:cBhvr>
                                      <p:to>
                                        <p:strVal val="hidden"/>
                                      </p:to>
                                    </p:set>
                                  </p:childTnLst>
                                </p:cTn>
                              </p:par>
                            </p:childTnLst>
                          </p:cTn>
                        </p:par>
                        <p:par>
                          <p:cTn id="135" fill="hold">
                            <p:stCondLst>
                              <p:cond delay="16500"/>
                            </p:stCondLst>
                            <p:childTnLst>
                              <p:par>
                                <p:cTn id="136" presetID="0" presetClass="path" presetSubtype="0" accel="50000" decel="50000" fill="hold" nodeType="afterEffect">
                                  <p:stCondLst>
                                    <p:cond delay="0"/>
                                  </p:stCondLst>
                                  <p:childTnLst>
                                    <p:animMotion origin="layout" path="M 4.03101E-6 -2.41645E-6 C 0.01116 -0.00621 0.05007 -0.00985 0.06713 -0.03749 C 0.08418 -0.06512 0.12682 -0.14696 0.10248 -0.16581 C 0.07814 -0.18466 -0.0183 -0.18873 -0.07876 -0.15038 C -0.13923 -0.11204 -0.22233 0.0195 -0.26016 0.06427 " pathEditMode="relative" rAng="0" ptsTypes="aaaaa">
                                      <p:cBhvr>
                                        <p:cTn id="137" dur="2000" fill="hold"/>
                                        <p:tgtEl>
                                          <p:spTgt spid="1907720"/>
                                        </p:tgtEl>
                                        <p:attrNameLst>
                                          <p:attrName>ppt_x</p:attrName>
                                          <p:attrName>ppt_y</p:attrName>
                                        </p:attrNameLst>
                                      </p:cBhvr>
                                      <p:rCtr x="-67" y="-62"/>
                                    </p:animMotion>
                                  </p:childTnLst>
                                </p:cTn>
                              </p:par>
                              <p:par>
                                <p:cTn id="138" presetID="0" presetClass="path" presetSubtype="0" accel="50000" decel="50000" fill="hold" nodeType="withEffect">
                                  <p:stCondLst>
                                    <p:cond delay="0"/>
                                  </p:stCondLst>
                                  <p:childTnLst>
                                    <p:animMotion origin="layout" path="M -1.42591E-6 -2.77325E-6 C -0.01999 0.02422 -0.03766 0.0493 -0.05285 0.04287 C -0.06804 0.03644 -0.08307 -0.02164 -0.09113 -0.03879 " pathEditMode="relative" rAng="0" ptsTypes="aaa">
                                      <p:cBhvr>
                                        <p:cTn id="139" dur="2000" fill="hold"/>
                                        <p:tgtEl>
                                          <p:spTgt spid="1907729"/>
                                        </p:tgtEl>
                                        <p:attrNameLst>
                                          <p:attrName>ppt_x</p:attrName>
                                          <p:attrName>ppt_y</p:attrName>
                                        </p:attrNameLst>
                                      </p:cBhvr>
                                      <p:rCtr x="-46" y="5"/>
                                    </p:animMotion>
                                  </p:childTnLst>
                                </p:cTn>
                              </p:par>
                              <p:par>
                                <p:cTn id="140" presetID="0" presetClass="path" presetSubtype="0" accel="50000" decel="50000" fill="hold" nodeType="withEffect">
                                  <p:stCondLst>
                                    <p:cond delay="0"/>
                                  </p:stCondLst>
                                  <p:childTnLst>
                                    <p:animMotion origin="layout" path="M 2.63484E-6 1.92885E-7 C -0.02759 -0.03429 -0.05518 -0.06858 -0.07765 -0.0718 C -0.10013 -0.07501 -0.11485 -0.02015 -0.135 -0.01929 C -0.15515 -0.01843 -0.18537 -0.05637 -0.1987 -0.06622 " pathEditMode="relative" rAng="0" ptsTypes="aaaa">
                                      <p:cBhvr>
                                        <p:cTn id="141" dur="2000" fill="hold"/>
                                        <p:tgtEl>
                                          <p:spTgt spid="1907722"/>
                                        </p:tgtEl>
                                        <p:attrNameLst>
                                          <p:attrName>ppt_x</p:attrName>
                                          <p:attrName>ppt_y</p:attrName>
                                        </p:attrNameLst>
                                      </p:cBhvr>
                                      <p:rCtr x="-99" y="-38"/>
                                    </p:animMotion>
                                  </p:childTnLst>
                                </p:cTn>
                              </p:par>
                              <p:par>
                                <p:cTn id="142" presetID="0" presetClass="path" presetSubtype="0" accel="50000" decel="50000" fill="hold" nodeType="withEffect">
                                  <p:stCondLst>
                                    <p:cond delay="0"/>
                                  </p:stCondLst>
                                  <p:childTnLst>
                                    <p:animMotion origin="layout" path="M 9.13037E-7 -8.56898E-7 C -0.00403 -0.03791 -0.00806 -0.07562 -0.0217 -0.09318 C -0.03535 -0.11075 -0.0772 -0.11803 -0.08216 -0.10497 C -0.08712 -0.0919 -0.04201 -0.02913 -0.05193 -0.01499 C -0.06185 -0.00085 -0.102 -0.01071 -0.142 -0.02035 " pathEditMode="relative" ptsTypes="aaaaA">
                                      <p:cBhvr>
                                        <p:cTn id="143" dur="2000" fill="hold"/>
                                        <p:tgtEl>
                                          <p:spTgt spid="1907723"/>
                                        </p:tgtEl>
                                        <p:attrNameLst>
                                          <p:attrName>ppt_x</p:attrName>
                                          <p:attrName>ppt_y</p:attrName>
                                        </p:attrNameLst>
                                      </p:cBhvr>
                                    </p:animMotion>
                                  </p:childTnLst>
                                </p:cTn>
                              </p:par>
                              <p:par>
                                <p:cTn id="144" presetID="0" presetClass="path" presetSubtype="0" accel="50000" decel="50000" fill="hold" nodeType="withEffect">
                                  <p:stCondLst>
                                    <p:cond delay="0"/>
                                  </p:stCondLst>
                                  <p:childTnLst>
                                    <p:animMotion origin="layout" path="M -4.28394E-6 1.92027E-6 C -0.00697 -0.012 -0.02665 -0.05465 -0.04215 -0.07244 C -0.05765 -0.09023 -0.07486 -0.10673 -0.09315 -0.1063 C -0.11143 -0.10587 -0.13964 -0.08723 -0.15158 -0.06944 C -0.16351 -0.05165 -0.16196 -0.01436 -0.1646 1.92027E-6 " pathEditMode="relative" rAng="0" ptsTypes="aaaaa">
                                      <p:cBhvr>
                                        <p:cTn id="145" dur="2000" fill="hold"/>
                                        <p:tgtEl>
                                          <p:spTgt spid="1907737"/>
                                        </p:tgtEl>
                                        <p:attrNameLst>
                                          <p:attrName>ppt_x</p:attrName>
                                          <p:attrName>ppt_y</p:attrName>
                                        </p:attrNameLst>
                                      </p:cBhvr>
                                      <p:rCtr x="-82" y="-53"/>
                                    </p:animMotion>
                                  </p:childTnLst>
                                </p:cTn>
                              </p:par>
                              <p:par>
                                <p:cTn id="146" presetID="0" presetClass="path" presetSubtype="0" accel="50000" decel="50000" fill="hold" nodeType="withEffect">
                                  <p:stCondLst>
                                    <p:cond delay="0"/>
                                  </p:stCondLst>
                                  <p:childTnLst>
                                    <p:animMotion origin="layout" path="M -2.24806E-6 -3.77035E-6 C 0.00264 -0.00899 0.01923 -0.03813 0.01613 -0.05377 C 0.01303 -0.0694 0.00419 -0.1009 -0.01829 -0.09361 C -0.04077 -0.08633 -0.10232 -0.0242 -0.11907 -0.01028 " pathEditMode="relative" rAng="0" ptsTypes="aaaa">
                                      <p:cBhvr>
                                        <p:cTn id="147" dur="2000" fill="hold"/>
                                        <p:tgtEl>
                                          <p:spTgt spid="1907779"/>
                                        </p:tgtEl>
                                        <p:attrNameLst>
                                          <p:attrName>ppt_x</p:attrName>
                                          <p:attrName>ppt_y</p:attrName>
                                        </p:attrNameLst>
                                      </p:cBhvr>
                                      <p:rCtr x="-50" y="-51"/>
                                    </p:animMotion>
                                  </p:childTnLst>
                                </p:cTn>
                              </p:par>
                              <p:par>
                                <p:cTn id="148" presetID="35" presetClass="path" presetSubtype="0" accel="50000" decel="50000" fill="hold" grpId="0" nodeType="withEffect">
                                  <p:stCondLst>
                                    <p:cond delay="0"/>
                                  </p:stCondLst>
                                  <p:childTnLst>
                                    <p:animMotion origin="layout" path="M -4.8062E-6 2.60497E-6 L -0.14883 2.60497E-6 " pathEditMode="relative" rAng="0" ptsTypes="AA">
                                      <p:cBhvr>
                                        <p:cTn id="149" dur="2000" fill="hold"/>
                                        <p:tgtEl>
                                          <p:spTgt spid="1907773"/>
                                        </p:tgtEl>
                                        <p:attrNameLst>
                                          <p:attrName>ppt_x</p:attrName>
                                          <p:attrName>ppt_y</p:attrName>
                                        </p:attrNameLst>
                                      </p:cBhvr>
                                      <p:rCtr x="-74" y="0"/>
                                    </p:animMotion>
                                  </p:childTnLst>
                                </p:cTn>
                              </p:par>
                              <p:par>
                                <p:cTn id="150" presetID="0" presetClass="path" presetSubtype="0" accel="50000" decel="50000" fill="hold" nodeType="withEffect">
                                  <p:stCondLst>
                                    <p:cond delay="0"/>
                                  </p:stCondLst>
                                  <p:childTnLst>
                                    <p:animMotion origin="layout" path="M 4.96124E-6 -1.61097E-6 C -0.00047 -0.02571 0.0031 -0.13367 -0.00249 -0.15403 C -0.00807 -0.17438 -0.02512 -0.13582 -0.03349 -0.12232 C -0.04187 -0.10882 -0.04822 -0.09833 -0.05272 -0.07305 C -0.05721 -0.04777 -0.05892 0.01264 -0.06016 0.02978 " pathEditMode="relative" rAng="0" ptsTypes="aaaaa">
                                      <p:cBhvr>
                                        <p:cTn id="151" dur="2000" fill="hold"/>
                                        <p:tgtEl>
                                          <p:spTgt spid="1907774"/>
                                        </p:tgtEl>
                                        <p:attrNameLst>
                                          <p:attrName>ppt_x</p:attrName>
                                          <p:attrName>ppt_y</p:attrName>
                                        </p:attrNameLst>
                                      </p:cBhvr>
                                      <p:rCtr x="-29" y="-72"/>
                                    </p:animMotion>
                                  </p:childTnLst>
                                </p:cTn>
                              </p:par>
                              <p:par>
                                <p:cTn id="152" presetID="0" presetClass="path" presetSubtype="0" accel="50000" decel="50000" fill="hold" nodeType="withEffect">
                                  <p:stCondLst>
                                    <p:cond delay="0"/>
                                  </p:stCondLst>
                                  <p:childTnLst>
                                    <p:animMotion origin="layout" path="M -3.41085E-6 3.72751E-6 C 0.00931 0.01456 0.02807 0.06555 0.05613 0.08676 C 0.08419 0.10797 0.12465 0.12532 0.16869 0.12789 C 0.21272 0.13046 0.28853 0.10818 0.32 0.10282 " pathEditMode="relative" rAng="0" ptsTypes="aaaa">
                                      <p:cBhvr>
                                        <p:cTn id="153" dur="2000" fill="hold"/>
                                        <p:tgtEl>
                                          <p:spTgt spid="1907740"/>
                                        </p:tgtEl>
                                        <p:attrNameLst>
                                          <p:attrName>ppt_x</p:attrName>
                                          <p:attrName>ppt_y</p:attrName>
                                        </p:attrNameLst>
                                      </p:cBhvr>
                                      <p:rCtr x="160" y="65"/>
                                    </p:animMotion>
                                  </p:childTnLst>
                                </p:cTn>
                              </p:par>
                              <p:par>
                                <p:cTn id="154" presetID="10" presetClass="exit" presetSubtype="0" fill="hold" nodeType="withEffect">
                                  <p:stCondLst>
                                    <p:cond delay="0"/>
                                  </p:stCondLst>
                                  <p:childTnLst>
                                    <p:animEffect transition="out" filter="fade">
                                      <p:cBhvr>
                                        <p:cTn id="155" dur="5000"/>
                                        <p:tgtEl>
                                          <p:spTgt spid="1907740"/>
                                        </p:tgtEl>
                                      </p:cBhvr>
                                    </p:animEffect>
                                    <p:set>
                                      <p:cBhvr>
                                        <p:cTn id="156" dur="1" fill="hold">
                                          <p:stCondLst>
                                            <p:cond delay="4999"/>
                                          </p:stCondLst>
                                        </p:cTn>
                                        <p:tgtEl>
                                          <p:spTgt spid="1907740"/>
                                        </p:tgtEl>
                                        <p:attrNameLst>
                                          <p:attrName>style.visibility</p:attrName>
                                        </p:attrNameLst>
                                      </p:cBhvr>
                                      <p:to>
                                        <p:strVal val="hidden"/>
                                      </p:to>
                                    </p:set>
                                  </p:childTnLst>
                                </p:cTn>
                              </p:par>
                              <p:par>
                                <p:cTn id="157" presetID="10" presetClass="exit" presetSubtype="0" fill="hold" nodeType="withEffect">
                                  <p:stCondLst>
                                    <p:cond delay="0"/>
                                  </p:stCondLst>
                                  <p:childTnLst>
                                    <p:animEffect transition="out" filter="fade">
                                      <p:cBhvr>
                                        <p:cTn id="158" dur="3000"/>
                                        <p:tgtEl>
                                          <p:spTgt spid="1907774"/>
                                        </p:tgtEl>
                                      </p:cBhvr>
                                    </p:animEffect>
                                    <p:set>
                                      <p:cBhvr>
                                        <p:cTn id="159" dur="1" fill="hold">
                                          <p:stCondLst>
                                            <p:cond delay="2999"/>
                                          </p:stCondLst>
                                        </p:cTn>
                                        <p:tgtEl>
                                          <p:spTgt spid="1907774"/>
                                        </p:tgtEl>
                                        <p:attrNameLst>
                                          <p:attrName>style.visibility</p:attrName>
                                        </p:attrNameLst>
                                      </p:cBhvr>
                                      <p:to>
                                        <p:strVal val="hidden"/>
                                      </p:to>
                                    </p:set>
                                  </p:childTnLst>
                                </p:cTn>
                              </p:par>
                              <p:par>
                                <p:cTn id="160" presetID="0" presetClass="path" presetSubtype="0" accel="50000" decel="50000" fill="hold" nodeType="withEffect">
                                  <p:stCondLst>
                                    <p:cond delay="0"/>
                                  </p:stCondLst>
                                  <p:childTnLst>
                                    <p:animMotion origin="layout" path="M 4.49612E-6 1.88518E-6 C 0.03953 -0.02571 0.07038 -0.04735 0.09162 -0.07819 C 0.11286 -0.10904 0.13023 -0.15274 0.12775 -0.18488 C 0.12527 -0.21701 0.09782 -0.2725 0.07658 -0.271 C 0.05534 -0.2695 0.03565 -0.22408 0.00031 -0.17588 C -0.03504 -0.12768 -0.11086 -0.04028 -0.1352 0.01821 C -0.15954 0.07669 -0.13923 0.12789 -0.14605 0.17502 " pathEditMode="relative" rAng="0" ptsTypes="aaaaaaa">
                                      <p:cBhvr>
                                        <p:cTn id="161" dur="3000" fill="hold"/>
                                        <p:tgtEl>
                                          <p:spTgt spid="1907717"/>
                                        </p:tgtEl>
                                        <p:attrNameLst>
                                          <p:attrName>ppt_x</p:attrName>
                                          <p:attrName>ppt_y</p:attrName>
                                        </p:attrNameLst>
                                      </p:cBhvr>
                                      <p:rCtr x="-15" y="-49"/>
                                    </p:animMotion>
                                  </p:childTnLst>
                                </p:cTn>
                              </p:par>
                              <p:par>
                                <p:cTn id="162" presetID="10" presetClass="exit" presetSubtype="0" fill="hold" nodeType="withEffect">
                                  <p:stCondLst>
                                    <p:cond delay="0"/>
                                  </p:stCondLst>
                                  <p:childTnLst>
                                    <p:animEffect transition="out" filter="fade">
                                      <p:cBhvr>
                                        <p:cTn id="163" dur="3000"/>
                                        <p:tgtEl>
                                          <p:spTgt spid="1907717"/>
                                        </p:tgtEl>
                                      </p:cBhvr>
                                    </p:animEffect>
                                    <p:set>
                                      <p:cBhvr>
                                        <p:cTn id="164" dur="1" fill="hold">
                                          <p:stCondLst>
                                            <p:cond delay="2999"/>
                                          </p:stCondLst>
                                        </p:cTn>
                                        <p:tgtEl>
                                          <p:spTgt spid="1907717"/>
                                        </p:tgtEl>
                                        <p:attrNameLst>
                                          <p:attrName>style.visibility</p:attrName>
                                        </p:attrNameLst>
                                      </p:cBhvr>
                                      <p:to>
                                        <p:strVal val="hidden"/>
                                      </p:to>
                                    </p:set>
                                  </p:childTnLst>
                                </p:cTn>
                              </p:par>
                            </p:childTnLst>
                          </p:cTn>
                        </p:par>
                        <p:par>
                          <p:cTn id="165" fill="hold">
                            <p:stCondLst>
                              <p:cond delay="21500"/>
                            </p:stCondLst>
                            <p:childTnLst>
                              <p:par>
                                <p:cTn id="166" presetID="6" presetClass="emph" presetSubtype="0" fill="hold" nodeType="afterEffect">
                                  <p:stCondLst>
                                    <p:cond delay="0"/>
                                  </p:stCondLst>
                                  <p:childTnLst>
                                    <p:animScale>
                                      <p:cBhvr>
                                        <p:cTn id="167" dur="2000" fill="hold"/>
                                        <p:tgtEl>
                                          <p:spTgt spid="1907716"/>
                                        </p:tgtEl>
                                      </p:cBhvr>
                                      <p:by x="250000" y="250000"/>
                                    </p:animScale>
                                  </p:childTnLst>
                                </p:cTn>
                              </p:par>
                              <p:par>
                                <p:cTn id="168" presetID="0" presetClass="path" presetSubtype="0" accel="50000" decel="50000" fill="hold" nodeType="withEffect">
                                  <p:stCondLst>
                                    <p:cond delay="0"/>
                                  </p:stCondLst>
                                  <p:childTnLst>
                                    <p:animMotion origin="layout" path="M 3.53434E-7 -5.08141E-6 L -0.1637 -0.14396 " pathEditMode="relative" ptsTypes="AA">
                                      <p:cBhvr>
                                        <p:cTn id="169" dur="2000" fill="hold"/>
                                        <p:tgtEl>
                                          <p:spTgt spid="1907716"/>
                                        </p:tgtEl>
                                        <p:attrNameLst>
                                          <p:attrName>ppt_x</p:attrName>
                                          <p:attrName>ppt_y</p:attrName>
                                        </p:attrNameLst>
                                      </p:cBhvr>
                                    </p:animMotion>
                                  </p:childTnLst>
                                </p:cTn>
                              </p:par>
                              <p:par>
                                <p:cTn id="170" presetID="0" presetClass="path" presetSubtype="0" accel="50000" decel="50000" fill="hold" grpId="0" nodeType="withEffect">
                                  <p:stCondLst>
                                    <p:cond delay="0"/>
                                  </p:stCondLst>
                                  <p:childTnLst>
                                    <p:animMotion origin="layout" path="M -4.46373E-7 -3.47192E-7 L -0.08928 -0.03086 " pathEditMode="relative" ptsTypes="AA">
                                      <p:cBhvr>
                                        <p:cTn id="171" dur="2000" fill="hold"/>
                                        <p:tgtEl>
                                          <p:spTgt spid="1907771"/>
                                        </p:tgtEl>
                                        <p:attrNameLst>
                                          <p:attrName>ppt_x</p:attrName>
                                          <p:attrName>ppt_y</p:attrName>
                                        </p:attrNameLst>
                                      </p:cBhvr>
                                    </p:animMotion>
                                  </p:childTnLst>
                                </p:cTn>
                              </p:par>
                              <p:par>
                                <p:cTn id="172" presetID="10" presetClass="entr" presetSubtype="0" fill="hold" grpId="0" nodeType="withEffect">
                                  <p:stCondLst>
                                    <p:cond delay="0"/>
                                  </p:stCondLst>
                                  <p:childTnLst>
                                    <p:set>
                                      <p:cBhvr>
                                        <p:cTn id="173" dur="1" fill="hold">
                                          <p:stCondLst>
                                            <p:cond delay="0"/>
                                          </p:stCondLst>
                                        </p:cTn>
                                        <p:tgtEl>
                                          <p:spTgt spid="1907776"/>
                                        </p:tgtEl>
                                        <p:attrNameLst>
                                          <p:attrName>style.visibility</p:attrName>
                                        </p:attrNameLst>
                                      </p:cBhvr>
                                      <p:to>
                                        <p:strVal val="visible"/>
                                      </p:to>
                                    </p:set>
                                    <p:animEffect transition="in" filter="fade">
                                      <p:cBhvr>
                                        <p:cTn id="174" dur="1000"/>
                                        <p:tgtEl>
                                          <p:spTgt spid="1907776"/>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1907777"/>
                                        </p:tgtEl>
                                        <p:attrNameLst>
                                          <p:attrName>style.visibility</p:attrName>
                                        </p:attrNameLst>
                                      </p:cBhvr>
                                      <p:to>
                                        <p:strVal val="visible"/>
                                      </p:to>
                                    </p:set>
                                    <p:animEffect transition="in" filter="fade">
                                      <p:cBhvr>
                                        <p:cTn id="177" dur="1000"/>
                                        <p:tgtEl>
                                          <p:spTgt spid="1907777"/>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907778"/>
                                        </p:tgtEl>
                                        <p:attrNameLst>
                                          <p:attrName>style.visibility</p:attrName>
                                        </p:attrNameLst>
                                      </p:cBhvr>
                                      <p:to>
                                        <p:strVal val="visible"/>
                                      </p:to>
                                    </p:set>
                                    <p:animEffect transition="in" filter="fade">
                                      <p:cBhvr>
                                        <p:cTn id="180" dur="1000"/>
                                        <p:tgtEl>
                                          <p:spTgt spid="1907778"/>
                                        </p:tgtEl>
                                      </p:cBhvr>
                                    </p:animEffect>
                                  </p:childTnLst>
                                </p:cTn>
                              </p:par>
                            </p:childTnLst>
                          </p:cTn>
                        </p:par>
                        <p:par>
                          <p:cTn id="181" fill="hold">
                            <p:stCondLst>
                              <p:cond delay="23500"/>
                            </p:stCondLst>
                            <p:childTnLst>
                              <p:par>
                                <p:cTn id="182" presetID="10" presetClass="entr" presetSubtype="0" fill="hold" grpId="0" nodeType="afterEffect">
                                  <p:stCondLst>
                                    <p:cond delay="0"/>
                                  </p:stCondLst>
                                  <p:childTnLst>
                                    <p:set>
                                      <p:cBhvr>
                                        <p:cTn id="183" dur="1" fill="hold">
                                          <p:stCondLst>
                                            <p:cond delay="0"/>
                                          </p:stCondLst>
                                        </p:cTn>
                                        <p:tgtEl>
                                          <p:spTgt spid="1907775"/>
                                        </p:tgtEl>
                                        <p:attrNameLst>
                                          <p:attrName>style.visibility</p:attrName>
                                        </p:attrNameLst>
                                      </p:cBhvr>
                                      <p:to>
                                        <p:strVal val="visible"/>
                                      </p:to>
                                    </p:set>
                                    <p:animEffect transition="in" filter="fade">
                                      <p:cBhvr>
                                        <p:cTn id="184" dur="2000"/>
                                        <p:tgtEl>
                                          <p:spTgt spid="1907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7747" grpId="0" animBg="1"/>
      <p:bldP spid="1907771" grpId="0"/>
      <p:bldP spid="1907773" grpId="0"/>
      <p:bldP spid="1907745" grpId="0" animBg="1"/>
      <p:bldP spid="1907746" grpId="0" animBg="1"/>
      <p:bldP spid="1907748" grpId="0" animBg="1"/>
      <p:bldP spid="1907749" grpId="0" animBg="1"/>
      <p:bldP spid="1907750" grpId="0" animBg="1"/>
      <p:bldP spid="1907751" grpId="0" animBg="1"/>
      <p:bldP spid="1907752" grpId="0" animBg="1"/>
      <p:bldP spid="1907753" grpId="0" animBg="1"/>
      <p:bldP spid="1907754" grpId="0" animBg="1"/>
      <p:bldP spid="1907755" grpId="0" animBg="1"/>
      <p:bldP spid="1907756" grpId="0" animBg="1"/>
      <p:bldP spid="1907757" grpId="0" animBg="1"/>
      <p:bldP spid="1907758" grpId="0" animBg="1"/>
      <p:bldP spid="1907759" grpId="0" animBg="1"/>
      <p:bldP spid="1907760" grpId="0" animBg="1"/>
      <p:bldP spid="1907761" grpId="0" animBg="1"/>
      <p:bldP spid="1907764" grpId="0" animBg="1"/>
      <p:bldP spid="1907766" grpId="0" animBg="1"/>
      <p:bldP spid="1907768" grpId="0" animBg="1"/>
      <p:bldP spid="1907769" grpId="0" animBg="1"/>
      <p:bldP spid="1907776" grpId="0" animBg="1"/>
      <p:bldP spid="1907777" grpId="0" animBg="1"/>
      <p:bldP spid="1907778" grpId="0" animBg="1"/>
      <p:bldP spid="190777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ChangeArrowheads="1"/>
          </p:cNvSpPr>
          <p:nvPr/>
        </p:nvSpPr>
        <p:spPr bwMode="auto">
          <a:xfrm>
            <a:off x="244475" y="122238"/>
            <a:ext cx="9599613" cy="473253"/>
          </a:xfrm>
          <a:prstGeom prst="rect">
            <a:avLst/>
          </a:prstGeom>
          <a:noFill/>
          <a:ln w="9525">
            <a:noFill/>
            <a:miter lim="800000"/>
            <a:headEnd/>
            <a:tailEnd/>
          </a:ln>
        </p:spPr>
        <p:txBody>
          <a:bodyPr lIns="102916" tIns="51458" rIns="102916" bIns="51458">
            <a:spAutoFit/>
          </a:bodyPr>
          <a:lstStyle/>
          <a:p>
            <a:pPr defTabSz="1028700" eaLnBrk="0" hangingPunct="0"/>
            <a:r>
              <a:rPr lang="en-US" altLang="ja-JP" sz="2400" dirty="0" smtClean="0">
                <a:latin typeface="Comic Sans MS" pitchFamily="66" charset="0"/>
                <a:ea typeface="ＭＳ Ｐゴシック" charset="-128"/>
              </a:rPr>
              <a:t>The bottom line</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
        <p:nvSpPr>
          <p:cNvPr id="25603" name="Line 4"/>
          <p:cNvSpPr>
            <a:spLocks noChangeShapeType="1"/>
          </p:cNvSpPr>
          <p:nvPr/>
        </p:nvSpPr>
        <p:spPr bwMode="auto">
          <a:xfrm>
            <a:off x="523412" y="619674"/>
            <a:ext cx="9026525" cy="0"/>
          </a:xfrm>
          <a:prstGeom prst="line">
            <a:avLst/>
          </a:prstGeom>
          <a:noFill/>
          <a:ln w="19050">
            <a:solidFill>
              <a:srgbClr xmlns:mc="http://schemas.openxmlformats.org/markup-compatibility/2006" xmlns:a14="http://schemas.microsoft.com/office/drawing/2010/main" val="CC3300" mc:Ignorable=""/>
            </a:solidFill>
            <a:round/>
            <a:headEnd/>
            <a:tailEnd/>
          </a:ln>
        </p:spPr>
        <p:txBody>
          <a:bodyPr/>
          <a:lstStyle/>
          <a:p>
            <a:endParaRPr lang="en-US"/>
          </a:p>
        </p:txBody>
      </p:sp>
      <p:sp>
        <p:nvSpPr>
          <p:cNvPr id="11" name="TextBox 10"/>
          <p:cNvSpPr txBox="1"/>
          <p:nvPr/>
        </p:nvSpPr>
        <p:spPr>
          <a:xfrm>
            <a:off x="409802" y="750076"/>
            <a:ext cx="9559586" cy="4093428"/>
          </a:xfrm>
          <a:prstGeom prst="rect">
            <a:avLst/>
          </a:prstGeom>
          <a:noFill/>
        </p:spPr>
        <p:txBody>
          <a:bodyPr wrap="square">
            <a:spAutoFit/>
          </a:bodyPr>
          <a:lstStyle/>
          <a:p>
            <a:pPr eaLnBrk="0" hangingPunct="0">
              <a:defRPr/>
            </a:pPr>
            <a:r>
              <a:rPr lang="en-US" sz="2000" b="1" dirty="0">
                <a:solidFill>
                  <a:srgbClr xmlns:mc="http://schemas.openxmlformats.org/markup-compatibility/2006" xmlns:a14="http://schemas.microsoft.com/office/drawing/2010/main" val="FFFFFF" mc:Ignorable=""/>
                </a:solidFill>
                <a:latin typeface="Comic Sans MS" pitchFamily="66" charset="0"/>
              </a:rPr>
              <a:t>What we know</a:t>
            </a:r>
            <a:r>
              <a:rPr lang="en-US" sz="2000" b="1" dirty="0" smtClean="0">
                <a:solidFill>
                  <a:srgbClr xmlns:mc="http://schemas.openxmlformats.org/markup-compatibility/2006" xmlns:a14="http://schemas.microsoft.com/office/drawing/2010/main" val="FFFFFF" mc:Ignorable=""/>
                </a:solidFill>
                <a:latin typeface="Comic Sans MS" pitchFamily="66" charset="0"/>
              </a:rPr>
              <a:t>:</a:t>
            </a:r>
            <a:r>
              <a:rPr lang="en-US" sz="1800" dirty="0" smtClean="0">
                <a:solidFill>
                  <a:srgbClr xmlns:mc="http://schemas.openxmlformats.org/markup-compatibility/2006" xmlns:a14="http://schemas.microsoft.com/office/drawing/2010/main" val="FFFFFF" mc:Ignorable=""/>
                </a:solidFill>
                <a:latin typeface="Comic Sans MS" pitchFamily="66" charset="0"/>
              </a:rPr>
              <a:t> </a:t>
            </a:r>
            <a:endParaRPr lang="en-US" sz="1800" dirty="0">
              <a:solidFill>
                <a:srgbClr xmlns:mc="http://schemas.openxmlformats.org/markup-compatibility/2006" xmlns:a14="http://schemas.microsoft.com/office/drawing/2010/main" val="00FF00" mc:Ignorable=""/>
              </a:solidFill>
              <a:latin typeface="Comic Sans MS" pitchFamily="66" charset="0"/>
            </a:endParaRPr>
          </a:p>
          <a:p>
            <a:pPr>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Ocean acidification is </a:t>
            </a:r>
            <a:r>
              <a:rPr lang="en-US" sz="1800" dirty="0">
                <a:solidFill>
                  <a:srgbClr xmlns:mc="http://schemas.openxmlformats.org/markup-compatibility/2006" xmlns:a14="http://schemas.microsoft.com/office/drawing/2010/main" val="00FF00" mc:Ignorable=""/>
                </a:solidFill>
                <a:latin typeface="Comic Sans MS" pitchFamily="66" charset="0"/>
              </a:rPr>
              <a:t>ongoing, </a:t>
            </a:r>
            <a:r>
              <a:rPr lang="en-US" sz="1800" dirty="0" smtClean="0">
                <a:solidFill>
                  <a:srgbClr xmlns:mc="http://schemas.openxmlformats.org/markup-compatibility/2006" xmlns:a14="http://schemas.microsoft.com/office/drawing/2010/main" val="00FF00" mc:Ignorable=""/>
                </a:solidFill>
                <a:latin typeface="Comic Sans MS" pitchFamily="66" charset="0"/>
              </a:rPr>
              <a:t>massive, increasing</a:t>
            </a:r>
          </a:p>
          <a:p>
            <a:pPr>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Causes physiological stress for many species</a:t>
            </a:r>
          </a:p>
          <a:p>
            <a:pPr>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Can only be mitigated by reduced CO</a:t>
            </a:r>
            <a:r>
              <a:rPr lang="en-US" sz="1800" baseline="-25000" dirty="0" smtClean="0">
                <a:solidFill>
                  <a:srgbClr xmlns:mc="http://schemas.openxmlformats.org/markup-compatibility/2006" xmlns:a14="http://schemas.microsoft.com/office/drawing/2010/main" val="00FF00" mc:Ignorable=""/>
                </a:solidFill>
                <a:latin typeface="Comic Sans MS" pitchFamily="66" charset="0"/>
              </a:rPr>
              <a:t>2</a:t>
            </a:r>
            <a:r>
              <a:rPr lang="en-US" sz="1800" dirty="0" smtClean="0">
                <a:solidFill>
                  <a:srgbClr xmlns:mc="http://schemas.openxmlformats.org/markup-compatibility/2006" xmlns:a14="http://schemas.microsoft.com/office/drawing/2010/main" val="00FF00" mc:Ignorable=""/>
                </a:solidFill>
                <a:latin typeface="Comic Sans MS" pitchFamily="66" charset="0"/>
              </a:rPr>
              <a:t> emissions</a:t>
            </a:r>
            <a:br>
              <a:rPr lang="en-US" sz="1800" dirty="0" smtClean="0">
                <a:solidFill>
                  <a:srgbClr xmlns:mc="http://schemas.openxmlformats.org/markup-compatibility/2006" xmlns:a14="http://schemas.microsoft.com/office/drawing/2010/main" val="00FF00" mc:Ignorable=""/>
                </a:solidFill>
                <a:latin typeface="Comic Sans MS" pitchFamily="66" charset="0"/>
              </a:rPr>
            </a:br>
            <a:endParaRPr lang="en-US" sz="2000" b="1" dirty="0">
              <a:solidFill>
                <a:srgbClr xmlns:mc="http://schemas.openxmlformats.org/markup-compatibility/2006" xmlns:a14="http://schemas.microsoft.com/office/drawing/2010/main" val="FFFFFF" mc:Ignorable=""/>
              </a:solidFill>
              <a:latin typeface="Comic Sans MS" pitchFamily="66" charset="0"/>
            </a:endParaRPr>
          </a:p>
          <a:p>
            <a:pPr eaLnBrk="0" hangingPunct="0">
              <a:defRPr/>
            </a:pPr>
            <a:r>
              <a:rPr lang="en-US" sz="2000" b="1" dirty="0">
                <a:solidFill>
                  <a:srgbClr xmlns:mc="http://schemas.openxmlformats.org/markup-compatibility/2006" xmlns:a14="http://schemas.microsoft.com/office/drawing/2010/main" val="FFFFFF" mc:Ignorable=""/>
                </a:solidFill>
                <a:latin typeface="Comic Sans MS" pitchFamily="66" charset="0"/>
              </a:rPr>
              <a:t>What we expect:</a:t>
            </a:r>
            <a:endParaRPr lang="en-US" sz="2000" b="1" dirty="0">
              <a:solidFill>
                <a:srgbClr xmlns:mc="http://schemas.openxmlformats.org/markup-compatibility/2006" xmlns:a14="http://schemas.microsoft.com/office/drawing/2010/main" val="00FF00" mc:Ignorable=""/>
              </a:solidFill>
              <a:latin typeface="Comic Sans MS" pitchFamily="66" charset="0"/>
            </a:endParaRPr>
          </a:p>
          <a:p>
            <a:pPr eaLnBrk="0" hangingPunct="0">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Food webs will be affected</a:t>
            </a:r>
          </a:p>
          <a:p>
            <a:pPr eaLnBrk="0" hangingPunct="0">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Ecosystem services (e.g. fisheries) will change</a:t>
            </a:r>
          </a:p>
          <a:p>
            <a:pPr eaLnBrk="0" hangingPunct="0">
              <a:buFont typeface="Arial" pitchFamily="34" charset="0"/>
              <a:buChar char="•"/>
              <a:defRPr/>
            </a:pPr>
            <a:endParaRPr lang="en-US" sz="1800" dirty="0">
              <a:solidFill>
                <a:srgbClr xmlns:mc="http://schemas.openxmlformats.org/markup-compatibility/2006" xmlns:a14="http://schemas.microsoft.com/office/drawing/2010/main" val="FFFFFF" mc:Ignorable=""/>
              </a:solidFill>
              <a:latin typeface="Comic Sans MS" pitchFamily="66" charset="0"/>
            </a:endParaRPr>
          </a:p>
          <a:p>
            <a:pPr eaLnBrk="0" hangingPunct="0">
              <a:defRPr/>
            </a:pPr>
            <a:r>
              <a:rPr lang="en-US" sz="2000" b="1" dirty="0">
                <a:solidFill>
                  <a:srgbClr xmlns:mc="http://schemas.openxmlformats.org/markup-compatibility/2006" xmlns:a14="http://schemas.microsoft.com/office/drawing/2010/main" val="FFFFFF" mc:Ignorable=""/>
                </a:solidFill>
                <a:latin typeface="Comic Sans MS" pitchFamily="66" charset="0"/>
              </a:rPr>
              <a:t>What we don’t know:</a:t>
            </a:r>
            <a:endParaRPr lang="en-US" sz="1800" dirty="0">
              <a:solidFill>
                <a:srgbClr xmlns:mc="http://schemas.openxmlformats.org/markup-compatibility/2006" xmlns:a14="http://schemas.microsoft.com/office/drawing/2010/main" val="00FF00" mc:Ignorable=""/>
              </a:solidFill>
              <a:latin typeface="Comic Sans MS" pitchFamily="66" charset="0"/>
            </a:endParaRPr>
          </a:p>
          <a:p>
            <a:pPr eaLnBrk="0" hangingPunct="0">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Capacity for acclimation and adaptation </a:t>
            </a:r>
          </a:p>
          <a:p>
            <a:pPr eaLnBrk="0" hangingPunct="0">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Effects on marine communities, ecosystems - tipping points?</a:t>
            </a:r>
          </a:p>
          <a:p>
            <a:pPr>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What will this mean for California &amp; coastal states?</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Productivity and Stability of Fisheries</a:t>
            </a:r>
          </a:p>
        </p:txBody>
      </p:sp>
      <p:sp>
        <p:nvSpPr>
          <p:cNvPr id="5" name="Rectangle 3"/>
          <p:cNvSpPr>
            <a:spLocks noChangeArrowheads="1"/>
          </p:cNvSpPr>
          <p:nvPr/>
        </p:nvSpPr>
        <p:spPr bwMode="auto">
          <a:xfrm>
            <a:off x="900623" y="5612747"/>
            <a:ext cx="8197850" cy="1211917"/>
          </a:xfrm>
          <a:prstGeom prst="rect">
            <a:avLst/>
          </a:prstGeom>
          <a:noFill/>
          <a:ln w="9525">
            <a:noFill/>
            <a:miter lim="800000"/>
            <a:headEnd/>
            <a:tailEnd/>
          </a:ln>
        </p:spPr>
        <p:txBody>
          <a:bodyPr wrap="square" lIns="102916" tIns="51458" rIns="102916" bIns="51458">
            <a:spAutoFit/>
          </a:bodyPr>
          <a:lstStyle/>
          <a:p>
            <a:pPr defTabSz="1028700" eaLnBrk="0" hangingPunct="0"/>
            <a:r>
              <a:rPr lang="en-US" altLang="ja-JP" sz="2400" dirty="0" smtClean="0">
                <a:latin typeface="Comic Sans MS" pitchFamily="66" charset="0"/>
                <a:ea typeface="ＭＳ Ｐゴシック" charset="-128"/>
              </a:rPr>
              <a:t>Multiple Stressors</a:t>
            </a:r>
          </a:p>
          <a:p>
            <a:pPr defTabSz="1028700" eaLnBrk="0" hangingPunct="0"/>
            <a:r>
              <a:rPr lang="en-US" sz="2400" dirty="0" smtClean="0">
                <a:solidFill>
                  <a:srgbClr xmlns:mc="http://schemas.openxmlformats.org/markup-compatibility/2006" xmlns:a14="http://schemas.microsoft.com/office/drawing/2010/main" val="FFFFFF" mc:Ignorable=""/>
                </a:solidFill>
                <a:latin typeface="Comic Sans MS" pitchFamily="66" charset="0"/>
                <a:ea typeface="ＭＳ Ｐゴシック" charset="-128"/>
              </a:rPr>
              <a:t>Synergistic effects of warming, acidification, reduced oxygen levels may further impact ocean ecosystems</a:t>
            </a:r>
            <a:endParaRPr lang="en-US" sz="1800" dirty="0">
              <a:solidFill>
                <a:srgbClr xmlns:mc="http://schemas.openxmlformats.org/markup-compatibility/2006" xmlns:a14="http://schemas.microsoft.com/office/drawing/2010/main" val="FFFFFF" mc:Ignorable=""/>
              </a:solidFill>
              <a:latin typeface="Comic Sans MS" pitchFamily="66" charset="0"/>
            </a:endParaRPr>
          </a:p>
        </p:txBody>
      </p:sp>
    </p:spTree>
    <p:extLst>
      <p:ext uri="{BB962C8B-B14F-4D97-AF65-F5344CB8AC3E}">
        <p14:creationId xmlns:p14="http://schemas.microsoft.com/office/powerpoint/2010/main" val="17292364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8342" name="Picture 6" descr="http://www.reidtechnology.co.nz/site/reidtechnology/images/solar/massya.JPG"/>
          <p:cNvPicPr>
            <a:picLocks noChangeAspect="1" noChangeArrowheads="1"/>
          </p:cNvPicPr>
          <p:nvPr/>
        </p:nvPicPr>
        <p:blipFill>
          <a:blip r:embed="rId3" cstate="print"/>
          <a:srcRect/>
          <a:stretch>
            <a:fillRect/>
          </a:stretch>
        </p:blipFill>
        <p:spPr bwMode="auto">
          <a:xfrm>
            <a:off x="-344204" y="5246753"/>
            <a:ext cx="6144475" cy="2428875"/>
          </a:xfrm>
          <a:prstGeom prst="rect">
            <a:avLst/>
          </a:prstGeom>
          <a:noFill/>
        </p:spPr>
      </p:pic>
      <p:sp>
        <p:nvSpPr>
          <p:cNvPr id="25602" name="Rectangle 3"/>
          <p:cNvSpPr>
            <a:spLocks noChangeArrowheads="1"/>
          </p:cNvSpPr>
          <p:nvPr/>
        </p:nvSpPr>
        <p:spPr bwMode="auto">
          <a:xfrm>
            <a:off x="389615" y="122238"/>
            <a:ext cx="9599613" cy="596364"/>
          </a:xfrm>
          <a:prstGeom prst="rect">
            <a:avLst/>
          </a:prstGeom>
          <a:noFill/>
          <a:ln w="9525">
            <a:noFill/>
            <a:miter lim="800000"/>
            <a:headEnd/>
            <a:tailEnd/>
          </a:ln>
        </p:spPr>
        <p:txBody>
          <a:bodyPr lIns="102916" tIns="51458" rIns="102916" bIns="51458">
            <a:spAutoFit/>
          </a:bodyPr>
          <a:lstStyle/>
          <a:p>
            <a:pPr defTabSz="1028700" eaLnBrk="0" hangingPunct="0"/>
            <a:r>
              <a:rPr lang="en-US" altLang="ja-JP" sz="3200" b="1" dirty="0" smtClean="0">
                <a:latin typeface="Comic Sans MS" pitchFamily="66" charset="0"/>
                <a:ea typeface="ＭＳ Ｐゴシック" charset="-128"/>
              </a:rPr>
              <a:t>Is it hopeless, too late, too big….?</a:t>
            </a:r>
            <a:endParaRPr lang="en-US" sz="2400" b="1" dirty="0">
              <a:solidFill>
                <a:srgbClr xmlns:mc="http://schemas.openxmlformats.org/markup-compatibility/2006" xmlns:a14="http://schemas.microsoft.com/office/drawing/2010/main" val="FFFFFF" mc:Ignorable=""/>
              </a:solidFill>
              <a:latin typeface="Comic Sans MS" pitchFamily="66" charset="0"/>
            </a:endParaRPr>
          </a:p>
        </p:txBody>
      </p:sp>
      <p:sp>
        <p:nvSpPr>
          <p:cNvPr id="25603" name="Line 4"/>
          <p:cNvSpPr>
            <a:spLocks noChangeShapeType="1"/>
          </p:cNvSpPr>
          <p:nvPr/>
        </p:nvSpPr>
        <p:spPr bwMode="auto">
          <a:xfrm>
            <a:off x="521004" y="736823"/>
            <a:ext cx="9026525" cy="0"/>
          </a:xfrm>
          <a:prstGeom prst="line">
            <a:avLst/>
          </a:prstGeom>
          <a:noFill/>
          <a:ln w="19050">
            <a:solidFill>
              <a:srgbClr xmlns:mc="http://schemas.openxmlformats.org/markup-compatibility/2006" xmlns:a14="http://schemas.microsoft.com/office/drawing/2010/main" val="CC3300" mc:Ignorable=""/>
            </a:solidFill>
            <a:round/>
            <a:headEnd/>
            <a:tailEnd/>
          </a:ln>
        </p:spPr>
        <p:txBody>
          <a:bodyPr/>
          <a:lstStyle/>
          <a:p>
            <a:endParaRPr lang="en-US"/>
          </a:p>
        </p:txBody>
      </p:sp>
      <p:sp>
        <p:nvSpPr>
          <p:cNvPr id="11" name="TextBox 10"/>
          <p:cNvSpPr txBox="1"/>
          <p:nvPr/>
        </p:nvSpPr>
        <p:spPr>
          <a:xfrm>
            <a:off x="419741" y="720954"/>
            <a:ext cx="9448800" cy="4678204"/>
          </a:xfrm>
          <a:prstGeom prst="rect">
            <a:avLst/>
          </a:prstGeom>
          <a:noFill/>
        </p:spPr>
        <p:txBody>
          <a:bodyPr>
            <a:spAutoFit/>
          </a:bodyPr>
          <a:lstStyle/>
          <a:p>
            <a:pPr eaLnBrk="0" hangingPunct="0">
              <a:defRPr/>
            </a:pPr>
            <a:r>
              <a:rPr lang="en-US" sz="2000" b="1" dirty="0" smtClean="0">
                <a:solidFill>
                  <a:srgbClr xmlns:mc="http://schemas.openxmlformats.org/markup-compatibility/2006" xmlns:a14="http://schemas.microsoft.com/office/drawing/2010/main" val="FFFFFF" mc:Ignorable=""/>
                </a:solidFill>
                <a:latin typeface="Comic Sans MS" pitchFamily="66" charset="0"/>
              </a:rPr>
              <a:t>Should we worry about climate change and the oceans?</a:t>
            </a:r>
            <a:endParaRPr lang="en-US" sz="1800" dirty="0">
              <a:solidFill>
                <a:srgbClr xmlns:mc="http://schemas.openxmlformats.org/markup-compatibility/2006" xmlns:a14="http://schemas.microsoft.com/office/drawing/2010/main" val="FFFFFF" mc:Ignorable=""/>
              </a:solidFill>
              <a:latin typeface="Comic Sans MS" pitchFamily="66" charset="0"/>
            </a:endParaRP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YES!   Climate change / Ocean acidification affects the quality of our lives</a:t>
            </a:r>
          </a:p>
          <a:p>
            <a:pPr>
              <a:defRPr/>
            </a:pPr>
            <a:endParaRPr lang="en-US" sz="1800" dirty="0" smtClean="0">
              <a:solidFill>
                <a:srgbClr xmlns:mc="http://schemas.openxmlformats.org/markup-compatibility/2006" xmlns:a14="http://schemas.microsoft.com/office/drawing/2010/main" val="FFFFFF" mc:Ignorable=""/>
              </a:solidFill>
              <a:latin typeface="Comic Sans MS" pitchFamily="66" charset="0"/>
            </a:endParaRPr>
          </a:p>
          <a:p>
            <a:pPr>
              <a:defRPr/>
            </a:pPr>
            <a:r>
              <a:rPr lang="en-US" sz="2000" b="1" dirty="0" smtClean="0">
                <a:solidFill>
                  <a:srgbClr xmlns:mc="http://schemas.openxmlformats.org/markup-compatibility/2006" xmlns:a14="http://schemas.microsoft.com/office/drawing/2010/main" val="FFFFFF" mc:Ignorable=""/>
                </a:solidFill>
                <a:latin typeface="Comic Sans MS" pitchFamily="66" charset="0"/>
              </a:rPr>
              <a:t>What can we do?</a:t>
            </a:r>
            <a:endParaRPr lang="en-US" sz="1800" dirty="0" smtClean="0">
              <a:solidFill>
                <a:srgbClr xmlns:mc="http://schemas.openxmlformats.org/markup-compatibility/2006" xmlns:a14="http://schemas.microsoft.com/office/drawing/2010/main" val="00FF00" mc:Ignorable=""/>
              </a:solidFill>
              <a:latin typeface="Comic Sans MS" pitchFamily="66" charset="0"/>
            </a:endParaRPr>
          </a:p>
          <a:p>
            <a:pPr lvl="1">
              <a:defRPr/>
            </a:pPr>
            <a:r>
              <a:rPr lang="en-US" sz="2000" dirty="0" smtClean="0">
                <a:solidFill>
                  <a:srgbClr xmlns:mc="http://schemas.openxmlformats.org/markup-compatibility/2006" xmlns:a14="http://schemas.microsoft.com/office/drawing/2010/main" val="FFFF00" mc:Ignorable=""/>
                </a:solidFill>
                <a:latin typeface="Comic Sans MS" pitchFamily="66" charset="0"/>
              </a:rPr>
              <a:t>Individuals</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Education</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Connect with nature, Value the oceans</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Teach our children that our choices and actions are important</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Vote</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Support &amp; practice energy efficiency</a:t>
            </a:r>
            <a:br>
              <a:rPr lang="en-US" sz="1800" dirty="0" smtClean="0">
                <a:solidFill>
                  <a:srgbClr xmlns:mc="http://schemas.openxmlformats.org/markup-compatibility/2006" xmlns:a14="http://schemas.microsoft.com/office/drawing/2010/main" val="00FF00" mc:Ignorable=""/>
                </a:solidFill>
                <a:latin typeface="Comic Sans MS" pitchFamily="66" charset="0"/>
              </a:rPr>
            </a:br>
            <a:endParaRPr lang="en-US" sz="1800" dirty="0" smtClean="0">
              <a:solidFill>
                <a:srgbClr xmlns:mc="http://schemas.openxmlformats.org/markup-compatibility/2006" xmlns:a14="http://schemas.microsoft.com/office/drawing/2010/main" val="00FF00" mc:Ignorable=""/>
              </a:solidFill>
              <a:latin typeface="Comic Sans MS" pitchFamily="66" charset="0"/>
            </a:endParaRPr>
          </a:p>
          <a:p>
            <a:pPr lvl="1">
              <a:defRPr/>
            </a:pPr>
            <a:r>
              <a:rPr lang="en-US" sz="2000" dirty="0" smtClean="0">
                <a:solidFill>
                  <a:srgbClr xmlns:mc="http://schemas.openxmlformats.org/markup-compatibility/2006" xmlns:a14="http://schemas.microsoft.com/office/drawing/2010/main" val="FFFF00" mc:Ignorable=""/>
                </a:solidFill>
                <a:latin typeface="Comic Sans MS" pitchFamily="66" charset="0"/>
              </a:rPr>
              <a:t>Society</a:t>
            </a:r>
            <a:endParaRPr lang="en-US" sz="1800" dirty="0" smtClean="0">
              <a:solidFill>
                <a:srgbClr xmlns:mc="http://schemas.openxmlformats.org/markup-compatibility/2006" xmlns:a14="http://schemas.microsoft.com/office/drawing/2010/main" val="FFFF00" mc:Ignorable=""/>
              </a:solidFill>
              <a:latin typeface="Comic Sans MS" pitchFamily="66" charset="0"/>
            </a:endParaRP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Invest in energy efficiency &amp; non-carbon energy</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Reduce fossil fuel emissions</a:t>
            </a:r>
          </a:p>
          <a:p>
            <a:pPr lvl="1">
              <a:buFont typeface="Arial" pitchFamily="34" charset="0"/>
              <a:buChar char="•"/>
              <a:defRPr/>
            </a:pPr>
            <a:r>
              <a:rPr lang="en-US" sz="1800" dirty="0" smtClean="0">
                <a:solidFill>
                  <a:srgbClr xmlns:mc="http://schemas.openxmlformats.org/markup-compatibility/2006" xmlns:a14="http://schemas.microsoft.com/office/drawing/2010/main" val="00FF00" mc:Ignorable=""/>
                </a:solidFill>
                <a:latin typeface="Comic Sans MS" pitchFamily="66" charset="0"/>
              </a:rPr>
              <a:t>    Lead in technology development</a:t>
            </a:r>
            <a:r>
              <a:rPr lang="en-US" sz="1800" dirty="0" smtClean="0">
                <a:solidFill>
                  <a:srgbClr xmlns:mc="http://schemas.openxmlformats.org/markup-compatibility/2006" xmlns:a14="http://schemas.microsoft.com/office/drawing/2010/main" val="FFFFFF" mc:Ignorable=""/>
                </a:solidFill>
                <a:latin typeface="Comic Sans MS" pitchFamily="66" charset="0"/>
              </a:rPr>
              <a:t>	</a:t>
            </a:r>
            <a:endParaRPr lang="en-US" sz="2000" dirty="0" smtClean="0">
              <a:solidFill>
                <a:srgbClr xmlns:mc="http://schemas.openxmlformats.org/markup-compatibility/2006" xmlns:a14="http://schemas.microsoft.com/office/drawing/2010/main" val="FFFFFF" mc:Ignorable=""/>
              </a:solidFill>
              <a:latin typeface="Comic Sans MS" pitchFamily="66" charset="0"/>
            </a:endParaRPr>
          </a:p>
          <a:p>
            <a:pPr>
              <a:defRPr/>
            </a:pPr>
            <a:r>
              <a:rPr lang="en-US" sz="2000" b="1" dirty="0" smtClean="0">
                <a:solidFill>
                  <a:srgbClr xmlns:mc="http://schemas.openxmlformats.org/markup-compatibility/2006" xmlns:a14="http://schemas.microsoft.com/office/drawing/2010/main" val="FFFFFF" mc:Ignorable=""/>
                </a:solidFill>
                <a:latin typeface="Comic Sans MS" pitchFamily="66" charset="0"/>
              </a:rPr>
              <a:t>	</a:t>
            </a:r>
            <a:endParaRPr lang="en-US" sz="2000" b="1" dirty="0">
              <a:solidFill>
                <a:srgbClr xmlns:mc="http://schemas.openxmlformats.org/markup-compatibility/2006" xmlns:a14="http://schemas.microsoft.com/office/drawing/2010/main" val="FFFFFF" mc:Ignorable=""/>
              </a:solidFill>
              <a:latin typeface="Comic Sans MS" pitchFamily="66" charset="0"/>
            </a:endParaRPr>
          </a:p>
        </p:txBody>
      </p:sp>
      <p:pic>
        <p:nvPicPr>
          <p:cNvPr id="5" name="Picture 2" descr="http://www.ecofriend.org/images/lunar_powered_turbine_.jpg"/>
          <p:cNvPicPr>
            <a:picLocks noChangeAspect="1" noChangeArrowheads="1"/>
          </p:cNvPicPr>
          <p:nvPr/>
        </p:nvPicPr>
        <p:blipFill>
          <a:blip r:embed="rId4" cstate="print"/>
          <a:srcRect/>
          <a:stretch>
            <a:fillRect/>
          </a:stretch>
        </p:blipFill>
        <p:spPr bwMode="auto">
          <a:xfrm>
            <a:off x="7448944" y="5252354"/>
            <a:ext cx="2825869" cy="2423274"/>
          </a:xfrm>
          <a:prstGeom prst="rect">
            <a:avLst/>
          </a:prstGeom>
          <a:noFill/>
        </p:spPr>
      </p:pic>
      <p:pic>
        <p:nvPicPr>
          <p:cNvPr id="2318340" name="Picture 4" descr="http://www.sandomenico.org/uploaded/photos/Library/energy_windmills_copenhagen.jpg"/>
          <p:cNvPicPr>
            <a:picLocks noChangeAspect="1" noChangeArrowheads="1"/>
          </p:cNvPicPr>
          <p:nvPr/>
        </p:nvPicPr>
        <p:blipFill>
          <a:blip r:embed="rId5" cstate="print"/>
          <a:srcRect/>
          <a:stretch>
            <a:fillRect/>
          </a:stretch>
        </p:blipFill>
        <p:spPr bwMode="auto">
          <a:xfrm>
            <a:off x="3851728" y="5242463"/>
            <a:ext cx="3652157" cy="2433166"/>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42" name="Picture 2" descr="http://geology.com/news/images/tungurahua-volcano.jpg"/>
          <p:cNvPicPr>
            <a:picLocks noChangeAspect="1" noChangeArrowheads="1"/>
          </p:cNvPicPr>
          <p:nvPr/>
        </p:nvPicPr>
        <p:blipFill>
          <a:blip r:embed="rId3" cstate="print">
            <a:lum bright="12000" contrast="-6000"/>
          </a:blip>
          <a:srcRect/>
          <a:stretch>
            <a:fillRect/>
          </a:stretch>
        </p:blipFill>
        <p:spPr bwMode="auto">
          <a:xfrm>
            <a:off x="5954713" y="2089840"/>
            <a:ext cx="4286250" cy="2857500"/>
          </a:xfrm>
          <a:prstGeom prst="rect">
            <a:avLst/>
          </a:prstGeom>
          <a:noFill/>
        </p:spPr>
      </p:pic>
      <p:pic>
        <p:nvPicPr>
          <p:cNvPr id="766981" name="Picture 5" descr="krakatau_5a">
            <a:hlinkClick r:id="rId4"/>
          </p:cNvPr>
          <p:cNvPicPr>
            <a:picLocks noChangeAspect="1" noChangeArrowheads="1"/>
          </p:cNvPicPr>
          <p:nvPr/>
        </p:nvPicPr>
        <p:blipFill>
          <a:blip r:embed="rId5" cstate="print"/>
          <a:srcRect/>
          <a:stretch>
            <a:fillRect/>
          </a:stretch>
        </p:blipFill>
        <p:spPr bwMode="auto">
          <a:xfrm>
            <a:off x="256024" y="2469091"/>
            <a:ext cx="2816265" cy="1803809"/>
          </a:xfrm>
          <a:prstGeom prst="rect">
            <a:avLst/>
          </a:prstGeom>
          <a:noFill/>
        </p:spPr>
      </p:pic>
      <p:pic>
        <p:nvPicPr>
          <p:cNvPr id="766993" name="Picture 17" descr="volcano">
            <a:hlinkClick r:id="rId6"/>
          </p:cNvPr>
          <p:cNvPicPr>
            <a:picLocks noChangeAspect="1" noChangeArrowheads="1"/>
          </p:cNvPicPr>
          <p:nvPr/>
        </p:nvPicPr>
        <p:blipFill>
          <a:blip r:embed="rId7" cstate="print"/>
          <a:srcRect/>
          <a:stretch>
            <a:fillRect/>
          </a:stretch>
        </p:blipFill>
        <p:spPr bwMode="auto">
          <a:xfrm>
            <a:off x="3669679" y="4032850"/>
            <a:ext cx="2634914" cy="2541107"/>
          </a:xfrm>
          <a:prstGeom prst="rect">
            <a:avLst/>
          </a:prstGeom>
          <a:noFill/>
        </p:spPr>
      </p:pic>
      <p:sp>
        <p:nvSpPr>
          <p:cNvPr id="766994" name="Text Box 18"/>
          <p:cNvSpPr txBox="1">
            <a:spLocks noChangeArrowheads="1"/>
          </p:cNvSpPr>
          <p:nvPr/>
        </p:nvSpPr>
        <p:spPr bwMode="auto">
          <a:xfrm>
            <a:off x="1536145" y="1399152"/>
            <a:ext cx="7652805" cy="640434"/>
          </a:xfrm>
          <a:prstGeom prst="rect">
            <a:avLst/>
          </a:prstGeom>
          <a:noFill/>
          <a:ln w="9525">
            <a:noFill/>
            <a:miter lim="800000"/>
            <a:headEnd/>
            <a:tailEnd/>
          </a:ln>
          <a:effectLst/>
        </p:spPr>
        <p:txBody>
          <a:bodyPr wrap="none" lIns="100840" tIns="50420" rIns="100840" bIns="50420">
            <a:spAutoFit/>
          </a:bodyPr>
          <a:lstStyle/>
          <a:p>
            <a:r>
              <a:rPr lang="en-US" sz="3500" dirty="0">
                <a:solidFill>
                  <a:srgbClr xmlns:mc="http://schemas.openxmlformats.org/markup-compatibility/2006" xmlns:a14="http://schemas.microsoft.com/office/drawing/2010/main" val="FFFFFF" mc:Ignorable=""/>
                </a:solidFill>
                <a:latin typeface="Comic Sans MS" pitchFamily="66" charset="0"/>
              </a:rPr>
              <a:t>Mother Nature might “bail us out”…</a:t>
            </a:r>
          </a:p>
        </p:txBody>
      </p:sp>
      <p:pic>
        <p:nvPicPr>
          <p:cNvPr id="767000" name="Picture 24" descr="TS-23_FINAL"/>
          <p:cNvPicPr>
            <a:picLocks noChangeAspect="1" noChangeArrowheads="1"/>
          </p:cNvPicPr>
          <p:nvPr/>
        </p:nvPicPr>
        <p:blipFill>
          <a:blip r:embed="rId8" cstate="print"/>
          <a:srcRect t="50848"/>
          <a:stretch>
            <a:fillRect/>
          </a:stretch>
        </p:blipFill>
        <p:spPr bwMode="auto">
          <a:xfrm>
            <a:off x="85341" y="2386789"/>
            <a:ext cx="6656626" cy="4408358"/>
          </a:xfrm>
          <a:prstGeom prst="rect">
            <a:avLst/>
          </a:prstGeom>
          <a:noFill/>
        </p:spPr>
      </p:pic>
      <p:pic>
        <p:nvPicPr>
          <p:cNvPr id="766989" name="Picture 13" descr="asama">
            <a:hlinkClick r:id="rId9"/>
          </p:cNvPr>
          <p:cNvPicPr>
            <a:picLocks noChangeAspect="1" noChangeArrowheads="1"/>
          </p:cNvPicPr>
          <p:nvPr/>
        </p:nvPicPr>
        <p:blipFill>
          <a:blip r:embed="rId10" cstate="print"/>
          <a:srcRect b="8809"/>
          <a:stretch>
            <a:fillRect/>
          </a:stretch>
        </p:blipFill>
        <p:spPr bwMode="auto">
          <a:xfrm>
            <a:off x="170683" y="329212"/>
            <a:ext cx="1351238" cy="1563758"/>
          </a:xfrm>
          <a:prstGeom prst="rect">
            <a:avLst/>
          </a:prstGeom>
          <a:noFill/>
        </p:spPr>
      </p:pic>
      <p:sp>
        <p:nvSpPr>
          <p:cNvPr id="12" name="TextBox 11"/>
          <p:cNvSpPr txBox="1"/>
          <p:nvPr/>
        </p:nvSpPr>
        <p:spPr>
          <a:xfrm>
            <a:off x="3051313" y="188845"/>
            <a:ext cx="4661854" cy="707886"/>
          </a:xfrm>
          <a:prstGeom prst="rect">
            <a:avLst/>
          </a:prstGeom>
          <a:noFill/>
        </p:spPr>
        <p:txBody>
          <a:bodyPr wrap="none" rtlCol="0">
            <a:spAutoFit/>
          </a:bodyPr>
          <a:lstStyle/>
          <a:p>
            <a:r>
              <a:rPr lang="en-US" sz="4000" dirty="0" smtClean="0">
                <a:latin typeface="Comic Sans MS" pitchFamily="66" charset="0"/>
              </a:rPr>
              <a:t>Reasons for Hope?</a:t>
            </a:r>
            <a:endParaRPr lang="en-US" sz="4000" dirty="0">
              <a:latin typeface="Comic Sans MS" pitchFamily="66" charset="0"/>
            </a:endParaRPr>
          </a:p>
        </p:txBody>
      </p:sp>
      <p:sp>
        <p:nvSpPr>
          <p:cNvPr id="13" name="Line 3"/>
          <p:cNvSpPr>
            <a:spLocks noChangeShapeType="1"/>
          </p:cNvSpPr>
          <p:nvPr/>
        </p:nvSpPr>
        <p:spPr bwMode="auto">
          <a:xfrm>
            <a:off x="2126975" y="1030343"/>
            <a:ext cx="6725890" cy="45720"/>
          </a:xfrm>
          <a:prstGeom prst="line">
            <a:avLst/>
          </a:prstGeom>
          <a:noFill/>
          <a:ln w="38100">
            <a:solidFill>
              <a:srgbClr xmlns:mc="http://schemas.openxmlformats.org/markup-compatibility/2006" xmlns:a14="http://schemas.microsoft.com/office/drawing/2010/main" val="CC3300" mc:Ignorable=""/>
            </a:solidFill>
            <a:round/>
            <a:headEnd/>
            <a:tailEnd/>
          </a:ln>
          <a:effectLst/>
        </p:spPr>
        <p:txBody>
          <a:bodyPr/>
          <a:lstStyle/>
          <a:p>
            <a:endParaRPr lang="en-US"/>
          </a:p>
        </p:txBody>
      </p:sp>
      <p:pic>
        <p:nvPicPr>
          <p:cNvPr id="2467844" name="Picture 4" descr="http://cas.hamptonu.edu/centerinfo/photo-album/ScienceGraphics/images/volcano.jpg"/>
          <p:cNvPicPr>
            <a:picLocks noChangeAspect="1" noChangeArrowheads="1"/>
          </p:cNvPicPr>
          <p:nvPr/>
        </p:nvPicPr>
        <p:blipFill>
          <a:blip r:embed="rId11" cstate="print">
            <a:lum bright="7000" contrast="37000"/>
          </a:blip>
          <a:srcRect/>
          <a:stretch>
            <a:fillRect/>
          </a:stretch>
        </p:blipFill>
        <p:spPr bwMode="auto">
          <a:xfrm>
            <a:off x="6987209" y="4829543"/>
            <a:ext cx="3253754" cy="2577732"/>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7626" name="Picture 10" descr="toyota_volta"/>
          <p:cNvPicPr>
            <a:picLocks noChangeAspect="1" noChangeArrowheads="1"/>
          </p:cNvPicPr>
          <p:nvPr/>
        </p:nvPicPr>
        <p:blipFill>
          <a:blip r:embed="rId3" cstate="print"/>
          <a:srcRect/>
          <a:stretch>
            <a:fillRect/>
          </a:stretch>
        </p:blipFill>
        <p:spPr bwMode="auto">
          <a:xfrm>
            <a:off x="6470376" y="1047440"/>
            <a:ext cx="1714892" cy="1089473"/>
          </a:xfrm>
          <a:prstGeom prst="rect">
            <a:avLst/>
          </a:prstGeom>
          <a:noFill/>
        </p:spPr>
      </p:pic>
      <p:pic>
        <p:nvPicPr>
          <p:cNvPr id="1007628" name="Picture 12" descr="Photo"/>
          <p:cNvPicPr>
            <a:picLocks noChangeAspect="1" noChangeArrowheads="1"/>
          </p:cNvPicPr>
          <p:nvPr/>
        </p:nvPicPr>
        <p:blipFill>
          <a:blip r:embed="rId4" cstate="print"/>
          <a:srcRect/>
          <a:stretch>
            <a:fillRect/>
          </a:stretch>
        </p:blipFill>
        <p:spPr bwMode="auto">
          <a:xfrm>
            <a:off x="8269357" y="1054426"/>
            <a:ext cx="1750806" cy="1127502"/>
          </a:xfrm>
          <a:prstGeom prst="rect">
            <a:avLst/>
          </a:prstGeom>
          <a:noFill/>
        </p:spPr>
      </p:pic>
      <p:pic>
        <p:nvPicPr>
          <p:cNvPr id="1007624" name="Picture 8" descr="prius"/>
          <p:cNvPicPr>
            <a:picLocks noChangeAspect="1" noChangeArrowheads="1"/>
          </p:cNvPicPr>
          <p:nvPr/>
        </p:nvPicPr>
        <p:blipFill>
          <a:blip r:embed="rId5" cstate="print"/>
          <a:srcRect/>
          <a:stretch>
            <a:fillRect/>
          </a:stretch>
        </p:blipFill>
        <p:spPr bwMode="auto">
          <a:xfrm>
            <a:off x="4323522" y="1043607"/>
            <a:ext cx="2054378" cy="1084097"/>
          </a:xfrm>
          <a:prstGeom prst="rect">
            <a:avLst/>
          </a:prstGeom>
          <a:noFill/>
        </p:spPr>
      </p:pic>
      <p:sp>
        <p:nvSpPr>
          <p:cNvPr id="11" name="TextBox 10"/>
          <p:cNvSpPr txBox="1"/>
          <p:nvPr/>
        </p:nvSpPr>
        <p:spPr>
          <a:xfrm>
            <a:off x="387627" y="1093304"/>
            <a:ext cx="3458816" cy="954107"/>
          </a:xfrm>
          <a:prstGeom prst="rect">
            <a:avLst/>
          </a:prstGeom>
          <a:noFill/>
        </p:spPr>
        <p:txBody>
          <a:bodyPr wrap="square" rtlCol="0">
            <a:spAutoFit/>
          </a:bodyPr>
          <a:lstStyle/>
          <a:p>
            <a:r>
              <a:rPr lang="en-US" sz="2800" dirty="0" smtClean="0">
                <a:solidFill>
                  <a:srgbClr xmlns:mc="http://schemas.openxmlformats.org/markup-compatibility/2006" xmlns:a14="http://schemas.microsoft.com/office/drawing/2010/main" val="FFFFFF" mc:Ignorable=""/>
                </a:solidFill>
                <a:latin typeface="Comic Sans MS" pitchFamily="66" charset="0"/>
              </a:rPr>
              <a:t>High-efficiency cars and trucks</a:t>
            </a:r>
            <a:endParaRPr lang="en-US" sz="2800" dirty="0">
              <a:solidFill>
                <a:srgbClr xmlns:mc="http://schemas.openxmlformats.org/markup-compatibility/2006" xmlns:a14="http://schemas.microsoft.com/office/drawing/2010/main" val="FFFFFF" mc:Ignorable=""/>
              </a:solidFill>
              <a:latin typeface="Comic Sans MS" pitchFamily="66" charset="0"/>
            </a:endParaRPr>
          </a:p>
        </p:txBody>
      </p:sp>
      <p:pic>
        <p:nvPicPr>
          <p:cNvPr id="13" name="Picture 8" descr="FWEPS%2520fig%25202">
            <a:hlinkClick r:id="rId6"/>
          </p:cNvPr>
          <p:cNvPicPr>
            <a:picLocks noChangeAspect="1" noChangeArrowheads="1"/>
          </p:cNvPicPr>
          <p:nvPr/>
        </p:nvPicPr>
        <p:blipFill>
          <a:blip r:embed="rId7" cstate="print"/>
          <a:srcRect/>
          <a:stretch>
            <a:fillRect/>
          </a:stretch>
        </p:blipFill>
        <p:spPr bwMode="auto">
          <a:xfrm>
            <a:off x="6142384" y="2341280"/>
            <a:ext cx="1680864" cy="1326259"/>
          </a:xfrm>
          <a:prstGeom prst="rect">
            <a:avLst/>
          </a:prstGeom>
          <a:noFill/>
        </p:spPr>
      </p:pic>
      <p:pic>
        <p:nvPicPr>
          <p:cNvPr id="14" name="Picture 22" descr="OPIllus"/>
          <p:cNvPicPr>
            <a:picLocks noChangeAspect="1" noChangeArrowheads="1"/>
          </p:cNvPicPr>
          <p:nvPr/>
        </p:nvPicPr>
        <p:blipFill>
          <a:blip r:embed="rId8" cstate="print"/>
          <a:srcRect/>
          <a:stretch>
            <a:fillRect/>
          </a:stretch>
        </p:blipFill>
        <p:spPr bwMode="auto">
          <a:xfrm>
            <a:off x="3677478" y="2325756"/>
            <a:ext cx="2130300" cy="1282147"/>
          </a:xfrm>
          <a:prstGeom prst="rect">
            <a:avLst/>
          </a:prstGeom>
          <a:noFill/>
        </p:spPr>
      </p:pic>
      <p:pic>
        <p:nvPicPr>
          <p:cNvPr id="15" name="Picture 24" descr="wave_energy"/>
          <p:cNvPicPr>
            <a:picLocks noChangeAspect="1" noChangeArrowheads="1"/>
          </p:cNvPicPr>
          <p:nvPr/>
        </p:nvPicPr>
        <p:blipFill>
          <a:blip r:embed="rId9" cstate="print"/>
          <a:srcRect/>
          <a:stretch>
            <a:fillRect/>
          </a:stretch>
        </p:blipFill>
        <p:spPr bwMode="auto">
          <a:xfrm>
            <a:off x="7911548" y="2332913"/>
            <a:ext cx="2089469" cy="1348232"/>
          </a:xfrm>
          <a:prstGeom prst="rect">
            <a:avLst/>
          </a:prstGeom>
          <a:noFill/>
        </p:spPr>
      </p:pic>
      <p:sp>
        <p:nvSpPr>
          <p:cNvPr id="16" name="TextBox 15"/>
          <p:cNvSpPr txBox="1"/>
          <p:nvPr/>
        </p:nvSpPr>
        <p:spPr>
          <a:xfrm>
            <a:off x="301487" y="2607365"/>
            <a:ext cx="3395870" cy="830997"/>
          </a:xfrm>
          <a:prstGeom prst="rect">
            <a:avLst/>
          </a:prstGeom>
          <a:noFill/>
        </p:spPr>
        <p:txBody>
          <a:bodyPr wrap="square" rtlCol="0">
            <a:spAutoFit/>
          </a:bodyPr>
          <a:lstStyle/>
          <a:p>
            <a:r>
              <a:rPr lang="en-US" sz="2400" dirty="0" smtClean="0">
                <a:solidFill>
                  <a:srgbClr xmlns:mc="http://schemas.openxmlformats.org/markup-compatibility/2006" xmlns:a14="http://schemas.microsoft.com/office/drawing/2010/main" val="FFFFFF" mc:Ignorable=""/>
                </a:solidFill>
                <a:latin typeface="Comic Sans MS" pitchFamily="66" charset="0"/>
              </a:rPr>
              <a:t>Wave and Tidal Energy</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pic>
        <p:nvPicPr>
          <p:cNvPr id="17" name="Picture 24" descr="venturieclectic1_1">
            <a:hlinkClick r:id="rId10"/>
          </p:cNvPr>
          <p:cNvPicPr>
            <a:picLocks noChangeAspect="1" noChangeArrowheads="1"/>
          </p:cNvPicPr>
          <p:nvPr/>
        </p:nvPicPr>
        <p:blipFill>
          <a:blip r:embed="rId11" cstate="print"/>
          <a:srcRect/>
          <a:stretch>
            <a:fillRect/>
          </a:stretch>
        </p:blipFill>
        <p:spPr bwMode="auto">
          <a:xfrm>
            <a:off x="5973415" y="3916019"/>
            <a:ext cx="1958011" cy="1411356"/>
          </a:xfrm>
          <a:prstGeom prst="rect">
            <a:avLst/>
          </a:prstGeom>
          <a:noFill/>
        </p:spPr>
      </p:pic>
      <p:pic>
        <p:nvPicPr>
          <p:cNvPr id="18" name="Picture 12" descr="hut">
            <a:hlinkClick r:id="rId12"/>
          </p:cNvPr>
          <p:cNvPicPr>
            <a:picLocks noChangeAspect="1" noChangeArrowheads="1"/>
          </p:cNvPicPr>
          <p:nvPr/>
        </p:nvPicPr>
        <p:blipFill>
          <a:blip r:embed="rId13" cstate="print"/>
          <a:srcRect/>
          <a:stretch>
            <a:fillRect/>
          </a:stretch>
        </p:blipFill>
        <p:spPr bwMode="auto">
          <a:xfrm>
            <a:off x="8030817" y="3906084"/>
            <a:ext cx="2012038" cy="1411352"/>
          </a:xfrm>
          <a:prstGeom prst="rect">
            <a:avLst/>
          </a:prstGeom>
          <a:noFill/>
        </p:spPr>
      </p:pic>
      <p:pic>
        <p:nvPicPr>
          <p:cNvPr id="19" name="Picture 22" descr="bike_sm">
            <a:hlinkClick r:id="rId14"/>
          </p:cNvPr>
          <p:cNvPicPr>
            <a:picLocks noChangeAspect="1" noChangeArrowheads="1"/>
          </p:cNvPicPr>
          <p:nvPr/>
        </p:nvPicPr>
        <p:blipFill>
          <a:blip r:embed="rId15" cstate="print"/>
          <a:srcRect/>
          <a:stretch>
            <a:fillRect/>
          </a:stretch>
        </p:blipFill>
        <p:spPr bwMode="auto">
          <a:xfrm>
            <a:off x="3602834" y="3943050"/>
            <a:ext cx="2251314" cy="1394263"/>
          </a:xfrm>
          <a:prstGeom prst="rect">
            <a:avLst/>
          </a:prstGeom>
          <a:noFill/>
        </p:spPr>
      </p:pic>
      <p:sp>
        <p:nvSpPr>
          <p:cNvPr id="20" name="TextBox 19"/>
          <p:cNvSpPr txBox="1"/>
          <p:nvPr/>
        </p:nvSpPr>
        <p:spPr>
          <a:xfrm>
            <a:off x="324678" y="4131364"/>
            <a:ext cx="3422374" cy="830997"/>
          </a:xfrm>
          <a:prstGeom prst="rect">
            <a:avLst/>
          </a:prstGeom>
          <a:noFill/>
        </p:spPr>
        <p:txBody>
          <a:bodyPr wrap="square" rtlCol="0">
            <a:spAutoFit/>
          </a:bodyPr>
          <a:lstStyle/>
          <a:p>
            <a:r>
              <a:rPr lang="en-US" sz="2400" dirty="0" smtClean="0">
                <a:solidFill>
                  <a:srgbClr xmlns:mc="http://schemas.openxmlformats.org/markup-compatibility/2006" xmlns:a14="http://schemas.microsoft.com/office/drawing/2010/main" val="FFFFFF" mc:Ignorable=""/>
                </a:solidFill>
                <a:latin typeface="Comic Sans MS" pitchFamily="66" charset="0"/>
              </a:rPr>
              <a:t>Photovoltaic Energy</a:t>
            </a:r>
          </a:p>
          <a:p>
            <a:r>
              <a:rPr lang="en-US" sz="2400" dirty="0" smtClean="0">
                <a:solidFill>
                  <a:srgbClr xmlns:mc="http://schemas.openxmlformats.org/markup-compatibility/2006" xmlns:a14="http://schemas.microsoft.com/office/drawing/2010/main" val="FFFFFF" mc:Ignorable=""/>
                </a:solidFill>
                <a:latin typeface="Comic Sans MS" pitchFamily="66" charset="0"/>
              </a:rPr>
              <a:t>(Solar)</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sp>
        <p:nvSpPr>
          <p:cNvPr id="21" name="TextBox 20"/>
          <p:cNvSpPr txBox="1"/>
          <p:nvPr/>
        </p:nvSpPr>
        <p:spPr>
          <a:xfrm>
            <a:off x="278295" y="6042991"/>
            <a:ext cx="2812774" cy="461665"/>
          </a:xfrm>
          <a:prstGeom prst="rect">
            <a:avLst/>
          </a:prstGeom>
          <a:noFill/>
        </p:spPr>
        <p:txBody>
          <a:bodyPr wrap="square" rtlCol="0">
            <a:spAutoFit/>
          </a:bodyPr>
          <a:lstStyle/>
          <a:p>
            <a:r>
              <a:rPr lang="en-US" sz="2400" dirty="0" smtClean="0">
                <a:solidFill>
                  <a:srgbClr xmlns:mc="http://schemas.openxmlformats.org/markup-compatibility/2006" xmlns:a14="http://schemas.microsoft.com/office/drawing/2010/main" val="FFFFFF" mc:Ignorable=""/>
                </a:solidFill>
                <a:latin typeface="Comic Sans MS" pitchFamily="66" charset="0"/>
              </a:rPr>
              <a:t>Wind Power</a:t>
            </a:r>
            <a:endParaRPr lang="en-US" sz="2400" dirty="0">
              <a:solidFill>
                <a:srgbClr xmlns:mc="http://schemas.openxmlformats.org/markup-compatibility/2006" xmlns:a14="http://schemas.microsoft.com/office/drawing/2010/main" val="FFFFFF" mc:Ignorable=""/>
              </a:solidFill>
              <a:latin typeface="Comic Sans MS" pitchFamily="66" charset="0"/>
            </a:endParaRPr>
          </a:p>
        </p:txBody>
      </p:sp>
      <p:pic>
        <p:nvPicPr>
          <p:cNvPr id="22" name="Picture 9" descr="600-wind"/>
          <p:cNvPicPr>
            <a:picLocks noChangeAspect="1" noChangeArrowheads="1"/>
          </p:cNvPicPr>
          <p:nvPr/>
        </p:nvPicPr>
        <p:blipFill>
          <a:blip r:embed="rId16" cstate="print"/>
          <a:srcRect/>
          <a:stretch>
            <a:fillRect/>
          </a:stretch>
        </p:blipFill>
        <p:spPr bwMode="auto">
          <a:xfrm>
            <a:off x="4488610" y="5546035"/>
            <a:ext cx="3339158" cy="1610139"/>
          </a:xfrm>
          <a:prstGeom prst="rect">
            <a:avLst/>
          </a:prstGeom>
          <a:noFill/>
        </p:spPr>
      </p:pic>
      <p:pic>
        <p:nvPicPr>
          <p:cNvPr id="23" name="Picture 13" descr="Turbine Freeway Structure 2"/>
          <p:cNvPicPr>
            <a:picLocks noChangeAspect="1" noChangeArrowheads="1"/>
          </p:cNvPicPr>
          <p:nvPr/>
        </p:nvPicPr>
        <p:blipFill>
          <a:blip r:embed="rId17" cstate="print"/>
          <a:srcRect/>
          <a:stretch>
            <a:fillRect/>
          </a:stretch>
        </p:blipFill>
        <p:spPr bwMode="auto">
          <a:xfrm>
            <a:off x="2274710" y="5546034"/>
            <a:ext cx="2250944" cy="1558531"/>
          </a:xfrm>
          <a:prstGeom prst="rect">
            <a:avLst/>
          </a:prstGeom>
          <a:noFill/>
        </p:spPr>
      </p:pic>
      <p:pic>
        <p:nvPicPr>
          <p:cNvPr id="24" name="Picture 15" descr="Skywindpower"/>
          <p:cNvPicPr>
            <a:picLocks noChangeAspect="1" noChangeArrowheads="1"/>
          </p:cNvPicPr>
          <p:nvPr/>
        </p:nvPicPr>
        <p:blipFill>
          <a:blip r:embed="rId18" cstate="print"/>
          <a:srcRect/>
          <a:stretch>
            <a:fillRect/>
          </a:stretch>
        </p:blipFill>
        <p:spPr bwMode="auto">
          <a:xfrm>
            <a:off x="7812156" y="5578649"/>
            <a:ext cx="2267540" cy="1577526"/>
          </a:xfrm>
          <a:prstGeom prst="rect">
            <a:avLst/>
          </a:prstGeom>
          <a:noFill/>
        </p:spPr>
      </p:pic>
      <p:sp>
        <p:nvSpPr>
          <p:cNvPr id="25" name="Rectangle 2"/>
          <p:cNvSpPr txBox="1">
            <a:spLocks noChangeArrowheads="1"/>
          </p:cNvSpPr>
          <p:nvPr/>
        </p:nvSpPr>
        <p:spPr>
          <a:xfrm>
            <a:off x="315419" y="0"/>
            <a:ext cx="9215437" cy="1235075"/>
          </a:xfrm>
          <a:prstGeom prst="rect">
            <a:avLst/>
          </a:prstGeom>
        </p:spPr>
        <p:txBody>
          <a:bodyPr lIns="100840" tIns="50420" rIns="100840" bIns="50420"/>
          <a:lstStyle/>
          <a:p>
            <a:pPr marL="0" marR="0" lvl="0" indent="0" algn="ctr" defTabSz="1028700" rtl="0" eaLnBrk="0" fontAlgn="base" latinLnBrk="0" hangingPunct="0">
              <a:lnSpc>
                <a:spcPct val="100000"/>
              </a:lnSpc>
              <a:spcBef>
                <a:spcPct val="0"/>
              </a:spcBef>
              <a:spcAft>
                <a:spcPct val="0"/>
              </a:spcAft>
              <a:buClrTx/>
              <a:buSzTx/>
              <a:buFontTx/>
              <a:buNone/>
              <a:tabLst/>
              <a:defRPr/>
            </a:pPr>
            <a:r>
              <a:rPr kumimoji="0" lang="en-US" sz="5000" b="0" i="0" u="none" strike="noStrike" kern="0" cap="none" spc="0" normalizeH="0" baseline="0" noProof="0" dirty="0" smtClean="0">
                <a:ln>
                  <a:noFill/>
                </a:ln>
                <a:solidFill>
                  <a:schemeClr val="tx1"/>
                </a:solidFill>
                <a:effectLst/>
                <a:uLnTx/>
                <a:uFillTx/>
                <a:latin typeface="Comic Sans MS" pitchFamily="66" charset="0"/>
                <a:ea typeface="+mj-ea"/>
                <a:cs typeface="+mj-cs"/>
              </a:rPr>
              <a:t>Reasons for Hope?</a:t>
            </a:r>
            <a:endParaRPr kumimoji="0" lang="en-US" sz="5000" b="0" i="0" u="none" strike="noStrike" kern="0" cap="none" spc="0" normalizeH="0" baseline="0" noProof="0" dirty="0">
              <a:ln>
                <a:noFill/>
              </a:ln>
              <a:solidFill>
                <a:schemeClr val="tx1"/>
              </a:solidFill>
              <a:effectLst/>
              <a:uLnTx/>
              <a:uFillTx/>
              <a:latin typeface="Comic Sans MS" pitchFamily="66" charset="0"/>
              <a:ea typeface="+mj-ea"/>
              <a:cs typeface="+mj-cs"/>
            </a:endParaRPr>
          </a:p>
        </p:txBody>
      </p:sp>
      <p:cxnSp>
        <p:nvCxnSpPr>
          <p:cNvPr id="26" name="Straight Connector 25"/>
          <p:cNvCxnSpPr/>
          <p:nvPr/>
        </p:nvCxnSpPr>
        <p:spPr bwMode="auto">
          <a:xfrm>
            <a:off x="583343" y="899235"/>
            <a:ext cx="9047748" cy="1588"/>
          </a:xfrm>
          <a:prstGeom prst="line">
            <a:avLst/>
          </a:prstGeom>
          <a:solidFill>
            <a:schemeClr val="accent1"/>
          </a:solidFill>
          <a:ln w="12700" cap="flat" cmpd="sng" algn="ctr">
            <a:solidFill>
              <a:srgbClr xmlns:mc="http://schemas.openxmlformats.org/markup-compatibility/2006" xmlns:a14="http://schemas.microsoft.com/office/drawing/2010/main" val="FF0000" mc:Ignorable=""/>
            </a:solidFill>
            <a:prstDash val="solid"/>
            <a:round/>
            <a:headEnd type="none" w="med" len="med"/>
            <a:tailEnd type="none" w="med" len="med"/>
          </a:ln>
          <a:effectLst/>
        </p:spPr>
      </p:cxn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22" name="Picture 2" descr="Lions in shade"/>
          <p:cNvPicPr>
            <a:picLocks noChangeAspect="1" noChangeArrowheads="1"/>
          </p:cNvPicPr>
          <p:nvPr/>
        </p:nvPicPr>
        <p:blipFill>
          <a:blip r:embed="rId3" cstate="print"/>
          <a:srcRect/>
          <a:stretch>
            <a:fillRect/>
          </a:stretch>
        </p:blipFill>
        <p:spPr bwMode="auto">
          <a:xfrm>
            <a:off x="739972" y="896615"/>
            <a:ext cx="8743921" cy="6021020"/>
          </a:xfrm>
          <a:prstGeom prst="rect">
            <a:avLst/>
          </a:prstGeom>
          <a:noFill/>
        </p:spPr>
      </p:pic>
      <p:sp>
        <p:nvSpPr>
          <p:cNvPr id="1054723" name="Text Box 3"/>
          <p:cNvSpPr txBox="1">
            <a:spLocks noChangeArrowheads="1"/>
          </p:cNvSpPr>
          <p:nvPr/>
        </p:nvSpPr>
        <p:spPr bwMode="auto">
          <a:xfrm>
            <a:off x="974401" y="147518"/>
            <a:ext cx="8704819" cy="640434"/>
          </a:xfrm>
          <a:prstGeom prst="rect">
            <a:avLst/>
          </a:prstGeom>
          <a:noFill/>
          <a:ln w="9525">
            <a:noFill/>
            <a:miter lim="800000"/>
            <a:headEnd/>
            <a:tailEnd/>
          </a:ln>
          <a:effectLst/>
        </p:spPr>
        <p:txBody>
          <a:bodyPr lIns="100840" tIns="50420" rIns="100840" bIns="50420">
            <a:spAutoFit/>
          </a:bodyPr>
          <a:lstStyle/>
          <a:p>
            <a:r>
              <a:rPr lang="en-US" sz="3500" dirty="0">
                <a:latin typeface="Comic Sans MS" pitchFamily="66" charset="0"/>
              </a:rPr>
              <a:t>We’ll need to be pretty “adaptable”…</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each Tmp 04">
  <a:themeElements>
    <a:clrScheme name="Beach Tmp 04 1">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00" mc:Ignorable=""/>
      </a:lt1>
      <a:dk2>
        <a:srgbClr xmlns:mc="http://schemas.openxmlformats.org/markup-compatibility/2006" xmlns:a14="http://schemas.microsoft.com/office/drawing/2010/main" val="0099CC" mc:Ignorable=""/>
      </a:dk2>
      <a:lt2>
        <a:srgbClr xmlns:mc="http://schemas.openxmlformats.org/markup-compatibility/2006" xmlns:a14="http://schemas.microsoft.com/office/drawing/2010/main" val="FFFF00" mc:Ignorable=""/>
      </a:lt2>
      <a:accent1>
        <a:srgbClr xmlns:mc="http://schemas.openxmlformats.org/markup-compatibility/2006" xmlns:a14="http://schemas.microsoft.com/office/drawing/2010/main" val="33CCFF" mc:Ignorable=""/>
      </a:accent1>
      <a:accent2>
        <a:srgbClr xmlns:mc="http://schemas.openxmlformats.org/markup-compatibility/2006" xmlns:a14="http://schemas.microsoft.com/office/drawing/2010/main" val="003366" mc:Ignorable=""/>
      </a:accent2>
      <a:accent3>
        <a:srgbClr xmlns:mc="http://schemas.openxmlformats.org/markup-compatibility/2006" xmlns:a14="http://schemas.microsoft.com/office/drawing/2010/main" val="AACAE2" mc:Ignorable=""/>
      </a:accent3>
      <a:accent4>
        <a:srgbClr xmlns:mc="http://schemas.openxmlformats.org/markup-compatibility/2006" xmlns:a14="http://schemas.microsoft.com/office/drawing/2010/main" val="DADA00" mc:Ignorable=""/>
      </a:accent4>
      <a:accent5>
        <a:srgbClr xmlns:mc="http://schemas.openxmlformats.org/markup-compatibility/2006" xmlns:a14="http://schemas.microsoft.com/office/drawing/2010/main" val="ADE2FF" mc:Ignorable=""/>
      </a:accent5>
      <a:accent6>
        <a:srgbClr xmlns:mc="http://schemas.openxmlformats.org/markup-compatibility/2006" xmlns:a14="http://schemas.microsoft.com/office/drawing/2010/main" val="002D5C" mc:Ignorable=""/>
      </a:accent6>
      <a:hlink>
        <a:srgbClr xmlns:mc="http://schemas.openxmlformats.org/markup-compatibility/2006" xmlns:a14="http://schemas.microsoft.com/office/drawing/2010/main" val="0066FF" mc:Ignorable=""/>
      </a:hlink>
      <a:folHlink>
        <a:srgbClr xmlns:mc="http://schemas.openxmlformats.org/markup-compatibility/2006" xmlns:a14="http://schemas.microsoft.com/office/drawing/2010/main" val="33CCCC" mc:Ignorable=""/>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xmlns:mc="http://schemas.openxmlformats.org/markup-compatibility/2006" xmlns:a14="http://schemas.microsoft.com/office/drawing/2010/main" val="003366" mc:Ignorable=""/>
        </a:dk1>
        <a:lt1>
          <a:srgbClr xmlns:mc="http://schemas.openxmlformats.org/markup-compatibility/2006" xmlns:a14="http://schemas.microsoft.com/office/drawing/2010/main" val="FFFF00" mc:Ignorable=""/>
        </a:lt1>
        <a:dk2>
          <a:srgbClr xmlns:mc="http://schemas.openxmlformats.org/markup-compatibility/2006" xmlns:a14="http://schemas.microsoft.com/office/drawing/2010/main" val="0099CC" mc:Ignorable=""/>
        </a:dk2>
        <a:lt2>
          <a:srgbClr xmlns:mc="http://schemas.openxmlformats.org/markup-compatibility/2006" xmlns:a14="http://schemas.microsoft.com/office/drawing/2010/main" val="FFFF00" mc:Ignorable=""/>
        </a:lt2>
        <a:accent1>
          <a:srgbClr xmlns:mc="http://schemas.openxmlformats.org/markup-compatibility/2006" xmlns:a14="http://schemas.microsoft.com/office/drawing/2010/main" val="33CCFF" mc:Ignorable=""/>
        </a:accent1>
        <a:accent2>
          <a:srgbClr xmlns:mc="http://schemas.openxmlformats.org/markup-compatibility/2006" xmlns:a14="http://schemas.microsoft.com/office/drawing/2010/main" val="003366" mc:Ignorable=""/>
        </a:accent2>
        <a:accent3>
          <a:srgbClr xmlns:mc="http://schemas.openxmlformats.org/markup-compatibility/2006" xmlns:a14="http://schemas.microsoft.com/office/drawing/2010/main" val="AACAE2" mc:Ignorable=""/>
        </a:accent3>
        <a:accent4>
          <a:srgbClr xmlns:mc="http://schemas.openxmlformats.org/markup-compatibility/2006" xmlns:a14="http://schemas.microsoft.com/office/drawing/2010/main" val="DADA00" mc:Ignorable=""/>
        </a:accent4>
        <a:accent5>
          <a:srgbClr xmlns:mc="http://schemas.openxmlformats.org/markup-compatibility/2006" xmlns:a14="http://schemas.microsoft.com/office/drawing/2010/main" val="ADE2FF" mc:Ignorable=""/>
        </a:accent5>
        <a:accent6>
          <a:srgbClr xmlns:mc="http://schemas.openxmlformats.org/markup-compatibility/2006" xmlns:a14="http://schemas.microsoft.com/office/drawing/2010/main" val="002D5C" mc:Ignorable=""/>
        </a:accent6>
        <a:hlink>
          <a:srgbClr xmlns:mc="http://schemas.openxmlformats.org/markup-compatibility/2006" xmlns:a14="http://schemas.microsoft.com/office/drawing/2010/main" val="0066FF" mc:Ignorable=""/>
        </a:hlink>
        <a:folHlink>
          <a:srgbClr xmlns:mc="http://schemas.openxmlformats.org/markup-compatibility/2006" xmlns:a14="http://schemas.microsoft.com/office/drawing/2010/main" val="33CCCC" mc:Ignorable=""/>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00CC99" mc:Ignorable=""/>
      </a:accent1>
      <a:accent2>
        <a:srgbClr xmlns:mc="http://schemas.openxmlformats.org/markup-compatibility/2006" xmlns:a14="http://schemas.microsoft.com/office/drawing/2010/main" val="3333CC"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AAE2CA" mc:Ignorable=""/>
      </a:accent5>
      <a:accent6>
        <a:srgbClr xmlns:mc="http://schemas.openxmlformats.org/markup-compatibility/2006" xmlns:a14="http://schemas.microsoft.com/office/drawing/2010/main" val="2D2DB9" mc:Ignorable=""/>
      </a:accent6>
      <a:hlink>
        <a:srgbClr xmlns:mc="http://schemas.openxmlformats.org/markup-compatibility/2006" xmlns:a14="http://schemas.microsoft.com/office/drawing/2010/main" val="CCCCFF" mc:Ignorable=""/>
      </a:hlink>
      <a:folHlink>
        <a:srgbClr xmlns:mc="http://schemas.openxmlformats.org/markup-compatibility/2006" xmlns:a14="http://schemas.microsoft.com/office/drawing/2010/main" val="B2B2B2"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00CC99" mc:Ignorable=""/>
      </a:accent1>
      <a:accent2>
        <a:srgbClr xmlns:mc="http://schemas.openxmlformats.org/markup-compatibility/2006" xmlns:a14="http://schemas.microsoft.com/office/drawing/2010/main" val="3333CC"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AAE2CA" mc:Ignorable=""/>
      </a:accent5>
      <a:accent6>
        <a:srgbClr xmlns:mc="http://schemas.openxmlformats.org/markup-compatibility/2006" xmlns:a14="http://schemas.microsoft.com/office/drawing/2010/main" val="2D2DB9" mc:Ignorable=""/>
      </a:accent6>
      <a:hlink>
        <a:srgbClr xmlns:mc="http://schemas.openxmlformats.org/markup-compatibility/2006" xmlns:a14="http://schemas.microsoft.com/office/drawing/2010/main" val="CCCCFF" mc:Ignorable=""/>
      </a:hlink>
      <a:folHlink>
        <a:srgbClr xmlns:mc="http://schemas.openxmlformats.org/markup-compatibility/2006" xmlns:a14="http://schemas.microsoft.com/office/drawing/2010/main" val="B2B2B2"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18534</TotalTime>
  <Words>2104</Words>
  <Application>Microsoft Office PowerPoint</Application>
  <PresentationFormat>Custom</PresentationFormat>
  <Paragraphs>460</Paragraphs>
  <Slides>53</Slides>
  <Notes>53</Notes>
  <HiddenSlides>0</HiddenSlides>
  <MMClips>3</MMClips>
  <ScaleCrop>false</ScaleCrop>
  <HeadingPairs>
    <vt:vector size="6" baseType="variant">
      <vt:variant>
        <vt:lpstr>Theme</vt:lpstr>
      </vt:variant>
      <vt:variant>
        <vt:i4>1</vt:i4>
      </vt:variant>
      <vt:variant>
        <vt:lpstr>Embedded OLE Servers</vt:lpstr>
      </vt:variant>
      <vt:variant>
        <vt:i4>6</vt:i4>
      </vt:variant>
      <vt:variant>
        <vt:lpstr>Slide Titles</vt:lpstr>
      </vt:variant>
      <vt:variant>
        <vt:i4>53</vt:i4>
      </vt:variant>
    </vt:vector>
  </HeadingPairs>
  <TitlesOfParts>
    <vt:vector size="60" baseType="lpstr">
      <vt:lpstr>Beach Tmp 04</vt:lpstr>
      <vt:lpstr>SPW 10.0 Graph</vt:lpstr>
      <vt:lpstr>Image</vt:lpstr>
      <vt:lpstr>CorelDRAW</vt:lpstr>
      <vt:lpstr>SigmaPlot 8.0 Graph</vt:lpstr>
      <vt:lpstr>SigmaPlot 10.0 Graph</vt:lpstr>
      <vt:lpstr>Adobe Photoshop Image</vt:lpstr>
      <vt:lpstr>PowerPoint Presentation</vt:lpstr>
      <vt:lpstr>PowerPoint Presentation</vt:lpstr>
      <vt:lpstr>History of CO2 Emissions &amp; Atmospheric CO2 Levels</vt:lpstr>
      <vt:lpstr>Future CO2 Emissions?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Scale of Ocean Climate Variability</vt:lpstr>
      <vt:lpstr>PowerPoint Presentation</vt:lpstr>
      <vt:lpstr>PowerPoint Presentation</vt:lpstr>
      <vt:lpstr>PowerPoint Presentation</vt:lpstr>
      <vt:lpstr>What can stress a coral?</vt:lpstr>
      <vt:lpstr>PowerPoint Presentation</vt:lpstr>
      <vt:lpstr>PowerPoint Presentation</vt:lpstr>
      <vt:lpstr>Mass coral bleaching caused by thermal stress</vt:lpstr>
      <vt:lpstr>PowerPoint Presentation</vt:lpstr>
      <vt:lpstr>PowerPoint Presentation</vt:lpstr>
      <vt:lpstr>Changes in who lives at China Point: a 75 year perspective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 CO2-related stresses severe for deep-sea animals?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EFFECTS OF CO2 OCEAN DISPOSAL ON DEEP-SEA ORGANISMS</dc:title>
  <dc:creator>mario</dc:creator>
  <dc:description>Template Design from_x000d_Digital Artware™ vol. 1_x000d_©1998 Vicious Fishes Software™</dc:description>
  <cp:lastModifiedBy>barry</cp:lastModifiedBy>
  <cp:revision>770</cp:revision>
  <cp:lastPrinted>2000-01-13T23:37:11Z</cp:lastPrinted>
  <dcterms:created xsi:type="dcterms:W3CDTF">2000-01-04T21:16:01Z</dcterms:created>
  <dcterms:modified xsi:type="dcterms:W3CDTF">2010-04-17T15:59:58Z</dcterms:modified>
</cp:coreProperties>
</file>