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1703" r:id="rId2"/>
    <p:sldId id="1695" r:id="rId3"/>
    <p:sldId id="1688" r:id="rId4"/>
    <p:sldId id="1686" r:id="rId5"/>
    <p:sldId id="1696" r:id="rId6"/>
    <p:sldId id="1718" r:id="rId7"/>
    <p:sldId id="1698" r:id="rId8"/>
    <p:sldId id="1720" r:id="rId9"/>
    <p:sldId id="1722" r:id="rId10"/>
    <p:sldId id="1701" r:id="rId11"/>
    <p:sldId id="1700" r:id="rId12"/>
    <p:sldId id="1712" r:id="rId13"/>
    <p:sldId id="1714" r:id="rId14"/>
    <p:sldId id="1715" r:id="rId15"/>
    <p:sldId id="1713" r:id="rId16"/>
  </p:sldIdLst>
  <p:sldSz cx="10240963" cy="7407275"/>
  <p:notesSz cx="7019925" cy="9269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00"/>
    <a:srgbClr val="FFFF66"/>
    <a:srgbClr val="FF6600"/>
    <a:srgbClr val="00FF00"/>
    <a:srgbClr val="66FFFF"/>
    <a:srgbClr val="FF0066"/>
    <a:srgbClr val="008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3" autoAdjust="0"/>
    <p:restoredTop sz="94667" autoAdjust="0"/>
  </p:normalViewPr>
  <p:slideViewPr>
    <p:cSldViewPr snapToGrid="0">
      <p:cViewPr varScale="1">
        <p:scale>
          <a:sx n="118" d="100"/>
          <a:sy n="118" d="100"/>
        </p:scale>
        <p:origin x="-936" y="-108"/>
      </p:cViewPr>
      <p:guideLst>
        <p:guide orient="horz" pos="2315"/>
        <p:guide pos="3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80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val>
            <c:numRef>
              <c:f>Sheet1!$C$15:$C$17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1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8000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val>
            <c:numRef>
              <c:f>Sheet1!$E$15:$E$17</c:f>
              <c:numCache>
                <c:formatCode>General</c:formatCode>
                <c:ptCount val="3"/>
                <c:pt idx="0">
                  <c:v>15</c:v>
                </c:pt>
                <c:pt idx="1">
                  <c:v>15</c:v>
                </c:pt>
                <c:pt idx="2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</c:spPr>
    </c:plotArea>
    <c:plotVisOnly val="1"/>
    <c:dispBlanksAs val="zero"/>
    <c:showDLblsOverMax val="1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fld id="{A6516FEB-8AB1-4227-9907-F28652C416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40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6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2150"/>
            <a:ext cx="4784725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6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384675"/>
            <a:ext cx="514667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6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6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fld id="{B487DB1B-F3B0-4666-8D89-ADB94BA559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957230-EE0E-4EB1-80AF-C347BC7017A3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2193925" y="704850"/>
            <a:ext cx="2632075" cy="3476625"/>
          </a:xfrm>
          <a:prstGeom prst="roundRect">
            <a:avLst>
              <a:gd name="adj" fmla="val 60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3077" tIns="46538" rIns="93077" bIns="46538" anchor="ctr"/>
          <a:lstStyle/>
          <a:p>
            <a:pPr eaLnBrk="0" hangingPunct="0">
              <a:defRPr/>
            </a:pPr>
            <a:endParaRPr lang="en-US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/>
          </p:nvPr>
        </p:nvSpPr>
        <p:spPr>
          <a:xfrm>
            <a:off x="701675" y="4403725"/>
            <a:ext cx="5611813" cy="4170363"/>
          </a:xfrm>
          <a:noFill/>
          <a:ln/>
        </p:spPr>
        <p:txBody>
          <a:bodyPr wrap="none" anchor="ctr"/>
          <a:lstStyle/>
          <a:p>
            <a:pPr eaLnBrk="1" hangingPunct="1"/>
            <a:r>
              <a:rPr lang="en-US" dirty="0" smtClean="0">
                <a:latin typeface="Arial" charset="0"/>
              </a:rPr>
              <a:t>Stress increases </a:t>
            </a:r>
            <a:r>
              <a:rPr lang="en-US" dirty="0">
                <a:latin typeface="Arial" charset="0"/>
              </a:rPr>
              <a:t>“cost of living”</a:t>
            </a:r>
            <a:r>
              <a:rPr lang="en-US" dirty="0" smtClean="0">
                <a:latin typeface="Arial" charset="0"/>
              </a:rPr>
              <a:t> ,</a:t>
            </a:r>
            <a:r>
              <a:rPr lang="en-US" baseline="0" dirty="0" smtClean="0">
                <a:latin typeface="Arial" charset="0"/>
              </a:rPr>
              <a:t> with </a:t>
            </a:r>
            <a:r>
              <a:rPr lang="en-US" dirty="0" smtClean="0">
                <a:latin typeface="Arial" charset="0"/>
              </a:rPr>
              <a:t>less </a:t>
            </a:r>
            <a:r>
              <a:rPr lang="en-US" dirty="0">
                <a:latin typeface="Arial" charset="0"/>
              </a:rPr>
              <a:t>energy for growth and reproduction. </a:t>
            </a:r>
            <a:r>
              <a:rPr lang="en-US" dirty="0" smtClean="0">
                <a:latin typeface="Arial" charset="0"/>
              </a:rPr>
              <a:t> 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Individuals = reduced 1) survival</a:t>
            </a:r>
            <a:r>
              <a:rPr lang="en-US" dirty="0">
                <a:latin typeface="Arial" charset="0"/>
              </a:rPr>
              <a:t>, 2)</a:t>
            </a:r>
            <a:r>
              <a:rPr lang="en-US" dirty="0" smtClean="0">
                <a:latin typeface="Arial" charset="0"/>
              </a:rPr>
              <a:t> size</a:t>
            </a:r>
            <a:r>
              <a:rPr lang="en-US" dirty="0">
                <a:latin typeface="Arial" charset="0"/>
              </a:rPr>
              <a:t>, 3)</a:t>
            </a:r>
            <a:r>
              <a:rPr lang="en-US" dirty="0" smtClean="0">
                <a:latin typeface="Arial" charset="0"/>
              </a:rPr>
              <a:t> reproductive </a:t>
            </a:r>
            <a:r>
              <a:rPr lang="en-US" dirty="0">
                <a:latin typeface="Arial" charset="0"/>
              </a:rPr>
              <a:t>output. </a:t>
            </a:r>
            <a:r>
              <a:rPr lang="en-US" dirty="0" smtClean="0">
                <a:latin typeface="Arial" charset="0"/>
              </a:rPr>
              <a:t> 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Populations = Reduced</a:t>
            </a:r>
            <a:r>
              <a:rPr lang="en-US" baseline="0" dirty="0" smtClean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abundance</a:t>
            </a:r>
            <a:r>
              <a:rPr lang="en-US" dirty="0">
                <a:latin typeface="Arial" charset="0"/>
              </a:rPr>
              <a:t>,</a:t>
            </a:r>
            <a:r>
              <a:rPr lang="en-US" dirty="0" smtClean="0">
                <a:latin typeface="Arial" charset="0"/>
              </a:rPr>
              <a:t> productivity</a:t>
            </a:r>
            <a:r>
              <a:rPr lang="en-US" dirty="0">
                <a:latin typeface="Arial" charset="0"/>
              </a:rPr>
              <a:t>,</a:t>
            </a:r>
            <a:r>
              <a:rPr lang="en-US" dirty="0" smtClean="0">
                <a:latin typeface="Arial" charset="0"/>
              </a:rPr>
              <a:t> resilience, </a:t>
            </a:r>
            <a:r>
              <a:rPr lang="en-US" dirty="0">
                <a:latin typeface="Arial" charset="0"/>
              </a:rPr>
              <a:t>and greater likelihood of extinction.</a:t>
            </a:r>
            <a:r>
              <a:rPr lang="en-US" dirty="0" smtClean="0">
                <a:latin typeface="Arial" charset="0"/>
              </a:rPr>
              <a:t> 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B46593-811E-4329-A257-508DFF014C98}" type="slidenum">
              <a:rPr lang="en-US"/>
              <a:pPr/>
              <a:t>5</a:t>
            </a:fld>
            <a:endParaRPr lang="en-US"/>
          </a:p>
        </p:txBody>
      </p:sp>
      <p:sp>
        <p:nvSpPr>
          <p:cNvPr id="181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760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44008D-E990-483E-8328-1E27B286D49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89357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698150" indent="-268519" defTabSz="89357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74077" indent="-214815" defTabSz="89357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03708" indent="-214815" defTabSz="89357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33339" indent="-214815" defTabSz="89357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62970" indent="-214815" defTabSz="893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792600" indent="-214815" defTabSz="893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22231" indent="-214815" defTabSz="893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651862" indent="-214815" defTabSz="89357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fld id="{6F557C2D-4C5D-6D40-8038-279774901771}" type="slidenum">
              <a:rPr lang="fr-FR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48935E-197B-44EA-BE74-E6779509435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</a:rPr>
              <a:t>Food web isn’t a very good image, but could be improved.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8688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9A43554-1D8B-F346-BD76-1BF59877873D}" type="slidenum">
              <a:rPr lang="en-US" sz="1200">
                <a:latin typeface="Times New Roman" charset="0"/>
              </a:rPr>
              <a:pPr/>
              <a:t>12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4D752E-98F0-4E9C-8A6D-8CBBC953DD6C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7" name="Group 75"/>
          <p:cNvGrpSpPr>
            <a:grpSpLocks/>
          </p:cNvGrpSpPr>
          <p:nvPr/>
        </p:nvGrpSpPr>
        <p:grpSpPr bwMode="auto">
          <a:xfrm>
            <a:off x="341313" y="330200"/>
            <a:ext cx="9585325" cy="2276475"/>
            <a:chOff x="192" y="192"/>
            <a:chExt cx="5391" cy="1328"/>
          </a:xfrm>
        </p:grpSpPr>
        <p:grpSp>
          <p:nvGrpSpPr>
            <p:cNvPr id="3141" name="Group 69"/>
            <p:cNvGrpSpPr>
              <a:grpSpLocks/>
            </p:cNvGrpSpPr>
            <p:nvPr/>
          </p:nvGrpSpPr>
          <p:grpSpPr bwMode="auto">
            <a:xfrm>
              <a:off x="192" y="960"/>
              <a:ext cx="5391" cy="560"/>
              <a:chOff x="192" y="192"/>
              <a:chExt cx="5391" cy="560"/>
            </a:xfrm>
          </p:grpSpPr>
          <p:pic>
            <p:nvPicPr>
              <p:cNvPr id="3142" name="Picture 7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88" y="192"/>
                <a:ext cx="4095" cy="560"/>
              </a:xfrm>
              <a:prstGeom prst="rect">
                <a:avLst/>
              </a:prstGeom>
              <a:noFill/>
            </p:spPr>
          </p:pic>
          <p:pic>
            <p:nvPicPr>
              <p:cNvPr id="3143" name="Picture 7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37875"/>
              <a:stretch>
                <a:fillRect/>
              </a:stretch>
            </p:blipFill>
            <p:spPr bwMode="auto">
              <a:xfrm>
                <a:off x="192" y="192"/>
                <a:ext cx="2544" cy="560"/>
              </a:xfrm>
              <a:prstGeom prst="rect">
                <a:avLst/>
              </a:prstGeom>
              <a:noFill/>
            </p:spPr>
          </p:pic>
        </p:grpSp>
        <p:grpSp>
          <p:nvGrpSpPr>
            <p:cNvPr id="3140" name="Group 68"/>
            <p:cNvGrpSpPr>
              <a:grpSpLocks/>
            </p:cNvGrpSpPr>
            <p:nvPr/>
          </p:nvGrpSpPr>
          <p:grpSpPr bwMode="auto">
            <a:xfrm>
              <a:off x="192" y="192"/>
              <a:ext cx="5391" cy="560"/>
              <a:chOff x="192" y="192"/>
              <a:chExt cx="5391" cy="560"/>
            </a:xfrm>
          </p:grpSpPr>
          <p:pic>
            <p:nvPicPr>
              <p:cNvPr id="3139" name="Picture 6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88" y="192"/>
                <a:ext cx="4095" cy="560"/>
              </a:xfrm>
              <a:prstGeom prst="rect">
                <a:avLst/>
              </a:prstGeom>
              <a:noFill/>
            </p:spPr>
          </p:pic>
          <p:pic>
            <p:nvPicPr>
              <p:cNvPr id="3136" name="Picture 6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37875"/>
              <a:stretch>
                <a:fillRect/>
              </a:stretch>
            </p:blipFill>
            <p:spPr bwMode="auto">
              <a:xfrm>
                <a:off x="192" y="192"/>
                <a:ext cx="2544" cy="560"/>
              </a:xfrm>
              <a:prstGeom prst="rect">
                <a:avLst/>
              </a:prstGeom>
              <a:noFill/>
            </p:spPr>
          </p:pic>
        </p:grpSp>
        <p:pic>
          <p:nvPicPr>
            <p:cNvPr id="3145" name="Picture 73"/>
            <p:cNvPicPr>
              <a:picLocks noChangeAspect="1" noChangeArrowheads="1"/>
            </p:cNvPicPr>
            <p:nvPr/>
          </p:nvPicPr>
          <p:blipFill>
            <a:blip r:embed="rId2" cstate="print"/>
            <a:srcRect t="17140" b="22855"/>
            <a:stretch>
              <a:fillRect/>
            </a:stretch>
          </p:blipFill>
          <p:spPr bwMode="auto">
            <a:xfrm>
              <a:off x="1488" y="672"/>
              <a:ext cx="4095" cy="336"/>
            </a:xfrm>
            <a:prstGeom prst="rect">
              <a:avLst/>
            </a:prstGeom>
            <a:noFill/>
          </p:spPr>
        </p:pic>
        <p:pic>
          <p:nvPicPr>
            <p:cNvPr id="3146" name="Picture 74"/>
            <p:cNvPicPr>
              <a:picLocks noChangeAspect="1" noChangeArrowheads="1"/>
            </p:cNvPicPr>
            <p:nvPr/>
          </p:nvPicPr>
          <p:blipFill>
            <a:blip r:embed="rId2" cstate="print"/>
            <a:srcRect t="17140" r="37874" b="14285"/>
            <a:stretch>
              <a:fillRect/>
            </a:stretch>
          </p:blipFill>
          <p:spPr bwMode="auto">
            <a:xfrm>
              <a:off x="192" y="672"/>
              <a:ext cx="2544" cy="384"/>
            </a:xfrm>
            <a:prstGeom prst="rect">
              <a:avLst/>
            </a:prstGeom>
            <a:noFill/>
          </p:spPr>
        </p:pic>
      </p:grpSp>
      <p:sp>
        <p:nvSpPr>
          <p:cNvPr id="308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68350" y="3044825"/>
            <a:ext cx="8704263" cy="3375025"/>
          </a:xfrm>
        </p:spPr>
        <p:txBody>
          <a:bodyPr/>
          <a:lstStyle>
            <a:lvl1pPr marL="0" indent="0" algn="ctr">
              <a:buFont typeface="Monotype Sorts"/>
              <a:buNone/>
              <a:defRPr sz="41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quarter" idx="2"/>
          </p:nvPr>
        </p:nvSpPr>
        <p:spPr>
          <a:xfrm>
            <a:off x="768350" y="6748463"/>
            <a:ext cx="2133600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498850" y="6748463"/>
            <a:ext cx="3243263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39013" y="6748463"/>
            <a:ext cx="2133600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7456A20-914E-499B-A8F9-62092B3418D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148" name="Rectangle 76" descr="Waves 640"/>
          <p:cNvSpPr>
            <a:spLocks noChangeArrowheads="1"/>
          </p:cNvSpPr>
          <p:nvPr/>
        </p:nvSpPr>
        <p:spPr bwMode="auto">
          <a:xfrm>
            <a:off x="484188" y="466725"/>
            <a:ext cx="9301162" cy="1993900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512763" y="474663"/>
            <a:ext cx="9215437" cy="19780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vert="horz" wrap="square" lIns="103640" tIns="51820" rIns="103640" bIns="518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alt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EB876-0D74-4755-B099-8E0292B8CB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625" y="4759325"/>
            <a:ext cx="8704263" cy="14716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25" y="3140075"/>
            <a:ext cx="8704263" cy="1619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02A54-B334-47F5-A70C-D5B66586FD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00" y="2300288"/>
            <a:ext cx="4532313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1613" y="2300288"/>
            <a:ext cx="4532312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329FB-4C84-42BB-B933-32536A51516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57350"/>
            <a:ext cx="45243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349500"/>
            <a:ext cx="4524375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2238" y="1657350"/>
            <a:ext cx="4525962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2238" y="2349500"/>
            <a:ext cx="4525962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83BD-A856-4288-A6C6-4F07824055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4060C-EC14-4375-9B1B-7F67EC7790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FE938-F56E-4E1F-9CD2-7A24125E6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5275"/>
            <a:ext cx="3368675" cy="125412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675" y="295275"/>
            <a:ext cx="5724525" cy="6321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49400"/>
            <a:ext cx="3368675" cy="5067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97618-8307-4645-805B-386FB1C9BC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600" y="5184775"/>
            <a:ext cx="6145213" cy="6127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06600" y="661988"/>
            <a:ext cx="6145213" cy="444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600" y="5797550"/>
            <a:ext cx="6145213" cy="868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9A181-7FAD-4C07-98FE-013BED0289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3969F-2F0D-4F73-8E9D-45B80344C7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89825" y="296863"/>
            <a:ext cx="2324100" cy="62880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96863"/>
            <a:ext cx="6824662" cy="62880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BF1AB-B2AE-4DFA-B7AD-2B0E89E41AF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96863"/>
            <a:ext cx="9301162" cy="6288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262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70300" y="6748463"/>
            <a:ext cx="3241675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5177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fld id="{C98CCC6F-2210-4BFC-BC50-A7754DA7C2A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00" y="2300288"/>
            <a:ext cx="4532313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81613" y="2300288"/>
            <a:ext cx="4532312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81613" y="4518025"/>
            <a:ext cx="4532312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262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70300" y="6748463"/>
            <a:ext cx="3241675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85177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fld id="{29C37CA8-9886-4003-A712-CABF82F446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6900" y="2300288"/>
            <a:ext cx="9217025" cy="42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vert="horz" wrap="square" lIns="103640" tIns="51820" rIns="103640" bIns="51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2625" y="6748463"/>
            <a:ext cx="2133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defTabSz="1028700">
              <a:defRPr sz="16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70300" y="6748463"/>
            <a:ext cx="32416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algn="ctr" defTabSz="1028700">
              <a:defRPr sz="16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1775" y="6748463"/>
            <a:ext cx="2133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algn="r" defTabSz="1028700">
              <a:defRPr sz="1600">
                <a:latin typeface="Times New Roman" pitchFamily="18" charset="0"/>
              </a:defRPr>
            </a:lvl1pPr>
          </a:lstStyle>
          <a:p>
            <a:fld id="{F9718523-5FF0-4A26-8087-A23DC6C2C77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/>
  <p:txStyles>
    <p:titleStyle>
      <a:lvl1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2pPr>
      <a:lvl3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3pPr>
      <a:lvl4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4pPr>
      <a:lvl5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5pPr>
      <a:lvl6pPr marL="4572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6pPr>
      <a:lvl7pPr marL="9144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7pPr>
      <a:lvl8pPr marL="13716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8pPr>
      <a:lvl9pPr marL="18288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9pPr>
    </p:titleStyle>
    <p:bodyStyle>
      <a:lvl1pPr marL="385763" indent="-385763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600" i="1">
          <a:solidFill>
            <a:schemeClr val="tx1"/>
          </a:solidFill>
          <a:latin typeface="+mn-lt"/>
          <a:ea typeface="+mn-ea"/>
          <a:cs typeface="+mn-cs"/>
        </a:defRPr>
      </a:lvl1pPr>
      <a:lvl2pPr marL="836613" indent="-322263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600" i="1">
          <a:solidFill>
            <a:schemeClr val="tx1"/>
          </a:solidFill>
          <a:latin typeface="+mn-lt"/>
        </a:defRPr>
      </a:lvl2pPr>
      <a:lvl3pPr marL="1285875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+mn-lt"/>
        </a:defRPr>
      </a:lvl3pPr>
      <a:lvl4pPr marL="180181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4pPr>
      <a:lvl5pPr marL="23161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5pPr>
      <a:lvl6pPr marL="27733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6pPr>
      <a:lvl7pPr marL="32305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7pPr>
      <a:lvl8pPr marL="36877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8pPr>
      <a:lvl9pPr marL="41449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1.jpe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27.jpe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jpeg"/><Relationship Id="rId25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0.jpe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jpeg"/><Relationship Id="rId5" Type="http://schemas.openxmlformats.org/officeDocument/2006/relationships/image" Target="../media/image29.png"/><Relationship Id="rId15" Type="http://schemas.openxmlformats.org/officeDocument/2006/relationships/image" Target="../media/image39.jpeg"/><Relationship Id="rId23" Type="http://schemas.openxmlformats.org/officeDocument/2006/relationships/image" Target="../media/image47.png"/><Relationship Id="rId10" Type="http://schemas.openxmlformats.org/officeDocument/2006/relationships/image" Target="../media/image34.jpeg"/><Relationship Id="rId19" Type="http://schemas.openxmlformats.org/officeDocument/2006/relationships/image" Target="../media/image43.pn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Relationship Id="rId22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data\Meetings\Oceans in a High CO2 world 2008\mbari_color_bitmaps\Logo_teal2_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25091" y="907578"/>
            <a:ext cx="809626" cy="4750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5398" y="1055682"/>
            <a:ext cx="2528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FF00"/>
                </a:solidFill>
                <a:latin typeface="Comic Sans MS" pitchFamily="66" charset="0"/>
              </a:rPr>
              <a:t>IMCC, Victoria, BC, 2011</a:t>
            </a:r>
            <a:endParaRPr lang="en-US" sz="1600" dirty="0">
              <a:solidFill>
                <a:srgbClr val="00FF00"/>
              </a:solidFill>
              <a:latin typeface="Comic Sans MS" pitchFamily="66" charset="0"/>
            </a:endParaRPr>
          </a:p>
        </p:txBody>
      </p:sp>
      <p:cxnSp>
        <p:nvCxnSpPr>
          <p:cNvPr id="9" name="Straight Connector 6"/>
          <p:cNvCxnSpPr>
            <a:cxnSpLocks noChangeShapeType="1"/>
          </p:cNvCxnSpPr>
          <p:nvPr/>
        </p:nvCxnSpPr>
        <p:spPr bwMode="auto">
          <a:xfrm>
            <a:off x="374469" y="598523"/>
            <a:ext cx="9760248" cy="261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19" name="TextBox 18"/>
          <p:cNvSpPr txBox="1"/>
          <p:nvPr/>
        </p:nvSpPr>
        <p:spPr>
          <a:xfrm>
            <a:off x="626536" y="136858"/>
            <a:ext cx="8905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 pitchFamily="66" charset="0"/>
              </a:rPr>
              <a:t>How does changing ocean chemistry affect ocean ecosystems</a:t>
            </a:r>
            <a:endParaRPr lang="en-GB" sz="2400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9405" y="658781"/>
            <a:ext cx="84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Comic Sans MS" pitchFamily="66" charset="0"/>
              </a:rPr>
              <a:t>Jim Barry, Monterey Bay Aquarium Research Institute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25719" y="1676641"/>
            <a:ext cx="9067800" cy="5317066"/>
            <a:chOff x="934318" y="2068793"/>
            <a:chExt cx="8331868" cy="4808923"/>
          </a:xfrm>
        </p:grpSpPr>
        <p:grpSp>
          <p:nvGrpSpPr>
            <p:cNvPr id="25" name="Group 24"/>
            <p:cNvGrpSpPr/>
            <p:nvPr/>
          </p:nvGrpSpPr>
          <p:grpSpPr>
            <a:xfrm>
              <a:off x="934318" y="2068960"/>
              <a:ext cx="8331868" cy="4808756"/>
              <a:chOff x="934318" y="2068960"/>
              <a:chExt cx="8331868" cy="4808756"/>
            </a:xfrm>
          </p:grpSpPr>
          <p:pic>
            <p:nvPicPr>
              <p:cNvPr id="20" name="Picture 19" descr="collage of animals2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4318" y="2068960"/>
                <a:ext cx="8331868" cy="4808756"/>
              </a:xfrm>
              <a:prstGeom prst="rect">
                <a:avLst/>
              </a:prstGeom>
            </p:spPr>
          </p:pic>
          <p:pic>
            <p:nvPicPr>
              <p:cNvPr id="2626564" name="Picture 4" descr="http://www.priweb.org/ed/pgws/systems/images/diatom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2000" contrast="10000"/>
              </a:blip>
              <a:srcRect/>
              <a:stretch>
                <a:fillRect/>
              </a:stretch>
            </p:blipFill>
            <p:spPr bwMode="auto">
              <a:xfrm>
                <a:off x="3221564" y="2150535"/>
                <a:ext cx="1475521" cy="1405466"/>
              </a:xfrm>
              <a:prstGeom prst="rect">
                <a:avLst/>
              </a:prstGeom>
              <a:noFill/>
            </p:spPr>
          </p:pic>
          <p:sp>
            <p:nvSpPr>
              <p:cNvPr id="24" name="Rectangle 23"/>
              <p:cNvSpPr/>
              <p:nvPr/>
            </p:nvSpPr>
            <p:spPr bwMode="auto">
              <a:xfrm>
                <a:off x="948267" y="2091267"/>
                <a:ext cx="2015066" cy="1473200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287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pic>
            <p:nvPicPr>
              <p:cNvPr id="2626566" name="Picture 6" descr="http://www.alaska.edu/templates/sql-img.html?db=newsletters&amp;field=Picture1&amp;table=info&amp;identifier=ID&amp;id=237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14000" contrast="54000"/>
              </a:blip>
              <a:srcRect/>
              <a:stretch>
                <a:fillRect/>
              </a:stretch>
            </p:blipFill>
            <p:spPr bwMode="auto">
              <a:xfrm rot="5400000">
                <a:off x="1192796" y="2038316"/>
                <a:ext cx="1366287" cy="1584416"/>
              </a:xfrm>
              <a:prstGeom prst="rect">
                <a:avLst/>
              </a:prstGeom>
              <a:noFill/>
            </p:spPr>
          </p:pic>
        </p:grpSp>
        <p:pic>
          <p:nvPicPr>
            <p:cNvPr id="27" name="Picture 12" descr="http://www.foodliabilitylaw.com/uploads/image/Tuna%20Picture(1).jpg"/>
            <p:cNvPicPr>
              <a:picLocks noChangeAspect="1" noChangeArrowheads="1"/>
            </p:cNvPicPr>
            <p:nvPr/>
          </p:nvPicPr>
          <p:blipFill>
            <a:blip r:embed="rId7" cstate="print">
              <a:lum bright="1000" contrast="18000"/>
            </a:blip>
            <a:srcRect/>
            <a:stretch>
              <a:fillRect/>
            </a:stretch>
          </p:blipFill>
          <p:spPr bwMode="auto">
            <a:xfrm>
              <a:off x="7118367" y="2068793"/>
              <a:ext cx="2147068" cy="1543563"/>
            </a:xfrm>
            <a:prstGeom prst="rect">
              <a:avLst/>
            </a:prstGeom>
            <a:noFill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52" y="3463315"/>
            <a:ext cx="4640674" cy="352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48" y="164606"/>
            <a:ext cx="9216867" cy="691002"/>
          </a:xfrm>
        </p:spPr>
        <p:txBody>
          <a:bodyPr lIns="100840" tIns="50420" rIns="100840" bIns="50420"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Comic Sans MS"/>
                <a:cs typeface="Comic Sans MS"/>
              </a:rPr>
              <a:t>Environmental Stress, Ecosystems, and Society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3964" y="2195029"/>
            <a:ext cx="1194779" cy="5761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Ocean Acidification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3964" y="3516934"/>
            <a:ext cx="1194779" cy="5061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Hypoxia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3964" y="2887315"/>
            <a:ext cx="1194779" cy="5061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Warming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932780" y="2493289"/>
            <a:ext cx="1194779" cy="57612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Physiological </a:t>
            </a:r>
            <a:r>
              <a:rPr lang="en-US" sz="1200" dirty="0" smtClean="0">
                <a:solidFill>
                  <a:srgbClr val="000000"/>
                </a:solidFill>
              </a:rPr>
              <a:t>processes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(acclimation)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958381" y="3722515"/>
            <a:ext cx="1194779" cy="57612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Metabolic Performance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75172" y="5070905"/>
            <a:ext cx="1309990" cy="82303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Survival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Growth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Reproduction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91781" y="1246925"/>
            <a:ext cx="1109438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Species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71334" y="2996367"/>
            <a:ext cx="1135040" cy="7818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Abundance</a:t>
            </a:r>
            <a:endParaRPr lang="en-US" sz="1200" dirty="0" smtClean="0">
              <a:solidFill>
                <a:srgbClr val="000000"/>
              </a:solidFill>
            </a:endParaRPr>
          </a:p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DistributionProductivity</a:t>
            </a:r>
            <a:endParaRPr lang="en-US" sz="1200" dirty="0" smtClean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282428" y="3009741"/>
            <a:ext cx="1135040" cy="7818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Biological Interactions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(food web)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96936" y="2228891"/>
            <a:ext cx="6144578" cy="2119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Biodiversity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994715" y="2638289"/>
            <a:ext cx="1109438" cy="78187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Ecosystem Function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95229" y="4216510"/>
            <a:ext cx="1109438" cy="493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Energy Flow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027659" y="3603796"/>
            <a:ext cx="1075301" cy="493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Resilience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27659" y="4266422"/>
            <a:ext cx="1075301" cy="4650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Stability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44818" y="1243261"/>
            <a:ext cx="1228916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Populations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988251" y="1243261"/>
            <a:ext cx="1109438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Individuals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80721" y="1236536"/>
            <a:ext cx="1194779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Communities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8644877" y="1246925"/>
            <a:ext cx="1109438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Society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6765" y="1243261"/>
            <a:ext cx="1194779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Environment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763546" y="3340306"/>
            <a:ext cx="1049699" cy="410487"/>
          </a:xfrm>
          <a:prstGeom prst="roundRect">
            <a:avLst/>
          </a:prstGeom>
          <a:solidFill>
            <a:srgbClr val="66FF9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Fisheries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763546" y="3983958"/>
            <a:ext cx="1049699" cy="617273"/>
          </a:xfrm>
          <a:prstGeom prst="roundRect">
            <a:avLst/>
          </a:prstGeom>
          <a:solidFill>
            <a:srgbClr val="66FF9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Other 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Ecosystem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Services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10590" y="4927973"/>
            <a:ext cx="1109438" cy="493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Productivity</a:t>
            </a:r>
          </a:p>
        </p:txBody>
      </p:sp>
      <p:cxnSp>
        <p:nvCxnSpPr>
          <p:cNvPr id="4" name="Straight Arrow Connector 3"/>
          <p:cNvCxnSpPr>
            <a:stCxn id="13" idx="3"/>
          </p:cNvCxnSpPr>
          <p:nvPr/>
        </p:nvCxnSpPr>
        <p:spPr>
          <a:xfrm>
            <a:off x="1548744" y="2483090"/>
            <a:ext cx="401104" cy="187239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7" idx="3"/>
          </p:cNvCxnSpPr>
          <p:nvPr/>
        </p:nvCxnSpPr>
        <p:spPr>
          <a:xfrm flipV="1">
            <a:off x="1548744" y="2922294"/>
            <a:ext cx="384036" cy="218103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6" idx="3"/>
          </p:cNvCxnSpPr>
          <p:nvPr/>
        </p:nvCxnSpPr>
        <p:spPr>
          <a:xfrm flipV="1">
            <a:off x="1548743" y="3031346"/>
            <a:ext cx="426707" cy="73867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>
            <a:off x="2454429" y="3125994"/>
            <a:ext cx="151481" cy="39094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4" name="Down Arrow 43"/>
          <p:cNvSpPr/>
          <p:nvPr/>
        </p:nvSpPr>
        <p:spPr>
          <a:xfrm>
            <a:off x="2454427" y="4488697"/>
            <a:ext cx="151481" cy="39094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" name="Down Arrow 48"/>
          <p:cNvSpPr/>
          <p:nvPr/>
        </p:nvSpPr>
        <p:spPr>
          <a:xfrm rot="-8760000">
            <a:off x="3517679" y="3882917"/>
            <a:ext cx="151481" cy="1185164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1" name="Down Arrow 50"/>
          <p:cNvSpPr/>
          <p:nvPr/>
        </p:nvSpPr>
        <p:spPr>
          <a:xfrm rot="7260000">
            <a:off x="3285546" y="2701382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2" name="Down Arrow 51"/>
          <p:cNvSpPr/>
          <p:nvPr/>
        </p:nvSpPr>
        <p:spPr>
          <a:xfrm rot="16200000">
            <a:off x="4942693" y="319799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3" name="Down Arrow 52"/>
          <p:cNvSpPr/>
          <p:nvPr/>
        </p:nvSpPr>
        <p:spPr>
          <a:xfrm>
            <a:off x="5774207" y="3887297"/>
            <a:ext cx="151481" cy="24690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491818" y="2857500"/>
            <a:ext cx="50800" cy="2387600"/>
          </a:xfrm>
          <a:prstGeom prst="rect">
            <a:avLst/>
          </a:prstGeom>
          <a:solidFill>
            <a:srgbClr val="33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287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6" name="Down Arrow 55"/>
          <p:cNvSpPr/>
          <p:nvPr/>
        </p:nvSpPr>
        <p:spPr>
          <a:xfrm rot="16200000">
            <a:off x="6658782" y="364884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7" name="Down Arrow 56"/>
          <p:cNvSpPr/>
          <p:nvPr/>
        </p:nvSpPr>
        <p:spPr>
          <a:xfrm rot="16200000">
            <a:off x="6658782" y="283604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" name="Down Arrow 57"/>
          <p:cNvSpPr/>
          <p:nvPr/>
        </p:nvSpPr>
        <p:spPr>
          <a:xfrm rot="16200000">
            <a:off x="6658782" y="432194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" name="Down Arrow 58"/>
          <p:cNvSpPr/>
          <p:nvPr/>
        </p:nvSpPr>
        <p:spPr>
          <a:xfrm rot="16200000">
            <a:off x="6658782" y="4960118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8238068" y="2882900"/>
            <a:ext cx="50800" cy="2387600"/>
          </a:xfrm>
          <a:prstGeom prst="rect">
            <a:avLst/>
          </a:prstGeom>
          <a:solidFill>
            <a:srgbClr val="33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287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" name="Down Arrow 60"/>
          <p:cNvSpPr/>
          <p:nvPr/>
        </p:nvSpPr>
        <p:spPr>
          <a:xfrm rot="16200000">
            <a:off x="8398682" y="337579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3" name="Down Arrow 62"/>
          <p:cNvSpPr/>
          <p:nvPr/>
        </p:nvSpPr>
        <p:spPr>
          <a:xfrm rot="16200000">
            <a:off x="8392332" y="412509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cxnSp>
        <p:nvCxnSpPr>
          <p:cNvPr id="42" name="Straight Connector 6"/>
          <p:cNvCxnSpPr>
            <a:cxnSpLocks noChangeShapeType="1"/>
          </p:cNvCxnSpPr>
          <p:nvPr/>
        </p:nvCxnSpPr>
        <p:spPr bwMode="auto">
          <a:xfrm>
            <a:off x="531504" y="916896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43" name="TextBox 42"/>
          <p:cNvSpPr txBox="1"/>
          <p:nvPr/>
        </p:nvSpPr>
        <p:spPr>
          <a:xfrm rot="18236256">
            <a:off x="2878822" y="4215796"/>
            <a:ext cx="1043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Adaptation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52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lum bright="6000" contrast="23000"/>
          </a:blip>
          <a:stretch>
            <a:fillRect/>
          </a:stretch>
        </p:blipFill>
        <p:spPr>
          <a:xfrm>
            <a:off x="5121275" y="5525028"/>
            <a:ext cx="3147219" cy="2098146"/>
          </a:xfrm>
          <a:prstGeom prst="rect">
            <a:avLst/>
          </a:prstGeom>
        </p:spPr>
      </p:pic>
      <p:pic>
        <p:nvPicPr>
          <p:cNvPr id="15" name="Picture 14" descr="DSCN7161-davidson paragorgia 2.jpg"/>
          <p:cNvPicPr>
            <a:picLocks noChangeAspect="1"/>
          </p:cNvPicPr>
          <p:nvPr/>
        </p:nvPicPr>
        <p:blipFill>
          <a:blip r:embed="rId6" cstate="print">
            <a:lum bright="4000" contrast="20000"/>
          </a:blip>
          <a:stretch>
            <a:fillRect/>
          </a:stretch>
        </p:blipFill>
        <p:spPr>
          <a:xfrm>
            <a:off x="7734299" y="5520426"/>
            <a:ext cx="2514601" cy="1885951"/>
          </a:xfrm>
          <a:prstGeom prst="rect">
            <a:avLst/>
          </a:prstGeom>
        </p:spPr>
      </p:pic>
      <p:pic>
        <p:nvPicPr>
          <p:cNvPr id="7172" name="Picture 9" descr="asteronyx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1100" y="5507082"/>
            <a:ext cx="2859088" cy="193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2"/>
          <p:cNvSpPr txBox="1">
            <a:spLocks noChangeArrowheads="1"/>
          </p:cNvSpPr>
          <p:nvPr/>
        </p:nvSpPr>
        <p:spPr bwMode="auto">
          <a:xfrm>
            <a:off x="240239" y="1093805"/>
            <a:ext cx="4343400" cy="435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898" tIns="51448" rIns="102898" bIns="51448">
            <a:spAutoFit/>
          </a:bodyPr>
          <a:lstStyle/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Photosynthesis</a:t>
            </a:r>
            <a:b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i="1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Calcification</a:t>
            </a:r>
            <a:r>
              <a:rPr lang="en-US" altLang="en-US" sz="2400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en-US" altLang="en-US" sz="2400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Respiration</a:t>
            </a:r>
            <a:b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i="1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Acid – Base Balance</a:t>
            </a:r>
            <a:b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400" i="1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Metabolic Rate</a:t>
            </a:r>
            <a:r>
              <a:rPr lang="en-US" altLang="en-US" sz="24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en-US" altLang="en-US" sz="24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dirty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174" name="Rectangle 15"/>
          <p:cNvSpPr>
            <a:spLocks noChangeArrowheads="1"/>
          </p:cNvSpPr>
          <p:nvPr/>
        </p:nvSpPr>
        <p:spPr bwMode="auto">
          <a:xfrm>
            <a:off x="471488" y="-9525"/>
            <a:ext cx="92202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898" tIns="51448" rIns="102898" bIns="51448" anchor="ctr"/>
          <a:lstStyle/>
          <a:p>
            <a:pPr algn="ctr" defTabSz="1028700" eaLnBrk="0" hangingPunct="0"/>
            <a:r>
              <a:rPr lang="en-US" altLang="en-US" sz="32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Physiological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processes affected by high </a:t>
            </a:r>
            <a:r>
              <a:rPr lang="en-US" altLang="en-US" sz="32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CO</a:t>
            </a:r>
            <a:r>
              <a:rPr lang="en-US" altLang="en-US" sz="3200" baseline="-250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2</a:t>
            </a:r>
          </a:p>
        </p:txBody>
      </p:sp>
      <p:sp>
        <p:nvSpPr>
          <p:cNvPr id="7175" name="Text Box 39"/>
          <p:cNvSpPr txBox="1">
            <a:spLocks noChangeArrowheads="1"/>
          </p:cNvSpPr>
          <p:nvPr/>
        </p:nvSpPr>
        <p:spPr bwMode="auto">
          <a:xfrm>
            <a:off x="8899803" y="5187305"/>
            <a:ext cx="1111185" cy="26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pPr defTabSz="1028700" eaLnBrk="0" hangingPunct="0"/>
            <a:r>
              <a:rPr lang="en-US" sz="1100" dirty="0" smtClean="0">
                <a:solidFill>
                  <a:srgbClr val="FFFFFF"/>
                </a:solidFill>
              </a:rPr>
              <a:t>Vampire </a:t>
            </a:r>
            <a:r>
              <a:rPr lang="en-US" sz="1100" dirty="0">
                <a:solidFill>
                  <a:srgbClr val="FFFFFF"/>
                </a:solidFill>
              </a:rPr>
              <a:t>Squid</a:t>
            </a:r>
          </a:p>
        </p:txBody>
      </p:sp>
      <p:cxnSp>
        <p:nvCxnSpPr>
          <p:cNvPr id="7178" name="Straight Connector 20"/>
          <p:cNvCxnSpPr>
            <a:cxnSpLocks noChangeShapeType="1"/>
          </p:cNvCxnSpPr>
          <p:nvPr/>
        </p:nvCxnSpPr>
        <p:spPr bwMode="auto">
          <a:xfrm>
            <a:off x="547688" y="731838"/>
            <a:ext cx="9067800" cy="158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" name="Straight Connector 6"/>
          <p:cNvCxnSpPr>
            <a:cxnSpLocks noChangeShapeType="1"/>
          </p:cNvCxnSpPr>
          <p:nvPr/>
        </p:nvCxnSpPr>
        <p:spPr bwMode="auto">
          <a:xfrm>
            <a:off x="580057" y="748023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lum bright="8000" contrast="12000"/>
          </a:blip>
          <a:stretch>
            <a:fillRect/>
          </a:stretch>
        </p:blipFill>
        <p:spPr>
          <a:xfrm>
            <a:off x="-434532" y="5519738"/>
            <a:ext cx="2936432" cy="1919387"/>
          </a:xfrm>
          <a:prstGeom prst="rect">
            <a:avLst/>
          </a:prstGeom>
        </p:spPr>
      </p:pic>
      <p:pic>
        <p:nvPicPr>
          <p:cNvPr id="2" name="vampyroteuthis_infernali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65340" y="790070"/>
            <a:ext cx="5767030" cy="43252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931639" y="2006595"/>
          <a:ext cx="2753304" cy="2492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5928958" y="2080797"/>
          <a:ext cx="2757560" cy="237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66688" y="62613"/>
            <a:ext cx="9836150" cy="5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 eaLnBrk="0" hangingPunct="0">
              <a:lnSpc>
                <a:spcPct val="97000"/>
              </a:lnSpc>
              <a:buClr>
                <a:srgbClr val="000000"/>
              </a:buClr>
              <a:buSzPct val="100000"/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/>
            </a:pPr>
            <a:r>
              <a:rPr lang="en-GB" sz="4000" dirty="0" smtClean="0">
                <a:solidFill>
                  <a:srgbClr val="FFFF00"/>
                </a:solidFill>
                <a:latin typeface="Comic Sans MS"/>
                <a:ea typeface="+mn-ea"/>
                <a:cs typeface="Comic Sans MS"/>
              </a:rPr>
              <a:t>Stress increases the ‘cost of living’</a:t>
            </a:r>
            <a:endParaRPr lang="en-GB" sz="4000" dirty="0">
              <a:solidFill>
                <a:srgbClr val="FFFF00"/>
              </a:solidFill>
              <a:latin typeface="Comic Sans MS"/>
              <a:ea typeface="+mn-ea"/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457575" y="1676400"/>
            <a:ext cx="963613" cy="379413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Growth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349250" y="1624013"/>
            <a:ext cx="904875" cy="655637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Cost of </a:t>
            </a:r>
          </a:p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Living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581400" y="4037013"/>
            <a:ext cx="1506538" cy="377825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Reproduction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460500" y="879475"/>
            <a:ext cx="1584837" cy="594267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latin typeface="Comic Sans MS"/>
                <a:ea typeface="+mn-ea"/>
                <a:cs typeface="Comic Sans MS"/>
              </a:rPr>
              <a:t>Normal</a:t>
            </a:r>
          </a:p>
        </p:txBody>
      </p:sp>
      <p:cxnSp>
        <p:nvCxnSpPr>
          <p:cNvPr id="50185" name="Straight Arrow Connector 18"/>
          <p:cNvCxnSpPr>
            <a:cxnSpLocks noChangeShapeType="1"/>
          </p:cNvCxnSpPr>
          <p:nvPr/>
        </p:nvCxnSpPr>
        <p:spPr bwMode="auto">
          <a:xfrm>
            <a:off x="962025" y="2336800"/>
            <a:ext cx="357188" cy="31432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86" name="Straight Arrow Connector 19"/>
          <p:cNvCxnSpPr>
            <a:cxnSpLocks noChangeShapeType="1"/>
          </p:cNvCxnSpPr>
          <p:nvPr/>
        </p:nvCxnSpPr>
        <p:spPr bwMode="auto">
          <a:xfrm rot="5400000">
            <a:off x="3137694" y="2029619"/>
            <a:ext cx="422275" cy="39528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87" name="Straight Arrow Connector 21"/>
          <p:cNvCxnSpPr>
            <a:cxnSpLocks noChangeShapeType="1"/>
          </p:cNvCxnSpPr>
          <p:nvPr/>
        </p:nvCxnSpPr>
        <p:spPr bwMode="auto">
          <a:xfrm rot="10800000">
            <a:off x="3141663" y="4086225"/>
            <a:ext cx="450850" cy="138113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sp>
        <p:nvSpPr>
          <p:cNvPr id="29" name="TextBox 28"/>
          <p:cNvSpPr txBox="1"/>
          <p:nvPr/>
        </p:nvSpPr>
        <p:spPr bwMode="auto">
          <a:xfrm>
            <a:off x="8745538" y="2551113"/>
            <a:ext cx="1506537" cy="379412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Reproduction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8618538" y="1778000"/>
            <a:ext cx="963612" cy="379413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Growth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5316538" y="1841500"/>
            <a:ext cx="904875" cy="655638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Cost of </a:t>
            </a:r>
          </a:p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Living</a:t>
            </a:r>
          </a:p>
        </p:txBody>
      </p:sp>
      <p:cxnSp>
        <p:nvCxnSpPr>
          <p:cNvPr id="50191" name="Straight Arrow Connector 29"/>
          <p:cNvCxnSpPr>
            <a:cxnSpLocks noChangeShapeType="1"/>
          </p:cNvCxnSpPr>
          <p:nvPr/>
        </p:nvCxnSpPr>
        <p:spPr bwMode="auto">
          <a:xfrm>
            <a:off x="6110288" y="2433638"/>
            <a:ext cx="358775" cy="25876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92" name="Straight Arrow Connector 30"/>
          <p:cNvCxnSpPr>
            <a:cxnSpLocks noChangeShapeType="1"/>
          </p:cNvCxnSpPr>
          <p:nvPr/>
        </p:nvCxnSpPr>
        <p:spPr bwMode="auto">
          <a:xfrm rot="10800000" flipV="1">
            <a:off x="8023225" y="2085975"/>
            <a:ext cx="608013" cy="31273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93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8382000" y="2868613"/>
            <a:ext cx="414338" cy="18256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sp>
        <p:nvSpPr>
          <p:cNvPr id="41" name="TextBox 40"/>
          <p:cNvSpPr txBox="1"/>
          <p:nvPr/>
        </p:nvSpPr>
        <p:spPr bwMode="auto">
          <a:xfrm>
            <a:off x="6403975" y="862013"/>
            <a:ext cx="1968957" cy="594267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latin typeface="Comic Sans MS"/>
                <a:ea typeface="+mn-ea"/>
                <a:cs typeface="Comic Sans MS"/>
              </a:rPr>
              <a:t>Stressed</a:t>
            </a:r>
          </a:p>
        </p:txBody>
      </p:sp>
      <p:sp>
        <p:nvSpPr>
          <p:cNvPr id="1033" name="TextBox 25"/>
          <p:cNvSpPr txBox="1">
            <a:spLocks noChangeArrowheads="1"/>
          </p:cNvSpPr>
          <p:nvPr/>
        </p:nvSpPr>
        <p:spPr bwMode="auto">
          <a:xfrm>
            <a:off x="1809750" y="2900363"/>
            <a:ext cx="939800" cy="708025"/>
          </a:xfrm>
          <a:prstGeom prst="rect">
            <a:avLst/>
          </a:prstGeom>
          <a:solidFill>
            <a:srgbClr val="FFFFFF">
              <a:alpha val="44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Energy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Budget</a:t>
            </a:r>
          </a:p>
        </p:txBody>
      </p:sp>
      <p:cxnSp>
        <p:nvCxnSpPr>
          <p:cNvPr id="50196" name="Straight Connector 32"/>
          <p:cNvCxnSpPr>
            <a:cxnSpLocks noChangeShapeType="1"/>
          </p:cNvCxnSpPr>
          <p:nvPr/>
        </p:nvCxnSpPr>
        <p:spPr bwMode="auto">
          <a:xfrm>
            <a:off x="547688" y="731838"/>
            <a:ext cx="9067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0197" name="Straight Connector 6"/>
          <p:cNvCxnSpPr>
            <a:cxnSpLocks noChangeShapeType="1"/>
          </p:cNvCxnSpPr>
          <p:nvPr/>
        </p:nvCxnSpPr>
        <p:spPr bwMode="auto">
          <a:xfrm>
            <a:off x="571500" y="788988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</p:spPr>
      </p:cxnSp>
      <p:sp>
        <p:nvSpPr>
          <p:cNvPr id="50198" name="TextBox 22"/>
          <p:cNvSpPr txBox="1">
            <a:spLocks noChangeArrowheads="1"/>
          </p:cNvSpPr>
          <p:nvPr/>
        </p:nvSpPr>
        <p:spPr bwMode="auto">
          <a:xfrm>
            <a:off x="974725" y="5027613"/>
            <a:ext cx="82502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Energy budgets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–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If the cost of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living (e.g.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shells) increases, less is available for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growth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and 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reproduction.</a:t>
            </a:r>
            <a:endParaRPr lang="en-US" sz="24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7554" name="Picture 18" descr="http://nakedmaninthetree.files.wordpress.com/2009/05/oceanaci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7385" y="2233341"/>
            <a:ext cx="5448582" cy="3149900"/>
          </a:xfrm>
          <a:prstGeom prst="rect">
            <a:avLst/>
          </a:prstGeom>
          <a:noFill/>
        </p:spPr>
      </p:pic>
      <p:sp>
        <p:nvSpPr>
          <p:cNvPr id="1816578" name="Rectangle 2"/>
          <p:cNvSpPr>
            <a:spLocks noChangeArrowheads="1"/>
          </p:cNvSpPr>
          <p:nvPr/>
        </p:nvSpPr>
        <p:spPr bwMode="auto">
          <a:xfrm>
            <a:off x="0" y="2206625"/>
            <a:ext cx="1024096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2925" tIns="51462" rIns="102925" bIns="51462">
            <a:spAutoFit/>
          </a:bodyPr>
          <a:lstStyle/>
          <a:p>
            <a:pPr defTabSz="1028700"/>
            <a:r>
              <a:rPr lang="en-US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defTabSz="1028700"/>
            <a:r>
              <a:rPr lang="en-US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defTabSz="1028700"/>
            <a:endParaRPr lang="en-US" sz="2700">
              <a:latin typeface="Times New Roman" pitchFamily="18" charset="0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467532" y="0"/>
            <a:ext cx="9377872" cy="63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r>
              <a:rPr lang="en-US" sz="3500" dirty="0" smtClean="0">
                <a:latin typeface="Comic Sans MS" pitchFamily="66" charset="0"/>
                <a:cs typeface="Arial" pitchFamily="34" charset="0"/>
              </a:rPr>
              <a:t>Ocean acidification reduces skeletal growth</a:t>
            </a:r>
            <a:endParaRPr lang="en-US" sz="3500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>
            <a:off x="558831" y="796508"/>
            <a:ext cx="9195274" cy="46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5" rIns="91432" bIns="45715">
            <a:spAutoFit/>
          </a:bodyPr>
          <a:lstStyle/>
          <a:p>
            <a:pPr algn="ctr"/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  <a:cs typeface="Arial" pitchFamily="34" charset="0"/>
              </a:rPr>
              <a:t>Low carbonate saturation associated with low calcification rate</a:t>
            </a:r>
            <a:endParaRPr lang="en-US" sz="2400" dirty="0">
              <a:solidFill>
                <a:srgbClr val="00FF00"/>
              </a:solidFill>
              <a:latin typeface="Comic Sans MS" pitchFamily="66" charset="0"/>
              <a:cs typeface="Arial" pitchFamily="34" charset="0"/>
            </a:endParaRPr>
          </a:p>
        </p:txBody>
      </p:sp>
      <p:cxnSp>
        <p:nvCxnSpPr>
          <p:cNvPr id="14" name="Straight Connector 6"/>
          <p:cNvCxnSpPr>
            <a:cxnSpLocks noChangeShapeType="1"/>
          </p:cNvCxnSpPr>
          <p:nvPr/>
        </p:nvCxnSpPr>
        <p:spPr bwMode="auto">
          <a:xfrm>
            <a:off x="514570" y="646000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grpSp>
        <p:nvGrpSpPr>
          <p:cNvPr id="22" name="Group 21"/>
          <p:cNvGrpSpPr/>
          <p:nvPr/>
        </p:nvGrpSpPr>
        <p:grpSpPr>
          <a:xfrm>
            <a:off x="43542" y="2009775"/>
            <a:ext cx="4610100" cy="3676650"/>
            <a:chOff x="0" y="2009775"/>
            <a:chExt cx="4610100" cy="367665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0" y="2009775"/>
              <a:ext cx="4610100" cy="367665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3137546" name="Picture 10" descr="http://www.fathom.com/feature/2205/1211_2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664" y="2060518"/>
              <a:ext cx="4450852" cy="3444932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3133725" y="4321119"/>
              <a:ext cx="7873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Comic Sans MS" pitchFamily="66" charset="0"/>
                </a:rPr>
                <a:t>Corals</a:t>
              </a:r>
              <a:endParaRPr lang="en-GB" sz="1600" b="1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0" y="2028825"/>
              <a:ext cx="4505325" cy="9525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0" y="5438775"/>
              <a:ext cx="4533900" cy="1047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9050" y="2076450"/>
              <a:ext cx="123825" cy="34575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4457700" y="2028826"/>
              <a:ext cx="85271" cy="360271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0008" y="5209063"/>
              <a:ext cx="2924499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Comic Sans MS" pitchFamily="66" charset="0"/>
                </a:rPr>
                <a:t>Aragonite Saturation State</a:t>
              </a:r>
              <a:endParaRPr lang="en-GB" sz="1600" b="1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-486566" y="3378143"/>
              <a:ext cx="1941557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Comic Sans MS" pitchFamily="66" charset="0"/>
                </a:rPr>
                <a:t>Calcification Rate</a:t>
              </a:r>
              <a:endParaRPr lang="en-GB" sz="1600" b="1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795024" y="0"/>
            <a:ext cx="5307981" cy="729289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28700"/>
            <a:endParaRPr lang="en-GB" smtClean="0">
              <a:solidFill>
                <a:srgbClr val="FFFF00"/>
              </a:solidFill>
            </a:endParaRP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4818063" y="192088"/>
            <a:ext cx="5307012" cy="6932612"/>
            <a:chOff x="3035" y="121"/>
            <a:chExt cx="3343" cy="4367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35" y="121"/>
              <a:ext cx="3343" cy="4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66035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" y="121"/>
              <a:ext cx="3348" cy="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13" y="120261"/>
            <a:ext cx="4547684" cy="955980"/>
          </a:xfrm>
        </p:spPr>
        <p:txBody>
          <a:bodyPr/>
          <a:lstStyle/>
          <a:p>
            <a:r>
              <a:rPr lang="en-US" sz="2400" b="1" dirty="0" smtClean="0">
                <a:latin typeface="Comic Sans MS" pitchFamily="66" charset="0"/>
              </a:rPr>
              <a:t>Ocean chemistry is becoming more stressful for corals</a:t>
            </a:r>
            <a:endParaRPr lang="en-GB" sz="2400" b="1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418" y="1248999"/>
            <a:ext cx="44716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Ocean acidification reduces minerals used to make coral skeletons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l-GR" dirty="0" smtClean="0">
                <a:solidFill>
                  <a:srgbClr val="FFFFFF"/>
                </a:solidFill>
              </a:rPr>
              <a:t>Ω</a:t>
            </a:r>
            <a:r>
              <a:rPr lang="en-US" baseline="-25000" dirty="0" smtClean="0">
                <a:solidFill>
                  <a:srgbClr val="FFFFFF"/>
                </a:solidFill>
              </a:rPr>
              <a:t>aragonite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decreases with OA</a:t>
            </a:r>
            <a:br>
              <a:rPr lang="en-US" dirty="0" smtClean="0">
                <a:solidFill>
                  <a:srgbClr val="FFFFFF"/>
                </a:solidFill>
              </a:rPr>
            </a:b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Corals grow best with </a:t>
            </a:r>
            <a:r>
              <a:rPr lang="el-GR" dirty="0" smtClean="0">
                <a:solidFill>
                  <a:srgbClr val="FFFFFF"/>
                </a:solidFill>
              </a:rPr>
              <a:t>Ω</a:t>
            </a:r>
            <a:r>
              <a:rPr lang="en-US" dirty="0" smtClean="0">
                <a:solidFill>
                  <a:srgbClr val="FFFFFF"/>
                </a:solidFill>
              </a:rPr>
              <a:t> &gt; 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Corals cease to grow when </a:t>
            </a:r>
            <a:r>
              <a:rPr lang="el-GR" dirty="0" smtClean="0">
                <a:solidFill>
                  <a:srgbClr val="FFFFFF"/>
                </a:solidFill>
              </a:rPr>
              <a:t>Ω</a:t>
            </a:r>
            <a:r>
              <a:rPr lang="en-US" dirty="0" smtClean="0">
                <a:solidFill>
                  <a:srgbClr val="FFFFFF"/>
                </a:solidFill>
              </a:rPr>
              <a:t> ~2</a:t>
            </a:r>
            <a:br>
              <a:rPr lang="en-US" dirty="0" smtClean="0">
                <a:solidFill>
                  <a:srgbClr val="FFFFFF"/>
                </a:solidFill>
              </a:rPr>
            </a:b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All existing reefs today will have poor growth conditions for corals by 2100</a:t>
            </a:r>
            <a:endParaRPr lang="en-GB" dirty="0">
              <a:solidFill>
                <a:srgbClr val="00FF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037182" y="6673540"/>
            <a:ext cx="4648256" cy="52410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28700"/>
            <a:endParaRPr lang="en-GB" smtClean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64498" y="6562033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</a:rPr>
              <a:t>Good</a:t>
            </a:r>
            <a:endParaRPr lang="en-GB" b="1" dirty="0">
              <a:solidFill>
                <a:srgbClr val="00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24441" y="6562033"/>
            <a:ext cx="920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</a:rPr>
              <a:t>Marginal</a:t>
            </a:r>
            <a:endParaRPr lang="en-GB" b="1" dirty="0">
              <a:solidFill>
                <a:srgbClr val="00006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5613" y="6562033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</a:rPr>
              <a:t>Bad</a:t>
            </a:r>
            <a:endParaRPr lang="en-GB" b="1" dirty="0">
              <a:solidFill>
                <a:srgbClr val="00006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70186" y="6747784"/>
            <a:ext cx="1269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 smtClean="0">
                <a:solidFill>
                  <a:srgbClr val="000000"/>
                </a:solidFill>
              </a:rPr>
              <a:t>Ω</a:t>
            </a:r>
            <a:r>
              <a:rPr lang="en-US" sz="2400" baseline="-25000" dirty="0" smtClean="0">
                <a:solidFill>
                  <a:srgbClr val="000000"/>
                </a:solidFill>
              </a:rPr>
              <a:t>aragonite</a:t>
            </a:r>
            <a:endParaRPr lang="en-GB" sz="2400" baseline="-250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20169" y="6747784"/>
            <a:ext cx="1269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 smtClean="0">
                <a:solidFill>
                  <a:srgbClr val="000000"/>
                </a:solidFill>
              </a:rPr>
              <a:t>Ω</a:t>
            </a:r>
            <a:r>
              <a:rPr lang="en-US" sz="2400" baseline="-25000" dirty="0" smtClean="0">
                <a:solidFill>
                  <a:srgbClr val="000000"/>
                </a:solidFill>
              </a:rPr>
              <a:t>aragonite</a:t>
            </a:r>
            <a:endParaRPr lang="en-GB" sz="2400" baseline="-250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0011" y="7092176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Cao and </a:t>
            </a:r>
            <a:r>
              <a:rPr lang="en-US" dirty="0" err="1" smtClean="0">
                <a:solidFill>
                  <a:srgbClr val="FFFF00"/>
                </a:solidFill>
              </a:rPr>
              <a:t>Caldeira</a:t>
            </a:r>
            <a:r>
              <a:rPr lang="en-US" dirty="0" smtClean="0">
                <a:solidFill>
                  <a:srgbClr val="FFFF00"/>
                </a:solidFill>
              </a:rPr>
              <a:t> 2008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19" y="3450088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60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nature.com/nature/journal/v454/n7200/images/nature07051-f1.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64097" y="62484"/>
            <a:ext cx="3611822" cy="3069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4" descr="http://www.nature.com/nature/journal/v454/n7200/images/nature07051-f4.2.jpg"/>
          <p:cNvPicPr>
            <a:picLocks noChangeAspect="1" noChangeArrowheads="1"/>
          </p:cNvPicPr>
          <p:nvPr/>
        </p:nvPicPr>
        <p:blipFill>
          <a:blip r:embed="rId6" cstate="print">
            <a:lum bright="-14000" contrast="26000"/>
          </a:blip>
          <a:srcRect/>
          <a:stretch>
            <a:fillRect/>
          </a:stretch>
        </p:blipFill>
        <p:spPr bwMode="auto">
          <a:xfrm>
            <a:off x="33868" y="1237976"/>
            <a:ext cx="5034149" cy="573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Box 6"/>
          <p:cNvSpPr txBox="1">
            <a:spLocks noChangeArrowheads="1"/>
          </p:cNvSpPr>
          <p:nvPr/>
        </p:nvSpPr>
        <p:spPr bwMode="auto">
          <a:xfrm>
            <a:off x="133347" y="1"/>
            <a:ext cx="6515103" cy="40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5" rIns="91432" bIns="45715">
            <a:spAutoFit/>
          </a:bodyPr>
          <a:lstStyle/>
          <a:p>
            <a:r>
              <a:rPr lang="en-US" sz="2000" b="1" dirty="0" smtClean="0">
                <a:solidFill>
                  <a:srgbClr val="FFFF66"/>
                </a:solidFill>
                <a:latin typeface="Comic Sans MS" pitchFamily="66" charset="0"/>
              </a:rPr>
              <a:t>Natural CO</a:t>
            </a:r>
            <a:r>
              <a:rPr lang="en-US" sz="2000" b="1" baseline="-25000" dirty="0" smtClean="0">
                <a:solidFill>
                  <a:srgbClr val="FFFF66"/>
                </a:solidFill>
                <a:latin typeface="Comic Sans MS" pitchFamily="66" charset="0"/>
              </a:rPr>
              <a:t>2</a:t>
            </a:r>
            <a:r>
              <a:rPr lang="en-US" sz="2000" b="1" dirty="0" smtClean="0">
                <a:solidFill>
                  <a:srgbClr val="FFFF66"/>
                </a:solidFill>
                <a:latin typeface="Comic Sans MS" pitchFamily="66" charset="0"/>
              </a:rPr>
              <a:t>-venting affects marine biodiversity</a:t>
            </a:r>
            <a:endParaRPr lang="en-US" sz="2000" b="1" dirty="0">
              <a:solidFill>
                <a:srgbClr val="FFFF66"/>
              </a:solidFill>
              <a:latin typeface="Comic Sans MS" pitchFamily="66" charset="0"/>
            </a:endParaRPr>
          </a:p>
        </p:txBody>
      </p:sp>
      <p:sp>
        <p:nvSpPr>
          <p:cNvPr id="38917" name="TextBox 7"/>
          <p:cNvSpPr txBox="1">
            <a:spLocks noChangeArrowheads="1"/>
          </p:cNvSpPr>
          <p:nvPr/>
        </p:nvSpPr>
        <p:spPr bwMode="auto">
          <a:xfrm>
            <a:off x="275583" y="428662"/>
            <a:ext cx="5673332" cy="61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00" dirty="0">
                <a:solidFill>
                  <a:srgbClr val="FFFFFF"/>
                </a:solidFill>
                <a:latin typeface="Comic Sans MS" pitchFamily="66" charset="0"/>
              </a:rPr>
              <a:t>  Echinoderms conspicuously absent, shell dissolution </a:t>
            </a:r>
          </a:p>
          <a:p>
            <a:pPr>
              <a:buFont typeface="Arial" pitchFamily="34" charset="0"/>
              <a:buChar char="•"/>
            </a:pPr>
            <a:r>
              <a:rPr lang="en-US" sz="1700" dirty="0">
                <a:solidFill>
                  <a:srgbClr val="FFFFFF"/>
                </a:solidFill>
                <a:latin typeface="Comic Sans MS" pitchFamily="66" charset="0"/>
              </a:rPr>
              <a:t>  </a:t>
            </a:r>
            <a:r>
              <a:rPr lang="en-US" sz="1700" dirty="0" err="1">
                <a:solidFill>
                  <a:srgbClr val="FFFFFF"/>
                </a:solidFill>
                <a:latin typeface="Comic Sans MS" pitchFamily="66" charset="0"/>
              </a:rPr>
              <a:t>Seagrasses</a:t>
            </a:r>
            <a:r>
              <a:rPr lang="en-US" sz="1700" dirty="0">
                <a:solidFill>
                  <a:srgbClr val="FFFFFF"/>
                </a:solidFill>
                <a:latin typeface="Comic Sans MS" pitchFamily="66" charset="0"/>
              </a:rPr>
              <a:t> thrive</a:t>
            </a:r>
          </a:p>
        </p:txBody>
      </p:sp>
      <p:sp>
        <p:nvSpPr>
          <p:cNvPr id="38918" name="TextBox 8"/>
          <p:cNvSpPr txBox="1">
            <a:spLocks noChangeArrowheads="1"/>
          </p:cNvSpPr>
          <p:nvPr/>
        </p:nvSpPr>
        <p:spPr bwMode="auto">
          <a:xfrm>
            <a:off x="0" y="7100354"/>
            <a:ext cx="2723806" cy="32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r>
              <a:rPr lang="en-US" sz="1500" dirty="0">
                <a:latin typeface="Maiandra GD" pitchFamily="34" charset="0"/>
              </a:rPr>
              <a:t>Jason Hall-Spencer et al. 2008</a:t>
            </a:r>
          </a:p>
        </p:txBody>
      </p:sp>
      <p:sp>
        <p:nvSpPr>
          <p:cNvPr id="38920" name="Line 4"/>
          <p:cNvSpPr>
            <a:spLocks noChangeShapeType="1"/>
          </p:cNvSpPr>
          <p:nvPr/>
        </p:nvSpPr>
        <p:spPr bwMode="auto">
          <a:xfrm>
            <a:off x="496048" y="411515"/>
            <a:ext cx="539250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lIns="91432" tIns="45715" rIns="91432" bIns="45715"/>
          <a:lstStyle/>
          <a:p>
            <a:endParaRPr lang="en-GB"/>
          </a:p>
        </p:txBody>
      </p:sp>
      <p:pic>
        <p:nvPicPr>
          <p:cNvPr id="2" name="Ischcia seagrass meadows and CO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38442" y="3199965"/>
            <a:ext cx="5027538" cy="377065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4" descr="Caulerpa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973" y="4159306"/>
            <a:ext cx="4679211" cy="3191324"/>
          </a:xfrm>
        </p:spPr>
      </p:pic>
      <p:sp>
        <p:nvSpPr>
          <p:cNvPr id="24580" name="Rectangle 7"/>
          <p:cNvSpPr>
            <a:spLocks noChangeArrowheads="1"/>
          </p:cNvSpPr>
          <p:nvPr/>
        </p:nvSpPr>
        <p:spPr bwMode="auto">
          <a:xfrm>
            <a:off x="515653" y="171464"/>
            <a:ext cx="8963126" cy="8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19" tIns="36010" rIns="72019" bIns="36010">
            <a:spAutoFit/>
          </a:bodyPr>
          <a:lstStyle/>
          <a:p>
            <a:pPr algn="r"/>
            <a:r>
              <a:rPr lang="en-GB" sz="2400" b="1" dirty="0" smtClean="0">
                <a:latin typeface="Comic Sans MS" pitchFamily="66" charset="0"/>
              </a:rPr>
              <a:t>High-CO</a:t>
            </a:r>
            <a:r>
              <a:rPr lang="en-GB" sz="2400" b="1" baseline="-25000" dirty="0" smtClean="0">
                <a:latin typeface="Comic Sans MS" pitchFamily="66" charset="0"/>
              </a:rPr>
              <a:t>2</a:t>
            </a:r>
            <a:r>
              <a:rPr lang="en-GB" sz="2400" b="1" dirty="0" smtClean="0">
                <a:latin typeface="Comic Sans MS" pitchFamily="66" charset="0"/>
              </a:rPr>
              <a:t> areas have fewer </a:t>
            </a:r>
            <a:r>
              <a:rPr lang="en-GB" sz="2400" b="1" dirty="0" err="1" smtClean="0">
                <a:latin typeface="Comic Sans MS" pitchFamily="66" charset="0"/>
              </a:rPr>
              <a:t>calcifiers</a:t>
            </a:r>
            <a:r>
              <a:rPr lang="en-GB" sz="2400" b="1" dirty="0" smtClean="0">
                <a:latin typeface="Comic Sans MS" pitchFamily="66" charset="0"/>
              </a:rPr>
              <a:t>, fleshy algae, and more invasive algae </a:t>
            </a:r>
            <a:endParaRPr lang="en-GB" sz="2400" b="1" dirty="0"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169466" y="1834273"/>
            <a:ext cx="4743122" cy="4702628"/>
            <a:chOff x="5293672" y="1105989"/>
            <a:chExt cx="4743122" cy="4702628"/>
          </a:xfrm>
        </p:grpSpPr>
        <p:sp>
          <p:nvSpPr>
            <p:cNvPr id="9" name="Rectangle 8"/>
            <p:cNvSpPr/>
            <p:nvPr/>
          </p:nvSpPr>
          <p:spPr bwMode="auto">
            <a:xfrm>
              <a:off x="5293672" y="1105989"/>
              <a:ext cx="4743122" cy="470262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328508" y="1165647"/>
              <a:ext cx="4708286" cy="4568947"/>
              <a:chOff x="5102085" y="1897167"/>
              <a:chExt cx="4708286" cy="456894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5102085" y="1897167"/>
                <a:ext cx="4708286" cy="4568947"/>
                <a:chOff x="5102085" y="1897167"/>
                <a:chExt cx="4708286" cy="4568947"/>
              </a:xfrm>
            </p:grpSpPr>
            <p:pic>
              <p:nvPicPr>
                <p:cNvPr id="6" name="Picture 5"/>
                <p:cNvPicPr/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02085" y="2490651"/>
                  <a:ext cx="4708286" cy="3975463"/>
                </a:xfrm>
                <a:prstGeom prst="rect">
                  <a:avLst/>
                </a:prstGeom>
              </p:spPr>
            </p:pic>
            <p:sp>
              <p:nvSpPr>
                <p:cNvPr id="4" name="TextBox 3"/>
                <p:cNvSpPr txBox="1"/>
                <p:nvPr/>
              </p:nvSpPr>
              <p:spPr>
                <a:xfrm>
                  <a:off x="5226290" y="1897167"/>
                  <a:ext cx="445987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solidFill>
                        <a:srgbClr val="000000"/>
                      </a:solidFill>
                    </a:rPr>
                    <a:t>Biodiversity is reduced at natural CO</a:t>
                  </a:r>
                  <a:r>
                    <a:rPr lang="en-US" sz="1600" b="1" baseline="-25000" dirty="0" smtClean="0">
                      <a:solidFill>
                        <a:srgbClr val="000000"/>
                      </a:solidFill>
                    </a:rPr>
                    <a:t>2</a:t>
                  </a:r>
                  <a:r>
                    <a:rPr lang="en-US" sz="1600" b="1" dirty="0" smtClean="0">
                      <a:solidFill>
                        <a:srgbClr val="000000"/>
                      </a:solidFill>
                    </a:rPr>
                    <a:t> vents</a:t>
                  </a:r>
                </a:p>
                <a:p>
                  <a:pPr algn="ctr"/>
                  <a:r>
                    <a:rPr lang="en-US" sz="1600" dirty="0" smtClean="0">
                      <a:solidFill>
                        <a:srgbClr val="0000FF"/>
                      </a:solidFill>
                    </a:rPr>
                    <a:t>51% loss of species per 1 pH unit</a:t>
                  </a:r>
                  <a:endParaRPr lang="en-US" sz="16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8743278" y="6127560"/>
                  <a:ext cx="94288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 smtClean="0">
                      <a:solidFill>
                        <a:srgbClr val="000000"/>
                      </a:solidFill>
                    </a:rPr>
                    <a:t>Modified from</a:t>
                  </a:r>
                </a:p>
                <a:p>
                  <a:r>
                    <a:rPr lang="en-US" sz="800" dirty="0" smtClean="0">
                      <a:solidFill>
                        <a:srgbClr val="000000"/>
                      </a:solidFill>
                    </a:rPr>
                    <a:t>Barry et al. 2011</a:t>
                  </a:r>
                  <a:endParaRPr lang="en-US" sz="800" dirty="0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3" name="Straight Arrow Connector 2"/>
              <p:cNvCxnSpPr/>
              <p:nvPr/>
            </p:nvCxnSpPr>
            <p:spPr bwMode="auto">
              <a:xfrm>
                <a:off x="5817326" y="3026228"/>
                <a:ext cx="2342606" cy="2325189"/>
              </a:xfrm>
              <a:prstGeom prst="straightConnector1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0000FF"/>
                </a:solidFill>
                <a:prstDash val="sysDash"/>
                <a:round/>
                <a:headEnd type="none" w="med" len="med"/>
                <a:tailEnd type="arrow"/>
              </a:ln>
              <a:effectLst/>
            </p:spPr>
          </p:cxnSp>
        </p:grp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2" y="918774"/>
            <a:ext cx="4645989" cy="319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74594" y="979273"/>
            <a:ext cx="3319883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Typical Ischia shallow-water community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4593" y="4208791"/>
            <a:ext cx="3308919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Community in high-CO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 areas at Ischia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2033725" y="7011342"/>
            <a:ext cx="2723806" cy="32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r>
              <a:rPr lang="en-US" sz="1500" dirty="0">
                <a:latin typeface="Maiandra GD" pitchFamily="34" charset="0"/>
              </a:rPr>
              <a:t>Jason Hall-Spencer et al. 2008</a:t>
            </a:r>
          </a:p>
        </p:txBody>
      </p:sp>
    </p:spTree>
    <p:extLst>
      <p:ext uri="{BB962C8B-B14F-4D97-AF65-F5344CB8AC3E}">
        <p14:creationId xmlns:p14="http://schemas.microsoft.com/office/powerpoint/2010/main" val="618312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66688" y="31203"/>
            <a:ext cx="9925246" cy="59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916" tIns="51458" rIns="102916" bIns="51458">
            <a:spAutoFit/>
          </a:bodyPr>
          <a:lstStyle/>
          <a:p>
            <a:pPr defTabSz="1028700" eaLnBrk="0" hangingPunct="0"/>
            <a:r>
              <a:rPr lang="en-US" sz="3200" dirty="0" smtClean="0">
                <a:solidFill>
                  <a:srgbClr val="FFFF00"/>
                </a:solidFill>
                <a:latin typeface="Comic Sans MS" pitchFamily="66" charset="0"/>
              </a:rPr>
              <a:t>Climate change is associated with mass extinctions</a:t>
            </a:r>
            <a:endParaRPr lang="en-US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056" name="Text Box 40"/>
          <p:cNvSpPr txBox="1">
            <a:spLocks noChangeArrowheads="1"/>
          </p:cNvSpPr>
          <p:nvPr/>
        </p:nvSpPr>
        <p:spPr bwMode="auto">
          <a:xfrm>
            <a:off x="819718" y="750335"/>
            <a:ext cx="8005702" cy="70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pPr defTabSz="1028700" eaLnBrk="0" hangingPunct="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FF"/>
                </a:solidFill>
                <a:latin typeface="Comic Sans MS" pitchFamily="66" charset="0"/>
              </a:rPr>
              <a:t> 5 major mass extinctions with &gt;70% extinction of all species</a:t>
            </a:r>
          </a:p>
          <a:p>
            <a:pPr defTabSz="1028700" eaLnBrk="0" hangingPunct="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FFFF"/>
                </a:solidFill>
                <a:latin typeface="Comic Sans MS" pitchFamily="66" charset="0"/>
              </a:rPr>
              <a:t> 10+ million years to recover (</a:t>
            </a:r>
            <a:r>
              <a:rPr lang="en-US" sz="2000" b="1" dirty="0" err="1" smtClean="0">
                <a:solidFill>
                  <a:srgbClr val="FFFFFF"/>
                </a:solidFill>
                <a:latin typeface="Comic Sans MS" pitchFamily="66" charset="0"/>
              </a:rPr>
              <a:t>rediversify</a:t>
            </a:r>
            <a:r>
              <a:rPr lang="en-US" sz="2000" b="1" dirty="0" smtClean="0">
                <a:solidFill>
                  <a:srgbClr val="FFFFFF"/>
                </a:solidFill>
                <a:latin typeface="Comic Sans MS" pitchFamily="66" charset="0"/>
              </a:rPr>
              <a:t>) </a:t>
            </a:r>
            <a:endParaRPr lang="en-US" sz="20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061" name="Rectangle 64"/>
          <p:cNvSpPr>
            <a:spLocks noChangeArrowheads="1"/>
          </p:cNvSpPr>
          <p:nvPr/>
        </p:nvSpPr>
        <p:spPr bwMode="auto">
          <a:xfrm>
            <a:off x="166688" y="1722967"/>
            <a:ext cx="7086600" cy="20108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28700" eaLnBrk="0" hangingPunct="0"/>
            <a:endParaRPr lang="en-US"/>
          </a:p>
        </p:txBody>
      </p:sp>
      <p:cxnSp>
        <p:nvCxnSpPr>
          <p:cNvPr id="37" name="Straight Connector 6"/>
          <p:cNvCxnSpPr>
            <a:cxnSpLocks noChangeShapeType="1"/>
          </p:cNvCxnSpPr>
          <p:nvPr/>
        </p:nvCxnSpPr>
        <p:spPr bwMode="auto">
          <a:xfrm>
            <a:off x="549121" y="681433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12" name="Straight Connector 11"/>
          <p:cNvCxnSpPr/>
          <p:nvPr/>
        </p:nvCxnSpPr>
        <p:spPr bwMode="auto">
          <a:xfrm rot="5400000" flipH="1" flipV="1">
            <a:off x="2114550" y="3390900"/>
            <a:ext cx="283845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rot="5400000" flipH="1" flipV="1">
            <a:off x="2724150" y="3381375"/>
            <a:ext cx="283845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347013" name="Picture 5" descr="http://upload.wikimedia.org/wikipedia/commons/thumb/4/4d/Phanerozoic_Biodiversity.svg/784px-Phanerozoic_Biodiversity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84" y="1704976"/>
            <a:ext cx="9286216" cy="549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6888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>
            <a:off x="609690" y="707806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19" name="TextBox 18"/>
          <p:cNvSpPr txBox="1"/>
          <p:nvPr/>
        </p:nvSpPr>
        <p:spPr>
          <a:xfrm>
            <a:off x="565844" y="101600"/>
            <a:ext cx="9471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omic Sans MS" pitchFamily="66" charset="0"/>
              </a:rPr>
              <a:t>Important to consider effects on different life stages</a:t>
            </a:r>
          </a:p>
        </p:txBody>
      </p:sp>
      <p:pic>
        <p:nvPicPr>
          <p:cNvPr id="2440198" name="Picture 6" descr="http://www.itresourcing.com.au/aquaculture/species/images/intext/30.%20Tuna%20lifecy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0102" y="1720668"/>
            <a:ext cx="5280197" cy="462963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9212" y="1863497"/>
            <a:ext cx="1385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Fertilization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4359" y="1140262"/>
            <a:ext cx="1015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FF00"/>
                </a:solidFill>
                <a:latin typeface="Comic Sans MS" pitchFamily="66" charset="0"/>
              </a:rPr>
              <a:t>Stage:</a:t>
            </a:r>
            <a:endParaRPr lang="en-US" sz="2000" b="1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854" y="2438850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Embryo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431" y="3014203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Larva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3107" y="3589556"/>
            <a:ext cx="979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Juvenile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4240" y="4164909"/>
            <a:ext cx="71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Adult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8493" y="1878886"/>
            <a:ext cx="883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Seconds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30065" y="1140262"/>
            <a:ext cx="1340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FF00"/>
                </a:solidFill>
                <a:latin typeface="Comic Sans MS" pitchFamily="66" charset="0"/>
              </a:rPr>
              <a:t>Duration:</a:t>
            </a:r>
            <a:endParaRPr lang="en-US" sz="2000" b="1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66133" y="2454239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Hours - Days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79571" y="3029592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Days – Months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45669" y="3604945"/>
            <a:ext cx="909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Mo. – Yr.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78343" y="4180298"/>
            <a:ext cx="1043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Yr. – Cent.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26379" y="1878886"/>
            <a:ext cx="6655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High?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81546" y="1140262"/>
            <a:ext cx="1555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FF00"/>
                </a:solidFill>
                <a:latin typeface="Comic Sans MS" pitchFamily="66" charset="0"/>
              </a:rPr>
              <a:t>Sensitivity</a:t>
            </a: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:</a:t>
            </a:r>
            <a:endParaRPr lang="en-US" sz="2000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6380" y="2454239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High?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33832" y="3029592"/>
            <a:ext cx="1250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Mod. – High?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10776" y="3604945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Moderate?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166693" y="4180298"/>
            <a:ext cx="118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Low – Mod.?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cxnSp>
        <p:nvCxnSpPr>
          <p:cNvPr id="49" name="Straight Connector 6"/>
          <p:cNvCxnSpPr>
            <a:cxnSpLocks noChangeShapeType="1"/>
          </p:cNvCxnSpPr>
          <p:nvPr/>
        </p:nvCxnSpPr>
        <p:spPr bwMode="auto">
          <a:xfrm>
            <a:off x="338009" y="1670531"/>
            <a:ext cx="3643441" cy="5869"/>
          </a:xfrm>
          <a:prstGeom prst="line">
            <a:avLst/>
          </a:prstGeom>
          <a:noFill/>
          <a:ln w="6350" algn="ctr">
            <a:solidFill>
              <a:schemeClr val="bg2">
                <a:lumMod val="40000"/>
                <a:lumOff val="60000"/>
              </a:schemeClr>
            </a:solidFill>
            <a:round/>
            <a:headEnd/>
            <a:tailEnd/>
          </a:ln>
        </p:spPr>
      </p:cxnSp>
      <p:sp>
        <p:nvSpPr>
          <p:cNvPr id="50" name="TextBox 49"/>
          <p:cNvSpPr txBox="1"/>
          <p:nvPr/>
        </p:nvSpPr>
        <p:spPr>
          <a:xfrm>
            <a:off x="6172200" y="1190625"/>
            <a:ext cx="252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  <a:latin typeface="Comic Sans MS" pitchFamily="66" charset="0"/>
              </a:rPr>
              <a:t>Tuna Life Cycle</a:t>
            </a:r>
            <a:endParaRPr lang="en-US" sz="24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lum bright="-5000" contrast="31000"/>
          </a:blip>
          <a:stretch>
            <a:fillRect/>
          </a:stretch>
        </p:blipFill>
        <p:spPr>
          <a:xfrm>
            <a:off x="302861" y="1765865"/>
            <a:ext cx="9610376" cy="35951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0" y="6973078"/>
            <a:ext cx="3602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Comic Sans MS"/>
                <a:cs typeface="Comic Sans MS"/>
              </a:rPr>
              <a:t>Brennand</a:t>
            </a:r>
            <a:r>
              <a:rPr lang="en-US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et al. 2010</a:t>
            </a:r>
            <a:endParaRPr lang="en-US" sz="20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385342" y="198429"/>
            <a:ext cx="6945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Warming may offset or amplify OA impacts for some taxa</a:t>
            </a:r>
            <a:endParaRPr lang="en-US" sz="3200" dirty="0">
              <a:latin typeface="Comic Sans MS"/>
              <a:cs typeface="Comic Sans MS"/>
            </a:endParaRPr>
          </a:p>
        </p:txBody>
      </p:sp>
      <p:cxnSp>
        <p:nvCxnSpPr>
          <p:cNvPr id="5" name="Straight Connector 6"/>
          <p:cNvCxnSpPr>
            <a:cxnSpLocks noChangeShapeType="1"/>
          </p:cNvCxnSpPr>
          <p:nvPr/>
        </p:nvCxnSpPr>
        <p:spPr bwMode="auto">
          <a:xfrm>
            <a:off x="506413" y="1449294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1" descr="http://lh3.google.com/agodert/RoxnGi_EjBI/AAAAAAAAAAA/4WnjvPT2y5s/IMG_2993.JPG?imgmax=720"/>
          <p:cNvPicPr>
            <a:picLocks noChangeAspect="1" noChangeArrowheads="1"/>
          </p:cNvPicPr>
          <p:nvPr/>
        </p:nvPicPr>
        <p:blipFill>
          <a:blip r:embed="rId3">
            <a:lum bright="-22000"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10240963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6496050"/>
            <a:ext cx="9461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25" descr="amblyraja_badia"/>
          <p:cNvPicPr>
            <a:picLocks noChangeAspect="1" noChangeArrowheads="1"/>
          </p:cNvPicPr>
          <p:nvPr/>
        </p:nvPicPr>
        <p:blipFill>
          <a:blip r:embed="rId5">
            <a:lum bright="2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6489700"/>
            <a:ext cx="9779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1024660" y="-48231"/>
            <a:ext cx="89527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solidFill>
                  <a:srgbClr val="FFFF00"/>
                </a:solidFill>
                <a:latin typeface="Comic Sans MS" pitchFamily="66" charset="0"/>
                <a:ea typeface="Calibri" charset="0"/>
                <a:cs typeface="Calibri"/>
              </a:rPr>
              <a:t>Marine Communities are Biological Networks</a:t>
            </a:r>
            <a:endParaRPr lang="en-US" sz="2800" dirty="0">
              <a:solidFill>
                <a:srgbClr val="FFFF00"/>
              </a:solidFill>
              <a:latin typeface="Comic Sans MS" pitchFamily="66" charset="0"/>
              <a:ea typeface="Calibri" charset="0"/>
              <a:cs typeface="Calibri"/>
            </a:endParaRPr>
          </a:p>
        </p:txBody>
      </p:sp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7519988" y="6707188"/>
            <a:ext cx="20670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FFFFFF"/>
                </a:solidFill>
                <a:latin typeface="Calibri"/>
                <a:ea typeface="Calibri" charset="0"/>
                <a:cs typeface="Calibri"/>
              </a:rPr>
              <a:t>Marine Food Web</a:t>
            </a:r>
          </a:p>
        </p:txBody>
      </p:sp>
      <p:pic>
        <p:nvPicPr>
          <p:cNvPr id="18438" name="Picture 8"/>
          <p:cNvPicPr>
            <a:picLocks noChangeAspect="1"/>
          </p:cNvPicPr>
          <p:nvPr/>
        </p:nvPicPr>
        <p:blipFill>
          <a:blip r:embed="rId6">
            <a:lum bright="-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809625"/>
            <a:ext cx="1649413" cy="11112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311275"/>
            <a:ext cx="1524000" cy="9921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22" descr="DSCN6998"/>
          <p:cNvPicPr>
            <a:picLocks noChangeAspect="1" noChangeArrowheads="1"/>
          </p:cNvPicPr>
          <p:nvPr/>
        </p:nvPicPr>
        <p:blipFill>
          <a:blip r:embed="rId8">
            <a:lum bright="-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6483350"/>
            <a:ext cx="13493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24" descr="Scotoplan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6483350"/>
            <a:ext cx="1020763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67" descr="Octopu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88" y="6497638"/>
            <a:ext cx="9715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Text Box 58"/>
          <p:cNvSpPr txBox="1">
            <a:spLocks noChangeArrowheads="1"/>
          </p:cNvSpPr>
          <p:nvPr/>
        </p:nvSpPr>
        <p:spPr bwMode="auto">
          <a:xfrm>
            <a:off x="119063" y="520700"/>
            <a:ext cx="1631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CCFFCC"/>
                </a:solidFill>
                <a:latin typeface="Calibri"/>
                <a:cs typeface="Calibri"/>
              </a:rPr>
              <a:t>Primary Production</a:t>
            </a:r>
          </a:p>
        </p:txBody>
      </p:sp>
      <p:pic>
        <p:nvPicPr>
          <p:cNvPr id="18444" name="Picture 11"/>
          <p:cNvPicPr>
            <a:picLocks noChangeAspect="1"/>
          </p:cNvPicPr>
          <p:nvPr/>
        </p:nvPicPr>
        <p:blipFill>
          <a:blip r:embed="rId11">
            <a:lum bright="4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04838"/>
            <a:ext cx="2963862" cy="12954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5" name="Picture 23"/>
          <p:cNvPicPr>
            <a:picLocks noChangeAspect="1"/>
          </p:cNvPicPr>
          <p:nvPr/>
        </p:nvPicPr>
        <p:blipFill>
          <a:blip r:embed="rId12" cstate="print">
            <a:lum bright="4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3" y="2779713"/>
            <a:ext cx="1903412" cy="1335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6" name="Text Box 58"/>
          <p:cNvSpPr txBox="1">
            <a:spLocks noChangeArrowheads="1"/>
          </p:cNvSpPr>
          <p:nvPr/>
        </p:nvSpPr>
        <p:spPr bwMode="auto">
          <a:xfrm>
            <a:off x="5200650" y="1631950"/>
            <a:ext cx="723900" cy="2762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Seabirds</a:t>
            </a:r>
          </a:p>
        </p:txBody>
      </p:sp>
      <p:grpSp>
        <p:nvGrpSpPr>
          <p:cNvPr id="18447" name="Group 108"/>
          <p:cNvGrpSpPr>
            <a:grpSpLocks/>
          </p:cNvGrpSpPr>
          <p:nvPr/>
        </p:nvGrpSpPr>
        <p:grpSpPr bwMode="auto">
          <a:xfrm>
            <a:off x="7889875" y="4975225"/>
            <a:ext cx="1822450" cy="1365250"/>
            <a:chOff x="7824392" y="4829034"/>
            <a:chExt cx="1821867" cy="1365449"/>
          </a:xfrm>
        </p:grpSpPr>
        <p:pic>
          <p:nvPicPr>
            <p:cNvPr id="18502" name="Picture 24"/>
            <p:cNvPicPr>
              <a:picLocks noChangeAspect="1"/>
            </p:cNvPicPr>
            <p:nvPr/>
          </p:nvPicPr>
          <p:blipFill>
            <a:blip r:embed="rId13">
              <a:lum bright="6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4392" y="4829034"/>
              <a:ext cx="1821867" cy="1365449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503" name="Text Box 58"/>
            <p:cNvSpPr txBox="1">
              <a:spLocks noChangeArrowheads="1"/>
            </p:cNvSpPr>
            <p:nvPr/>
          </p:nvSpPr>
          <p:spPr bwMode="auto">
            <a:xfrm>
              <a:off x="7830209" y="5904661"/>
              <a:ext cx="813043" cy="27699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solidFill>
                    <a:srgbClr val="FFFFFF"/>
                  </a:solidFill>
                  <a:latin typeface="Calibri"/>
                  <a:cs typeface="Calibri"/>
                </a:rPr>
                <a:t>Mammals</a:t>
              </a:r>
            </a:p>
          </p:txBody>
        </p:sp>
      </p:grpSp>
      <p:sp>
        <p:nvSpPr>
          <p:cNvPr id="18448" name="Text Box 58"/>
          <p:cNvSpPr txBox="1">
            <a:spLocks noChangeArrowheads="1"/>
          </p:cNvSpPr>
          <p:nvPr/>
        </p:nvSpPr>
        <p:spPr bwMode="auto">
          <a:xfrm>
            <a:off x="9545638" y="3810000"/>
            <a:ext cx="431800" cy="2778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Fish</a:t>
            </a:r>
          </a:p>
        </p:txBody>
      </p:sp>
      <p:sp>
        <p:nvSpPr>
          <p:cNvPr id="18449" name="Text Box 58"/>
          <p:cNvSpPr txBox="1">
            <a:spLocks noChangeArrowheads="1"/>
          </p:cNvSpPr>
          <p:nvPr/>
        </p:nvSpPr>
        <p:spPr bwMode="auto">
          <a:xfrm>
            <a:off x="9385300" y="644525"/>
            <a:ext cx="700088" cy="2778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Humans</a:t>
            </a:r>
          </a:p>
        </p:txBody>
      </p:sp>
      <p:grpSp>
        <p:nvGrpSpPr>
          <p:cNvPr id="18450" name="Group 106"/>
          <p:cNvGrpSpPr>
            <a:grpSpLocks/>
          </p:cNvGrpSpPr>
          <p:nvPr/>
        </p:nvGrpSpPr>
        <p:grpSpPr bwMode="auto">
          <a:xfrm>
            <a:off x="298450" y="4533900"/>
            <a:ext cx="1355725" cy="966788"/>
            <a:chOff x="1964994" y="5459714"/>
            <a:chExt cx="1355505" cy="967135"/>
          </a:xfrm>
        </p:grpSpPr>
        <p:pic>
          <p:nvPicPr>
            <p:cNvPr id="18500" name="Picture 4" descr="Bacteria-772833"/>
            <p:cNvPicPr>
              <a:picLocks noChangeAspect="1" noChangeArrowheads="1"/>
            </p:cNvPicPr>
            <p:nvPr/>
          </p:nvPicPr>
          <p:blipFill>
            <a:blip r:embed="rId14" cstate="print">
              <a:lum bright="-26000"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64994" y="5459714"/>
              <a:ext cx="1355505" cy="96713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501" name="Text Box 58"/>
            <p:cNvSpPr txBox="1">
              <a:spLocks noChangeArrowheads="1"/>
            </p:cNvSpPr>
            <p:nvPr/>
          </p:nvSpPr>
          <p:spPr bwMode="auto">
            <a:xfrm>
              <a:off x="1984362" y="6135192"/>
              <a:ext cx="1328834" cy="27699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10287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10287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solidFill>
                    <a:srgbClr val="FFFFFF"/>
                  </a:solidFill>
                  <a:latin typeface="Calibri"/>
                  <a:cs typeface="Calibri"/>
                </a:rPr>
                <a:t>Detritus / Bacteria</a:t>
              </a:r>
            </a:p>
          </p:txBody>
        </p:sp>
      </p:grpSp>
      <p:pic>
        <p:nvPicPr>
          <p:cNvPr id="18451" name="Picture 2" descr="echinocrepis"/>
          <p:cNvPicPr>
            <a:picLocks noChangeAspect="1" noChangeArrowheads="1"/>
          </p:cNvPicPr>
          <p:nvPr/>
        </p:nvPicPr>
        <p:blipFill>
          <a:blip r:embed="rId15">
            <a:lum bright="-12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6489700"/>
            <a:ext cx="107632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26" descr="seastar"/>
          <p:cNvPicPr>
            <a:picLocks noChangeAspect="1" noChangeArrowheads="1"/>
          </p:cNvPicPr>
          <p:nvPr/>
        </p:nvPicPr>
        <p:blipFill>
          <a:blip r:embed="rId16">
            <a:lum bright="20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63" y="6462713"/>
            <a:ext cx="1023937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3" name="Text Box 58"/>
          <p:cNvSpPr txBox="1">
            <a:spLocks noChangeArrowheads="1"/>
          </p:cNvSpPr>
          <p:nvPr/>
        </p:nvSpPr>
        <p:spPr bwMode="auto">
          <a:xfrm>
            <a:off x="2251075" y="6189663"/>
            <a:ext cx="1235075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Seafloor Animals</a:t>
            </a:r>
          </a:p>
        </p:txBody>
      </p:sp>
      <p:sp>
        <p:nvSpPr>
          <p:cNvPr id="18454" name="Rectangle 101"/>
          <p:cNvSpPr>
            <a:spLocks noChangeArrowheads="1"/>
          </p:cNvSpPr>
          <p:nvPr/>
        </p:nvSpPr>
        <p:spPr bwMode="auto">
          <a:xfrm>
            <a:off x="635000" y="6483350"/>
            <a:ext cx="6694488" cy="765175"/>
          </a:xfrm>
          <a:prstGeom prst="rect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1028700" eaLnBrk="0" hangingPunct="0"/>
            <a:endParaRPr lang="en-US">
              <a:latin typeface="Calibri"/>
              <a:cs typeface="Calibri"/>
            </a:endParaRPr>
          </a:p>
        </p:txBody>
      </p:sp>
      <p:sp>
        <p:nvSpPr>
          <p:cNvPr id="18455" name="Rectangle 86"/>
          <p:cNvSpPr>
            <a:spLocks noChangeArrowheads="1"/>
          </p:cNvSpPr>
          <p:nvPr/>
        </p:nvSpPr>
        <p:spPr bwMode="auto">
          <a:xfrm>
            <a:off x="1798638" y="2590800"/>
            <a:ext cx="1565275" cy="1017588"/>
          </a:xfrm>
          <a:prstGeom prst="rect">
            <a:avLst/>
          </a:prstGeom>
          <a:solidFill>
            <a:srgbClr val="000000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defTabSz="1028700" eaLnBrk="0" hangingPunct="0"/>
            <a:endParaRPr lang="en-US" sz="1200">
              <a:latin typeface="Calibri"/>
              <a:cs typeface="Calibri"/>
            </a:endParaRPr>
          </a:p>
        </p:txBody>
      </p:sp>
      <p:grpSp>
        <p:nvGrpSpPr>
          <p:cNvPr id="18456" name="Group 68"/>
          <p:cNvGrpSpPr>
            <a:grpSpLocks/>
          </p:cNvGrpSpPr>
          <p:nvPr/>
        </p:nvGrpSpPr>
        <p:grpSpPr bwMode="auto">
          <a:xfrm>
            <a:off x="1865313" y="2778125"/>
            <a:ext cx="1270000" cy="744538"/>
            <a:chOff x="1865184" y="2777553"/>
            <a:chExt cx="1270266" cy="744753"/>
          </a:xfrm>
        </p:grpSpPr>
        <p:pic>
          <p:nvPicPr>
            <p:cNvPr id="18497" name="Picture 11" descr="midwater_11"/>
            <p:cNvPicPr>
              <a:picLocks noChangeAspect="1" noChangeArrowheads="1"/>
            </p:cNvPicPr>
            <p:nvPr/>
          </p:nvPicPr>
          <p:blipFill>
            <a:blip r:embed="rId17">
              <a:lum bright="24000" contrast="4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7061" y="2826106"/>
              <a:ext cx="758389" cy="523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98" name="Picture 84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5184" y="2777553"/>
              <a:ext cx="423177" cy="414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99" name="Picture 18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6769" y="3129235"/>
              <a:ext cx="486599" cy="393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57" name="Text Box 58"/>
          <p:cNvSpPr txBox="1">
            <a:spLocks noChangeArrowheads="1"/>
          </p:cNvSpPr>
          <p:nvPr/>
        </p:nvSpPr>
        <p:spPr bwMode="auto">
          <a:xfrm>
            <a:off x="2286000" y="2630488"/>
            <a:ext cx="968375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Zooplankton</a:t>
            </a:r>
          </a:p>
        </p:txBody>
      </p:sp>
      <p:pic>
        <p:nvPicPr>
          <p:cNvPr id="18458" name="Picture 10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63" y="2806700"/>
            <a:ext cx="1674812" cy="974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59" name="Text Box 58"/>
          <p:cNvSpPr txBox="1">
            <a:spLocks noChangeArrowheads="1"/>
          </p:cNvSpPr>
          <p:nvPr/>
        </p:nvSpPr>
        <p:spPr bwMode="auto">
          <a:xfrm>
            <a:off x="6180138" y="2868613"/>
            <a:ext cx="533400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Squid</a:t>
            </a:r>
          </a:p>
        </p:txBody>
      </p:sp>
      <p:sp>
        <p:nvSpPr>
          <p:cNvPr id="111" name="Down Arrow 110"/>
          <p:cNvSpPr/>
          <p:nvPr/>
        </p:nvSpPr>
        <p:spPr bwMode="auto">
          <a:xfrm>
            <a:off x="820738" y="885825"/>
            <a:ext cx="238125" cy="344488"/>
          </a:xfrm>
          <a:prstGeom prst="downArrow">
            <a:avLst/>
          </a:prstGeom>
          <a:solidFill>
            <a:srgbClr val="00FF00"/>
          </a:solidFill>
          <a:ln w="9525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1028700" eaLnBrk="0" hangingPunct="0">
              <a:defRPr/>
            </a:pPr>
            <a:endParaRPr lang="en-US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18461" name="Text Box 58"/>
          <p:cNvSpPr txBox="1">
            <a:spLocks noChangeArrowheads="1"/>
          </p:cNvSpPr>
          <p:nvPr/>
        </p:nvSpPr>
        <p:spPr bwMode="auto">
          <a:xfrm>
            <a:off x="285750" y="2011363"/>
            <a:ext cx="1096963" cy="277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287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solidFill>
                  <a:srgbClr val="FFFFFF"/>
                </a:solidFill>
                <a:latin typeface="Calibri"/>
                <a:cs typeface="Calibri"/>
              </a:rPr>
              <a:t>Phytoplankton</a:t>
            </a:r>
          </a:p>
        </p:txBody>
      </p:sp>
      <p:cxnSp>
        <p:nvCxnSpPr>
          <p:cNvPr id="18462" name="Straight Arrow Connector 116"/>
          <p:cNvCxnSpPr>
            <a:cxnSpLocks noChangeShapeType="1"/>
          </p:cNvCxnSpPr>
          <p:nvPr/>
        </p:nvCxnSpPr>
        <p:spPr bwMode="auto">
          <a:xfrm rot="5400000">
            <a:off x="-16668" y="3312319"/>
            <a:ext cx="2049462" cy="317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3" name="Straight Arrow Connector 119"/>
          <p:cNvCxnSpPr>
            <a:cxnSpLocks noChangeShapeType="1"/>
          </p:cNvCxnSpPr>
          <p:nvPr/>
        </p:nvCxnSpPr>
        <p:spPr bwMode="auto">
          <a:xfrm rot="16200000" flipH="1">
            <a:off x="919956" y="5722144"/>
            <a:ext cx="827088" cy="46990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4" name="Straight Arrow Connector 132"/>
          <p:cNvCxnSpPr>
            <a:cxnSpLocks noChangeShapeType="1"/>
          </p:cNvCxnSpPr>
          <p:nvPr/>
        </p:nvCxnSpPr>
        <p:spPr bwMode="auto">
          <a:xfrm rot="16200000" flipH="1">
            <a:off x="8559800" y="4484688"/>
            <a:ext cx="687387" cy="2698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5" name="Straight Arrow Connector 139"/>
          <p:cNvCxnSpPr>
            <a:cxnSpLocks noChangeShapeType="1"/>
          </p:cNvCxnSpPr>
          <p:nvPr/>
        </p:nvCxnSpPr>
        <p:spPr bwMode="auto">
          <a:xfrm rot="5400000" flipH="1" flipV="1">
            <a:off x="8493126" y="2447925"/>
            <a:ext cx="463550" cy="9207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6" name="Straight Arrow Connector 141"/>
          <p:cNvCxnSpPr>
            <a:cxnSpLocks noChangeShapeType="1"/>
          </p:cNvCxnSpPr>
          <p:nvPr/>
        </p:nvCxnSpPr>
        <p:spPr bwMode="auto">
          <a:xfrm flipV="1">
            <a:off x="3881438" y="3916363"/>
            <a:ext cx="4068762" cy="24336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7" name="Straight Arrow Connector 120"/>
          <p:cNvCxnSpPr>
            <a:cxnSpLocks noChangeShapeType="1"/>
          </p:cNvCxnSpPr>
          <p:nvPr/>
        </p:nvCxnSpPr>
        <p:spPr bwMode="auto">
          <a:xfrm flipV="1">
            <a:off x="3400425" y="1905000"/>
            <a:ext cx="754063" cy="68738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8" name="Straight Arrow Connector 122"/>
          <p:cNvCxnSpPr>
            <a:cxnSpLocks noChangeShapeType="1"/>
            <a:stCxn id="18455" idx="3"/>
          </p:cNvCxnSpPr>
          <p:nvPr/>
        </p:nvCxnSpPr>
        <p:spPr bwMode="auto">
          <a:xfrm>
            <a:off x="3363913" y="3098800"/>
            <a:ext cx="1757362" cy="6350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69" name="Straight Arrow Connector 134"/>
          <p:cNvCxnSpPr>
            <a:cxnSpLocks noChangeShapeType="1"/>
            <a:stCxn id="18494" idx="3"/>
          </p:cNvCxnSpPr>
          <p:nvPr/>
        </p:nvCxnSpPr>
        <p:spPr bwMode="auto">
          <a:xfrm flipV="1">
            <a:off x="4619625" y="3719513"/>
            <a:ext cx="3095625" cy="8334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0" name="Straight Arrow Connector 143"/>
          <p:cNvCxnSpPr>
            <a:cxnSpLocks noChangeShapeType="1"/>
          </p:cNvCxnSpPr>
          <p:nvPr/>
        </p:nvCxnSpPr>
        <p:spPr bwMode="auto">
          <a:xfrm rot="5400000">
            <a:off x="1298575" y="3713163"/>
            <a:ext cx="809625" cy="6286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1" name="Straight Arrow Connector 145"/>
          <p:cNvCxnSpPr>
            <a:cxnSpLocks noChangeShapeType="1"/>
          </p:cNvCxnSpPr>
          <p:nvPr/>
        </p:nvCxnSpPr>
        <p:spPr bwMode="auto">
          <a:xfrm flipH="1">
            <a:off x="1719263" y="4754563"/>
            <a:ext cx="1174750" cy="2603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2" name="Straight Arrow Connector 150"/>
          <p:cNvCxnSpPr>
            <a:cxnSpLocks noChangeShapeType="1"/>
          </p:cNvCxnSpPr>
          <p:nvPr/>
        </p:nvCxnSpPr>
        <p:spPr bwMode="auto">
          <a:xfrm rot="10800000">
            <a:off x="6045200" y="1693863"/>
            <a:ext cx="2024063" cy="14414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3" name="Straight Arrow Connector 126"/>
          <p:cNvCxnSpPr>
            <a:cxnSpLocks noChangeShapeType="1"/>
          </p:cNvCxnSpPr>
          <p:nvPr/>
        </p:nvCxnSpPr>
        <p:spPr bwMode="auto">
          <a:xfrm rot="16200000" flipV="1">
            <a:off x="5350669" y="2309019"/>
            <a:ext cx="741363" cy="25082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4" name="Straight Arrow Connector 113"/>
          <p:cNvCxnSpPr>
            <a:cxnSpLocks noChangeShapeType="1"/>
          </p:cNvCxnSpPr>
          <p:nvPr/>
        </p:nvCxnSpPr>
        <p:spPr bwMode="auto">
          <a:xfrm rot="16200000" flipH="1">
            <a:off x="1290638" y="2387600"/>
            <a:ext cx="488950" cy="396875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475" name="Picture 8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86125"/>
            <a:ext cx="6445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140075" y="4024313"/>
            <a:ext cx="1479550" cy="1057275"/>
            <a:chOff x="3140075" y="4024313"/>
            <a:chExt cx="1479550" cy="1057275"/>
          </a:xfrm>
        </p:grpSpPr>
        <p:grpSp>
          <p:nvGrpSpPr>
            <p:cNvPr id="18489" name="Group 97"/>
            <p:cNvGrpSpPr>
              <a:grpSpLocks/>
            </p:cNvGrpSpPr>
            <p:nvPr/>
          </p:nvGrpSpPr>
          <p:grpSpPr bwMode="auto">
            <a:xfrm>
              <a:off x="3140075" y="4024313"/>
              <a:ext cx="1479550" cy="1057275"/>
              <a:chOff x="3362325" y="3979863"/>
              <a:chExt cx="1479550" cy="1057275"/>
            </a:xfrm>
          </p:grpSpPr>
          <p:sp>
            <p:nvSpPr>
              <p:cNvPr id="18494" name="Rectangle 87"/>
              <p:cNvSpPr>
                <a:spLocks noChangeArrowheads="1"/>
              </p:cNvSpPr>
              <p:nvPr/>
            </p:nvSpPr>
            <p:spPr bwMode="auto">
              <a:xfrm>
                <a:off x="3362325" y="3979863"/>
                <a:ext cx="1479550" cy="1057275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028700" eaLnBrk="0" hangingPunct="0"/>
                <a:endParaRPr lang="en-US" sz="1200">
                  <a:latin typeface="Calibri"/>
                  <a:cs typeface="Calibri"/>
                </a:endParaRPr>
              </a:p>
            </p:txBody>
          </p:sp>
          <p:pic>
            <p:nvPicPr>
              <p:cNvPr id="18496" name="Picture 10" descr="midwater_12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8091" y="4413630"/>
                <a:ext cx="605435" cy="453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95" name="Text Box 58"/>
              <p:cNvSpPr txBox="1">
                <a:spLocks noChangeArrowheads="1"/>
              </p:cNvSpPr>
              <p:nvPr/>
            </p:nvSpPr>
            <p:spPr bwMode="auto">
              <a:xfrm>
                <a:off x="3383841" y="4728280"/>
                <a:ext cx="1328232" cy="2767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1028700" eaLnBrk="0" hangingPunct="0"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1028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Large zooplankton</a:t>
                </a:r>
              </a:p>
            </p:txBody>
          </p:sp>
        </p:grpSp>
        <p:pic>
          <p:nvPicPr>
            <p:cNvPr id="78" name="Picture 2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762" y="4117521"/>
              <a:ext cx="517713" cy="346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492" name="Picture 5" descr="cliona_limacina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016" y="4352925"/>
              <a:ext cx="558320" cy="41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93" name="Picture 20"/>
            <p:cNvPicPr>
              <a:picLocks noChangeAspect="1"/>
            </p:cNvPicPr>
            <p:nvPr/>
          </p:nvPicPr>
          <p:blipFill>
            <a:blip r:embed="rId25">
              <a:lum contrast="2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390" y="4102423"/>
              <a:ext cx="387699" cy="369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8478" name="Straight Arrow Connector 113"/>
          <p:cNvCxnSpPr>
            <a:cxnSpLocks noChangeShapeType="1"/>
            <a:stCxn id="18455" idx="2"/>
          </p:cNvCxnSpPr>
          <p:nvPr/>
        </p:nvCxnSpPr>
        <p:spPr bwMode="auto">
          <a:xfrm>
            <a:off x="2581275" y="3608388"/>
            <a:ext cx="504825" cy="836612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79" name="Straight Arrow Connector 113"/>
          <p:cNvCxnSpPr>
            <a:cxnSpLocks noChangeShapeType="1"/>
          </p:cNvCxnSpPr>
          <p:nvPr/>
        </p:nvCxnSpPr>
        <p:spPr bwMode="auto">
          <a:xfrm flipV="1">
            <a:off x="4606925" y="3854450"/>
            <a:ext cx="915988" cy="546100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80" name="Straight Arrow Connector 113"/>
          <p:cNvCxnSpPr>
            <a:cxnSpLocks noChangeShapeType="1"/>
            <a:endCxn id="18445" idx="1"/>
          </p:cNvCxnSpPr>
          <p:nvPr/>
        </p:nvCxnSpPr>
        <p:spPr bwMode="auto">
          <a:xfrm>
            <a:off x="6954838" y="3411538"/>
            <a:ext cx="1158875" cy="36512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82" name="Straight Arrow Connector 113"/>
          <p:cNvCxnSpPr>
            <a:cxnSpLocks noChangeShapeType="1"/>
          </p:cNvCxnSpPr>
          <p:nvPr/>
        </p:nvCxnSpPr>
        <p:spPr bwMode="auto">
          <a:xfrm flipV="1">
            <a:off x="6870700" y="2022475"/>
            <a:ext cx="969963" cy="684213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83" name="Straight Arrow Connector 113"/>
          <p:cNvCxnSpPr>
            <a:cxnSpLocks noChangeShapeType="1"/>
          </p:cNvCxnSpPr>
          <p:nvPr/>
        </p:nvCxnSpPr>
        <p:spPr bwMode="auto">
          <a:xfrm>
            <a:off x="6570663" y="3854450"/>
            <a:ext cx="1182687" cy="1150938"/>
          </a:xfrm>
          <a:prstGeom prst="straightConnector1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737089" y="4048125"/>
            <a:ext cx="862013" cy="763587"/>
            <a:chOff x="3706534" y="4093913"/>
            <a:chExt cx="861219" cy="763157"/>
          </a:xfrm>
        </p:grpSpPr>
        <p:sp>
          <p:nvSpPr>
            <p:cNvPr id="9" name="Multiply 8"/>
            <p:cNvSpPr/>
            <p:nvPr/>
          </p:nvSpPr>
          <p:spPr bwMode="auto">
            <a:xfrm>
              <a:off x="3706534" y="4384261"/>
              <a:ext cx="472639" cy="472809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8" name="Multiply 67"/>
            <p:cNvSpPr/>
            <p:nvPr/>
          </p:nvSpPr>
          <p:spPr bwMode="auto">
            <a:xfrm>
              <a:off x="4095114" y="4093913"/>
              <a:ext cx="472639" cy="472809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2581275" y="3719513"/>
            <a:ext cx="2678113" cy="1658937"/>
            <a:chOff x="2559431" y="3699950"/>
            <a:chExt cx="2677570" cy="1659222"/>
          </a:xfrm>
        </p:grpSpPr>
        <p:sp>
          <p:nvSpPr>
            <p:cNvPr id="92" name="Multiply 91"/>
            <p:cNvSpPr/>
            <p:nvPr/>
          </p:nvSpPr>
          <p:spPr bwMode="auto">
            <a:xfrm>
              <a:off x="2559431" y="3739644"/>
              <a:ext cx="472979" cy="473156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3" name="Multiply 92"/>
            <p:cNvSpPr/>
            <p:nvPr/>
          </p:nvSpPr>
          <p:spPr bwMode="auto">
            <a:xfrm>
              <a:off x="3051456" y="3699950"/>
              <a:ext cx="1658602" cy="1659222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5" name="Multiply 94"/>
            <p:cNvSpPr/>
            <p:nvPr/>
          </p:nvSpPr>
          <p:spPr bwMode="auto">
            <a:xfrm>
              <a:off x="4764022" y="3922238"/>
              <a:ext cx="472979" cy="471568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1028700" eaLnBrk="0" hangingPunct="0">
                <a:defRPr/>
              </a:pPr>
              <a:endParaRPr lang="en-US">
                <a:solidFill>
                  <a:srgbClr val="FF0000"/>
                </a:solidFill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53456" y="2592388"/>
            <a:ext cx="5165208" cy="3181655"/>
            <a:chOff x="4619625" y="1103007"/>
            <a:chExt cx="5165208" cy="3181655"/>
          </a:xfrm>
        </p:grpSpPr>
        <p:grpSp>
          <p:nvGrpSpPr>
            <p:cNvPr id="10" name="Group 9"/>
            <p:cNvGrpSpPr/>
            <p:nvPr/>
          </p:nvGrpSpPr>
          <p:grpSpPr>
            <a:xfrm>
              <a:off x="5036094" y="1103007"/>
              <a:ext cx="4748739" cy="3181655"/>
              <a:chOff x="1821924" y="2693834"/>
              <a:chExt cx="4748739" cy="3181655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1924" y="2693834"/>
                <a:ext cx="4748739" cy="31816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5080954" y="5178098"/>
                <a:ext cx="11897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FF"/>
                    </a:solidFill>
                  </a:rPr>
                  <a:t>Sea butterfly</a:t>
                </a:r>
              </a:p>
              <a:p>
                <a:r>
                  <a:rPr lang="en-US" i="1" dirty="0" err="1" smtClean="0">
                    <a:solidFill>
                      <a:srgbClr val="FFFFFF"/>
                    </a:solidFill>
                  </a:rPr>
                  <a:t>Limacina</a:t>
                </a:r>
                <a:endParaRPr lang="en-US" i="1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4" name="Straight Arrow Connector 3"/>
            <p:cNvCxnSpPr/>
            <p:nvPr/>
          </p:nvCxnSpPr>
          <p:spPr bwMode="auto">
            <a:xfrm flipV="1">
              <a:off x="4619625" y="3581400"/>
              <a:ext cx="1951038" cy="5361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743781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41 -0.01264 L 0.28415 -0.1880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87" y="-87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1502715" y="108429"/>
            <a:ext cx="5364024" cy="59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916" tIns="51458" rIns="102916" bIns="51458">
            <a:spAutoFit/>
          </a:bodyPr>
          <a:lstStyle/>
          <a:p>
            <a:pPr defTabSz="1028700" eaLnBrk="0" hangingPunct="0"/>
            <a:r>
              <a:rPr lang="en-US" altLang="ja-JP" sz="3200" dirty="0" smtClean="0">
                <a:latin typeface="Comic Sans MS" pitchFamily="66" charset="0"/>
                <a:ea typeface="ＭＳ Ｐゴシック" charset="-128"/>
              </a:rPr>
              <a:t>Summary points</a:t>
            </a:r>
            <a:endParaRPr lang="en-US" sz="24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5603" name="Line 4"/>
          <p:cNvSpPr>
            <a:spLocks noChangeShapeType="1"/>
          </p:cNvSpPr>
          <p:nvPr/>
        </p:nvSpPr>
        <p:spPr bwMode="auto">
          <a:xfrm>
            <a:off x="373992" y="754152"/>
            <a:ext cx="9026525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56732" y="869608"/>
            <a:ext cx="796374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rgbClr val="FFFFFF"/>
                </a:solidFill>
                <a:latin typeface="Comic Sans MS" pitchFamily="66" charset="0"/>
              </a:rPr>
              <a:t>What we know</a:t>
            </a:r>
            <a:r>
              <a:rPr lang="en-US" sz="2800" b="1" dirty="0" smtClean="0">
                <a:solidFill>
                  <a:srgbClr val="FFFFFF"/>
                </a:solidFill>
                <a:latin typeface="Comic Sans MS" pitchFamily="66" charset="0"/>
              </a:rPr>
              <a:t>:</a:t>
            </a:r>
            <a:r>
              <a:rPr lang="en-US" sz="2400" dirty="0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endParaRPr lang="en-US" sz="2400" dirty="0">
              <a:solidFill>
                <a:srgbClr val="00FF0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Carbon dioxide emissions causing ocean change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Warming, hypoxia, acidification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Stressful for many organisms (winners and losers)</a:t>
            </a:r>
          </a:p>
          <a:p>
            <a:pPr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00FF00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en-US" sz="2800" b="1" dirty="0" smtClean="0">
                <a:solidFill>
                  <a:srgbClr val="FFFFFF"/>
                </a:solidFill>
                <a:latin typeface="Comic Sans MS" pitchFamily="66" charset="0"/>
              </a:rPr>
              <a:t>What </a:t>
            </a:r>
            <a:r>
              <a:rPr lang="en-US" sz="2800" b="1" dirty="0">
                <a:solidFill>
                  <a:srgbClr val="FFFFFF"/>
                </a:solidFill>
                <a:latin typeface="Comic Sans MS" pitchFamily="66" charset="0"/>
              </a:rPr>
              <a:t>we expect:</a:t>
            </a:r>
            <a:endParaRPr lang="en-US" sz="2800" b="1" dirty="0">
              <a:solidFill>
                <a:srgbClr val="00FF00"/>
              </a:solidFill>
              <a:latin typeface="Comic Sans MS" pitchFamily="66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Food webs will be affected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Ecosystem services (e.g. fisheries) will change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2400" dirty="0">
              <a:solidFill>
                <a:srgbClr val="FFFFFF"/>
              </a:solidFill>
              <a:latin typeface="Comic Sans MS" pitchFamily="66" charset="0"/>
            </a:endParaRPr>
          </a:p>
          <a:p>
            <a:pPr eaLnBrk="0" hangingPunct="0">
              <a:defRPr/>
            </a:pPr>
            <a:r>
              <a:rPr lang="en-US" sz="2800" b="1" dirty="0">
                <a:solidFill>
                  <a:srgbClr val="FFFFFF"/>
                </a:solidFill>
                <a:latin typeface="Comic Sans MS" pitchFamily="66" charset="0"/>
              </a:rPr>
              <a:t>What we don’t know:</a:t>
            </a:r>
            <a:endParaRPr lang="en-US" sz="2400" dirty="0">
              <a:solidFill>
                <a:srgbClr val="00FF00"/>
              </a:solidFill>
              <a:latin typeface="Comic Sans MS" pitchFamily="66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 Long term effects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 Sensitive life stages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 </a:t>
            </a:r>
            <a:r>
              <a:rPr lang="en-US" sz="2400" dirty="0">
                <a:solidFill>
                  <a:srgbClr val="00FF00"/>
                </a:solidFill>
                <a:latin typeface="Comic Sans MS" pitchFamily="66" charset="0"/>
              </a:rPr>
              <a:t>A</a:t>
            </a: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cclimation and adaptation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</a:t>
            </a:r>
            <a:r>
              <a:rPr lang="en-US" sz="2400" dirty="0">
                <a:solidFill>
                  <a:srgbClr val="00FF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Multiple Stressors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 Ecosystem tipping points?</a:t>
            </a:r>
          </a:p>
        </p:txBody>
      </p:sp>
    </p:spTree>
    <p:extLst>
      <p:ext uri="{BB962C8B-B14F-4D97-AF65-F5344CB8AC3E}">
        <p14:creationId xmlns:p14="http://schemas.microsoft.com/office/powerpoint/2010/main" val="26822130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24" y="16284"/>
            <a:ext cx="9215437" cy="1215907"/>
          </a:xfrm>
        </p:spPr>
        <p:txBody>
          <a:bodyPr/>
          <a:lstStyle/>
          <a:p>
            <a:r>
              <a:rPr lang="en-US" sz="3400" dirty="0" smtClean="0">
                <a:latin typeface="Calibri"/>
                <a:cs typeface="Calibri"/>
              </a:rPr>
              <a:t>Society has choices for adaptation</a:t>
            </a:r>
            <a:br>
              <a:rPr lang="en-US" sz="3400" dirty="0" smtClean="0">
                <a:latin typeface="Calibri"/>
                <a:cs typeface="Calibri"/>
              </a:rPr>
            </a:br>
            <a:r>
              <a:rPr lang="en-US" sz="3400" dirty="0" smtClean="0">
                <a:latin typeface="Calibri"/>
                <a:cs typeface="Calibri"/>
              </a:rPr>
              <a:t> to a changing ocean</a:t>
            </a:r>
            <a:endParaRPr lang="en-US" sz="34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833"/>
                    </a14:imgEffect>
                    <a14:imgEffect>
                      <a14:saturation sat="249000"/>
                    </a14:imgEffect>
                    <a14:imgEffect>
                      <a14:brightnessContrast bright="-20000" contrast="3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1433010"/>
            <a:ext cx="10240963" cy="62717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42865" y="5416556"/>
            <a:ext cx="1532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Ecosystem </a:t>
            </a:r>
          </a:p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Services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1379" y="5066845"/>
            <a:ext cx="15323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Ecosystem </a:t>
            </a:r>
          </a:p>
          <a:p>
            <a:pPr algn="r"/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impacts</a:t>
            </a:r>
            <a:endParaRPr lang="en-US" sz="24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9000" y="6237706"/>
            <a:ext cx="626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Past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80521" y="6132882"/>
            <a:ext cx="874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/>
                <a:cs typeface="Calibri"/>
              </a:rPr>
              <a:t>Future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18564" y="1507617"/>
            <a:ext cx="9084703" cy="2065316"/>
          </a:xfrm>
          <a:prstGeom prst="rect">
            <a:avLst/>
          </a:prstGeom>
        </p:spPr>
        <p:txBody>
          <a:bodyPr/>
          <a:lstStyle>
            <a:lvl1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2pPr>
            <a:lvl3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3pPr>
            <a:lvl4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4pPr>
            <a:lvl5pPr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  <a:ea typeface="ＭＳ Ｐゴシック" charset="0"/>
                <a:cs typeface="ＭＳ Ｐゴシック" charset="0"/>
              </a:defRPr>
            </a:lvl5pPr>
            <a:lvl6pPr marL="4572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6pPr>
            <a:lvl7pPr marL="9144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7pPr>
            <a:lvl8pPr marL="13716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8pPr>
            <a:lvl9pPr marL="1828800" algn="ctr" defTabSz="1028700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Looseprint"/>
              </a:defRPr>
            </a:lvl9pPr>
          </a:lstStyle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Climate and ocean change is a problem for society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Food and energy needs for society linked to ocean health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Balancing ocean health and societal demands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Can we avoid ocean tipping points?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  <a:latin typeface="Calibri"/>
                <a:cs typeface="Calibri"/>
              </a:rPr>
              <a:t>Early action reduces severity of impacts</a:t>
            </a:r>
            <a:endParaRPr lang="en-US" sz="2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425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Box 4"/>
          <p:cNvSpPr txBox="1">
            <a:spLocks noChangeArrowheads="1"/>
          </p:cNvSpPr>
          <p:nvPr/>
        </p:nvSpPr>
        <p:spPr bwMode="auto">
          <a:xfrm>
            <a:off x="6185676" y="1967845"/>
            <a:ext cx="37889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 smtClean="0">
                <a:latin typeface="Comic Sans MS"/>
                <a:cs typeface="Comic Sans MS"/>
              </a:rPr>
              <a:t>Value the oceans</a:t>
            </a:r>
          </a:p>
        </p:txBody>
      </p:sp>
      <p:pic>
        <p:nvPicPr>
          <p:cNvPr id="4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450" y="2706972"/>
            <a:ext cx="6653734" cy="447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073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ch Tmp 04">
  <a:themeElements>
    <a:clrScheme name="Beach Tmp 04 1">
      <a:dk1>
        <a:srgbClr val="003366"/>
      </a:dk1>
      <a:lt1>
        <a:srgbClr val="FFFF00"/>
      </a:lt1>
      <a:dk2>
        <a:srgbClr val="0099CC"/>
      </a:dk2>
      <a:lt2>
        <a:srgbClr val="FFFF00"/>
      </a:lt2>
      <a:accent1>
        <a:srgbClr val="33CCFF"/>
      </a:accent1>
      <a:accent2>
        <a:srgbClr val="003366"/>
      </a:accent2>
      <a:accent3>
        <a:srgbClr val="AACAE2"/>
      </a:accent3>
      <a:accent4>
        <a:srgbClr val="DADA00"/>
      </a:accent4>
      <a:accent5>
        <a:srgbClr val="ADE2FF"/>
      </a:accent5>
      <a:accent6>
        <a:srgbClr val="002D5C"/>
      </a:accent6>
      <a:hlink>
        <a:srgbClr val="0066FF"/>
      </a:hlink>
      <a:folHlink>
        <a:srgbClr val="33CCCC"/>
      </a:folHlink>
    </a:clrScheme>
    <a:fontScheme name="Beach Tmp 04">
      <a:majorFont>
        <a:latin typeface="Looseprint"/>
        <a:ea typeface=""/>
        <a:cs typeface=""/>
      </a:majorFont>
      <a:minorFont>
        <a:latin typeface="Loose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each Tmp 04 1">
        <a:dk1>
          <a:srgbClr val="003366"/>
        </a:dk1>
        <a:lt1>
          <a:srgbClr val="FFFF00"/>
        </a:lt1>
        <a:dk2>
          <a:srgbClr val="0099CC"/>
        </a:dk2>
        <a:lt2>
          <a:srgbClr val="FFFF00"/>
        </a:lt2>
        <a:accent1>
          <a:srgbClr val="33CCFF"/>
        </a:accent1>
        <a:accent2>
          <a:srgbClr val="003366"/>
        </a:accent2>
        <a:accent3>
          <a:srgbClr val="AACAE2"/>
        </a:accent3>
        <a:accent4>
          <a:srgbClr val="DADA00"/>
        </a:accent4>
        <a:accent5>
          <a:srgbClr val="ADE2FF"/>
        </a:accent5>
        <a:accent6>
          <a:srgbClr val="002D5C"/>
        </a:accent6>
        <a:hlink>
          <a:srgbClr val="0066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ch Tmp 04 1">
    <a:dk1>
      <a:srgbClr val="003366"/>
    </a:dk1>
    <a:lt1>
      <a:srgbClr val="FFFF00"/>
    </a:lt1>
    <a:dk2>
      <a:srgbClr val="0099CC"/>
    </a:dk2>
    <a:lt2>
      <a:srgbClr val="FFFF00"/>
    </a:lt2>
    <a:accent1>
      <a:srgbClr val="33CCFF"/>
    </a:accent1>
    <a:accent2>
      <a:srgbClr val="003366"/>
    </a:accent2>
    <a:accent3>
      <a:srgbClr val="AACAE2"/>
    </a:accent3>
    <a:accent4>
      <a:srgbClr val="DADA00"/>
    </a:accent4>
    <a:accent5>
      <a:srgbClr val="ADE2FF"/>
    </a:accent5>
    <a:accent6>
      <a:srgbClr val="002D5C"/>
    </a:accent6>
    <a:hlink>
      <a:srgbClr val="0066FF"/>
    </a:hlink>
    <a:folHlink>
      <a:srgbClr val="33CCCC"/>
    </a:folHlink>
  </a:clrScheme>
  <a:fontScheme name="Beach Tmp 04">
    <a:majorFont>
      <a:latin typeface="Looseprint"/>
      <a:ea typeface=""/>
      <a:cs typeface=""/>
    </a:majorFont>
    <a:minorFont>
      <a:latin typeface="Looseprin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each Tmp 04 1">
    <a:dk1>
      <a:srgbClr val="003366"/>
    </a:dk1>
    <a:lt1>
      <a:srgbClr val="FFFF00"/>
    </a:lt1>
    <a:dk2>
      <a:srgbClr val="0099CC"/>
    </a:dk2>
    <a:lt2>
      <a:srgbClr val="FFFF00"/>
    </a:lt2>
    <a:accent1>
      <a:srgbClr val="33CCFF"/>
    </a:accent1>
    <a:accent2>
      <a:srgbClr val="003366"/>
    </a:accent2>
    <a:accent3>
      <a:srgbClr val="AACAE2"/>
    </a:accent3>
    <a:accent4>
      <a:srgbClr val="DADA00"/>
    </a:accent4>
    <a:accent5>
      <a:srgbClr val="ADE2FF"/>
    </a:accent5>
    <a:accent6>
      <a:srgbClr val="002D5C"/>
    </a:accent6>
    <a:hlink>
      <a:srgbClr val="0066FF"/>
    </a:hlink>
    <a:folHlink>
      <a:srgbClr val="33CCCC"/>
    </a:folHlink>
  </a:clrScheme>
  <a:fontScheme name="Beach Tmp 04">
    <a:majorFont>
      <a:latin typeface="Looseprint"/>
      <a:ea typeface=""/>
      <a:cs typeface=""/>
    </a:majorFont>
    <a:minorFont>
      <a:latin typeface="Looseprin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23458</TotalTime>
  <Words>574</Words>
  <Application>Microsoft Office PowerPoint</Application>
  <PresentationFormat>Custom</PresentationFormat>
  <Paragraphs>171</Paragraphs>
  <Slides>15</Slides>
  <Notes>13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Beach Tmp 04</vt:lpstr>
      <vt:lpstr>PowerPoint Presentation</vt:lpstr>
      <vt:lpstr>Environmental Stress, Ecosystems, and Society</vt:lpstr>
      <vt:lpstr>PowerPoint Presentation</vt:lpstr>
      <vt:lpstr>PowerPoint Presentation</vt:lpstr>
      <vt:lpstr>PowerPoint Presentation</vt:lpstr>
      <vt:lpstr>Ocean chemistry is becoming more stressful for corals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Society has choices for adaptation  to a changing ocean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DETERMINING THE EFFECTS OF CO2 OCEAN DISPOSAL ON DEEP-SEA ORGANISMS</dc:title>
  <dc:creator>mario</dc:creator>
  <dc:description>Template Design from_x000d_Digital Artware™ vol. 1_x000d_©1998 Vicious Fishes Software™</dc:description>
  <cp:lastModifiedBy>Barry, Jim</cp:lastModifiedBy>
  <cp:revision>1096</cp:revision>
  <cp:lastPrinted>2000-01-13T23:37:11Z</cp:lastPrinted>
  <dcterms:created xsi:type="dcterms:W3CDTF">2010-09-08T19:24:46Z</dcterms:created>
  <dcterms:modified xsi:type="dcterms:W3CDTF">2011-05-13T23:21:08Z</dcterms:modified>
</cp:coreProperties>
</file>