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mov" ContentType="video/unknown"/>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57"/>
  </p:notesMasterIdLst>
  <p:handoutMasterIdLst>
    <p:handoutMasterId r:id="rId58"/>
  </p:handoutMasterIdLst>
  <p:sldIdLst>
    <p:sldId id="1785" r:id="rId2"/>
    <p:sldId id="1732" r:id="rId3"/>
    <p:sldId id="1696" r:id="rId4"/>
    <p:sldId id="1812" r:id="rId5"/>
    <p:sldId id="1731" r:id="rId6"/>
    <p:sldId id="1698" r:id="rId7"/>
    <p:sldId id="1737" r:id="rId8"/>
    <p:sldId id="1596" r:id="rId9"/>
    <p:sldId id="1697" r:id="rId10"/>
    <p:sldId id="1791" r:id="rId11"/>
    <p:sldId id="1552" r:id="rId12"/>
    <p:sldId id="1787" r:id="rId13"/>
    <p:sldId id="1772" r:id="rId14"/>
    <p:sldId id="1773" r:id="rId15"/>
    <p:sldId id="1816" r:id="rId16"/>
    <p:sldId id="1788" r:id="rId17"/>
    <p:sldId id="1818" r:id="rId18"/>
    <p:sldId id="1724" r:id="rId19"/>
    <p:sldId id="1634" r:id="rId20"/>
    <p:sldId id="1706" r:id="rId21"/>
    <p:sldId id="1690" r:id="rId22"/>
    <p:sldId id="1789" r:id="rId23"/>
    <p:sldId id="1739" r:id="rId24"/>
    <p:sldId id="1692" r:id="rId25"/>
    <p:sldId id="1575" r:id="rId26"/>
    <p:sldId id="1741" r:id="rId27"/>
    <p:sldId id="1822" r:id="rId28"/>
    <p:sldId id="1777" r:id="rId29"/>
    <p:sldId id="1645" r:id="rId30"/>
    <p:sldId id="1709" r:id="rId31"/>
    <p:sldId id="1790" r:id="rId32"/>
    <p:sldId id="1811" r:id="rId33"/>
    <p:sldId id="1801" r:id="rId34"/>
    <p:sldId id="1809" r:id="rId35"/>
    <p:sldId id="1805" r:id="rId36"/>
    <p:sldId id="1803" r:id="rId37"/>
    <p:sldId id="1804" r:id="rId38"/>
    <p:sldId id="1699" r:id="rId39"/>
    <p:sldId id="1813" r:id="rId40"/>
    <p:sldId id="1814" r:id="rId41"/>
    <p:sldId id="1815" r:id="rId42"/>
    <p:sldId id="1797" r:id="rId43"/>
    <p:sldId id="1794" r:id="rId44"/>
    <p:sldId id="1798" r:id="rId45"/>
    <p:sldId id="1821" r:id="rId46"/>
    <p:sldId id="1820" r:id="rId47"/>
    <p:sldId id="1819" r:id="rId48"/>
    <p:sldId id="1624" r:id="rId49"/>
    <p:sldId id="1627" r:id="rId50"/>
    <p:sldId id="1753" r:id="rId51"/>
    <p:sldId id="1810" r:id="rId52"/>
    <p:sldId id="1712" r:id="rId53"/>
    <p:sldId id="1774" r:id="rId54"/>
    <p:sldId id="1676" r:id="rId55"/>
    <p:sldId id="1620" r:id="rId56"/>
  </p:sldIdLst>
  <p:sldSz cx="10240963" cy="7407275"/>
  <p:notesSz cx="7019925" cy="9269413"/>
  <p:defaultTextStyle>
    <a:defPPr>
      <a:defRPr lang="en-US"/>
    </a:defPPr>
    <a:lvl1pPr algn="l" rtl="0" eaLnBrk="0" fontAlgn="base" hangingPunct="0">
      <a:spcBef>
        <a:spcPct val="0"/>
      </a:spcBef>
      <a:spcAft>
        <a:spcPct val="0"/>
      </a:spcAft>
      <a:defRPr sz="1400" kern="1200">
        <a:solidFill>
          <a:schemeClr val="tx1"/>
        </a:solidFill>
        <a:latin typeface="Arial" pitchFamily="34" charset="0"/>
        <a:ea typeface="+mn-ea"/>
        <a:cs typeface="+mn-cs"/>
      </a:defRPr>
    </a:lvl1pPr>
    <a:lvl2pPr marL="457131" algn="l" rtl="0" eaLnBrk="0" fontAlgn="base" hangingPunct="0">
      <a:spcBef>
        <a:spcPct val="0"/>
      </a:spcBef>
      <a:spcAft>
        <a:spcPct val="0"/>
      </a:spcAft>
      <a:defRPr sz="1400" kern="1200">
        <a:solidFill>
          <a:schemeClr val="tx1"/>
        </a:solidFill>
        <a:latin typeface="Arial" pitchFamily="34" charset="0"/>
        <a:ea typeface="+mn-ea"/>
        <a:cs typeface="+mn-cs"/>
      </a:defRPr>
    </a:lvl2pPr>
    <a:lvl3pPr marL="914262" algn="l" rtl="0" eaLnBrk="0" fontAlgn="base" hangingPunct="0">
      <a:spcBef>
        <a:spcPct val="0"/>
      </a:spcBef>
      <a:spcAft>
        <a:spcPct val="0"/>
      </a:spcAft>
      <a:defRPr sz="1400" kern="1200">
        <a:solidFill>
          <a:schemeClr val="tx1"/>
        </a:solidFill>
        <a:latin typeface="Arial" pitchFamily="34" charset="0"/>
        <a:ea typeface="+mn-ea"/>
        <a:cs typeface="+mn-cs"/>
      </a:defRPr>
    </a:lvl3pPr>
    <a:lvl4pPr marL="1371393" algn="l" rtl="0" eaLnBrk="0" fontAlgn="base" hangingPunct="0">
      <a:spcBef>
        <a:spcPct val="0"/>
      </a:spcBef>
      <a:spcAft>
        <a:spcPct val="0"/>
      </a:spcAft>
      <a:defRPr sz="1400" kern="1200">
        <a:solidFill>
          <a:schemeClr val="tx1"/>
        </a:solidFill>
        <a:latin typeface="Arial" pitchFamily="34" charset="0"/>
        <a:ea typeface="+mn-ea"/>
        <a:cs typeface="+mn-cs"/>
      </a:defRPr>
    </a:lvl4pPr>
    <a:lvl5pPr marL="1828525" algn="l" rtl="0" eaLnBrk="0" fontAlgn="base" hangingPunct="0">
      <a:spcBef>
        <a:spcPct val="0"/>
      </a:spcBef>
      <a:spcAft>
        <a:spcPct val="0"/>
      </a:spcAft>
      <a:defRPr sz="1400" kern="1200">
        <a:solidFill>
          <a:schemeClr val="tx1"/>
        </a:solidFill>
        <a:latin typeface="Arial" pitchFamily="34" charset="0"/>
        <a:ea typeface="+mn-ea"/>
        <a:cs typeface="+mn-cs"/>
      </a:defRPr>
    </a:lvl5pPr>
    <a:lvl6pPr marL="2285655" algn="l" defTabSz="914262" rtl="0" eaLnBrk="1" latinLnBrk="0" hangingPunct="1">
      <a:defRPr sz="1400" kern="1200">
        <a:solidFill>
          <a:schemeClr val="tx1"/>
        </a:solidFill>
        <a:latin typeface="Arial" pitchFamily="34" charset="0"/>
        <a:ea typeface="+mn-ea"/>
        <a:cs typeface="+mn-cs"/>
      </a:defRPr>
    </a:lvl6pPr>
    <a:lvl7pPr marL="2742786" algn="l" defTabSz="914262" rtl="0" eaLnBrk="1" latinLnBrk="0" hangingPunct="1">
      <a:defRPr sz="1400" kern="1200">
        <a:solidFill>
          <a:schemeClr val="tx1"/>
        </a:solidFill>
        <a:latin typeface="Arial" pitchFamily="34" charset="0"/>
        <a:ea typeface="+mn-ea"/>
        <a:cs typeface="+mn-cs"/>
      </a:defRPr>
    </a:lvl7pPr>
    <a:lvl8pPr marL="3199918" algn="l" defTabSz="914262" rtl="0" eaLnBrk="1" latinLnBrk="0" hangingPunct="1">
      <a:defRPr sz="1400" kern="1200">
        <a:solidFill>
          <a:schemeClr val="tx1"/>
        </a:solidFill>
        <a:latin typeface="Arial" pitchFamily="34" charset="0"/>
        <a:ea typeface="+mn-ea"/>
        <a:cs typeface="+mn-cs"/>
      </a:defRPr>
    </a:lvl8pPr>
    <a:lvl9pPr marL="3657048" algn="l" defTabSz="914262" rtl="0" eaLnBrk="1" latinLnBrk="0" hangingPunct="1">
      <a:defRPr sz="14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3399FF"/>
    <a:srgbClr val="0000FF"/>
    <a:srgbClr val="00FF00"/>
    <a:srgbClr val="000000"/>
    <a:srgbClr val="CCFFFF"/>
    <a:srgbClr val="5F5F5F"/>
    <a:srgbClr val="66FFFF"/>
    <a:srgbClr val="9933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31103" autoAdjust="0"/>
    <p:restoredTop sz="99821" autoAdjust="0"/>
  </p:normalViewPr>
  <p:slideViewPr>
    <p:cSldViewPr snapToGrid="0">
      <p:cViewPr>
        <p:scale>
          <a:sx n="75" d="100"/>
          <a:sy n="75" d="100"/>
        </p:scale>
        <p:origin x="-2316" y="-1266"/>
      </p:cViewPr>
      <p:guideLst>
        <p:guide orient="horz" pos="2333"/>
        <p:guide pos="3226"/>
      </p:guideLst>
    </p:cSldViewPr>
  </p:slideViewPr>
  <p:outlineViewPr>
    <p:cViewPr>
      <p:scale>
        <a:sx n="33" d="100"/>
        <a:sy n="33" d="100"/>
      </p:scale>
      <p:origin x="0" y="6624"/>
    </p:cViewPr>
  </p:outlineViewPr>
  <p:notesTextViewPr>
    <p:cViewPr>
      <p:scale>
        <a:sx n="66" d="100"/>
        <a:sy n="66" d="100"/>
      </p:scale>
      <p:origin x="0" y="0"/>
    </p:cViewPr>
  </p:notesTextViewPr>
  <p:sorterViewPr>
    <p:cViewPr>
      <p:scale>
        <a:sx n="63" d="100"/>
        <a:sy n="63"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Workbook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Workbook1"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18"/>
    </mc:Choice>
    <mc:Fallback>
      <c:style val="18"/>
    </mc:Fallback>
  </mc:AlternateContent>
  <c:clrMapOvr bg1="dk2" tx1="lt1" bg2="dk1" tx2="lt2" accent1="accent1" accent2="accent2" accent3="accent3" accent4="accent4" accent5="accent5" accent6="accent6" hlink="hlink" folHlink="folHlink"/>
  <c:chart>
    <c:autoTitleDeleted val="1"/>
    <c:plotArea>
      <c:layout/>
      <c:pieChart>
        <c:varyColors val="1"/>
        <c:ser>
          <c:idx val="0"/>
          <c:order val="0"/>
          <c:dPt>
            <c:idx val="0"/>
            <c:bubble3D val="0"/>
            <c:spPr>
              <a:solidFill>
                <a:srgbClr val="FFFF00"/>
              </a:solidFill>
            </c:spPr>
          </c:dPt>
          <c:dPt>
            <c:idx val="1"/>
            <c:bubble3D val="0"/>
            <c:spPr>
              <a:solidFill>
                <a:srgbClr val="008000"/>
              </a:solidFill>
            </c:spPr>
          </c:dPt>
          <c:dPt>
            <c:idx val="2"/>
            <c:bubble3D val="0"/>
            <c:spPr>
              <a:solidFill>
                <a:srgbClr val="FF0000"/>
              </a:solidFill>
            </c:spPr>
          </c:dPt>
          <c:val>
            <c:numRef>
              <c:f>Sheet1!$C$15:$C$17</c:f>
              <c:numCache>
                <c:formatCode>General</c:formatCode>
                <c:ptCount val="3"/>
                <c:pt idx="0">
                  <c:v>25</c:v>
                </c:pt>
                <c:pt idx="1">
                  <c:v>30</c:v>
                </c:pt>
                <c:pt idx="2">
                  <c:v>45</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1"/>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18"/>
    </mc:Choice>
    <mc:Fallback>
      <c:style val="18"/>
    </mc:Fallback>
  </mc:AlternateContent>
  <c:clrMapOvr bg1="dk2" tx1="lt1" bg2="dk1" tx2="lt2" accent1="accent1" accent2="accent2" accent3="accent3" accent4="accent4" accent5="accent5" accent6="accent6" hlink="hlink" folHlink="folHlink"/>
  <c:chart>
    <c:autoTitleDeleted val="1"/>
    <c:plotArea>
      <c:layout/>
      <c:pieChart>
        <c:varyColors val="1"/>
        <c:ser>
          <c:idx val="0"/>
          <c:order val="0"/>
          <c:spPr>
            <a:ln>
              <a:noFill/>
            </a:ln>
          </c:spPr>
          <c:dPt>
            <c:idx val="0"/>
            <c:bubble3D val="0"/>
            <c:spPr>
              <a:solidFill>
                <a:srgbClr val="FFFF00"/>
              </a:solidFill>
              <a:ln>
                <a:noFill/>
              </a:ln>
            </c:spPr>
          </c:dPt>
          <c:dPt>
            <c:idx val="1"/>
            <c:bubble3D val="0"/>
            <c:spPr>
              <a:solidFill>
                <a:srgbClr val="008000"/>
              </a:solidFill>
              <a:ln>
                <a:noFill/>
              </a:ln>
            </c:spPr>
          </c:dPt>
          <c:dPt>
            <c:idx val="2"/>
            <c:bubble3D val="0"/>
            <c:spPr>
              <a:solidFill>
                <a:srgbClr val="FF0000"/>
              </a:solidFill>
              <a:ln>
                <a:noFill/>
              </a:ln>
            </c:spPr>
          </c:dPt>
          <c:val>
            <c:numRef>
              <c:f>Sheet1!$E$15:$E$17</c:f>
              <c:numCache>
                <c:formatCode>General</c:formatCode>
                <c:ptCount val="3"/>
                <c:pt idx="0">
                  <c:v>15</c:v>
                </c:pt>
                <c:pt idx="1">
                  <c:v>15</c:v>
                </c:pt>
                <c:pt idx="2">
                  <c:v>70</c:v>
                </c:pt>
              </c:numCache>
            </c:numRef>
          </c:val>
        </c:ser>
        <c:dLbls>
          <c:showLegendKey val="0"/>
          <c:showVal val="0"/>
          <c:showCatName val="0"/>
          <c:showSerName val="0"/>
          <c:showPercent val="0"/>
          <c:showBubbleSize val="0"/>
          <c:showLeaderLines val="1"/>
        </c:dLbls>
        <c:firstSliceAng val="0"/>
      </c:pieChart>
      <c:spPr>
        <a:ln>
          <a:noFill/>
        </a:ln>
      </c:spPr>
    </c:plotArea>
    <c:plotVisOnly val="1"/>
    <c:dispBlanksAs val="zero"/>
    <c:showDLblsOverMax val="1"/>
  </c:chart>
  <c:spPr>
    <a:ln>
      <a:noFill/>
    </a:ln>
  </c:sp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02" name="Rectangle 2"/>
          <p:cNvSpPr>
            <a:spLocks noGrp="1" noChangeArrowheads="1"/>
          </p:cNvSpPr>
          <p:nvPr>
            <p:ph type="hdr" sz="quarter"/>
          </p:nvPr>
        </p:nvSpPr>
        <p:spPr bwMode="auto">
          <a:xfrm>
            <a:off x="0" y="0"/>
            <a:ext cx="3041650" cy="461963"/>
          </a:xfrm>
          <a:prstGeom prst="rect">
            <a:avLst/>
          </a:prstGeom>
          <a:noFill/>
          <a:ln w="9525">
            <a:noFill/>
            <a:miter lim="800000"/>
            <a:headEnd/>
            <a:tailEnd/>
          </a:ln>
          <a:effectLst/>
        </p:spPr>
        <p:txBody>
          <a:bodyPr vert="horz" wrap="square" lIns="92866" tIns="46433" rIns="92866" bIns="46433" numCol="1" anchor="t" anchorCtr="0" compatLnSpc="1">
            <a:prstTxWarp prst="textNoShape">
              <a:avLst/>
            </a:prstTxWarp>
          </a:bodyPr>
          <a:lstStyle>
            <a:lvl1pPr defTabSz="928688">
              <a:defRPr sz="1200">
                <a:latin typeface="Times New Roman" pitchFamily="18" charset="0"/>
              </a:defRPr>
            </a:lvl1pPr>
          </a:lstStyle>
          <a:p>
            <a:endParaRPr lang="en-US"/>
          </a:p>
        </p:txBody>
      </p:sp>
      <p:sp>
        <p:nvSpPr>
          <p:cNvPr id="460803" name="Rectangle 3"/>
          <p:cNvSpPr>
            <a:spLocks noGrp="1" noChangeArrowheads="1"/>
          </p:cNvSpPr>
          <p:nvPr>
            <p:ph type="dt" sz="quarter" idx="1"/>
          </p:nvPr>
        </p:nvSpPr>
        <p:spPr bwMode="auto">
          <a:xfrm>
            <a:off x="3978275" y="0"/>
            <a:ext cx="3041650" cy="461963"/>
          </a:xfrm>
          <a:prstGeom prst="rect">
            <a:avLst/>
          </a:prstGeom>
          <a:noFill/>
          <a:ln w="9525">
            <a:noFill/>
            <a:miter lim="800000"/>
            <a:headEnd/>
            <a:tailEnd/>
          </a:ln>
          <a:effectLst/>
        </p:spPr>
        <p:txBody>
          <a:bodyPr vert="horz" wrap="square" lIns="92866" tIns="46433" rIns="92866" bIns="46433" numCol="1" anchor="t" anchorCtr="0" compatLnSpc="1">
            <a:prstTxWarp prst="textNoShape">
              <a:avLst/>
            </a:prstTxWarp>
          </a:bodyPr>
          <a:lstStyle>
            <a:lvl1pPr algn="r" defTabSz="928688">
              <a:defRPr sz="1200">
                <a:latin typeface="Times New Roman" pitchFamily="18" charset="0"/>
              </a:defRPr>
            </a:lvl1pPr>
          </a:lstStyle>
          <a:p>
            <a:endParaRPr lang="en-US"/>
          </a:p>
        </p:txBody>
      </p:sp>
      <p:sp>
        <p:nvSpPr>
          <p:cNvPr id="460804" name="Rectangle 4"/>
          <p:cNvSpPr>
            <a:spLocks noGrp="1" noChangeArrowheads="1"/>
          </p:cNvSpPr>
          <p:nvPr>
            <p:ph type="ftr" sz="quarter" idx="2"/>
          </p:nvPr>
        </p:nvSpPr>
        <p:spPr bwMode="auto">
          <a:xfrm>
            <a:off x="0" y="8770938"/>
            <a:ext cx="3041650" cy="461962"/>
          </a:xfrm>
          <a:prstGeom prst="rect">
            <a:avLst/>
          </a:prstGeom>
          <a:noFill/>
          <a:ln w="9525">
            <a:noFill/>
            <a:miter lim="800000"/>
            <a:headEnd/>
            <a:tailEnd/>
          </a:ln>
          <a:effectLst/>
        </p:spPr>
        <p:txBody>
          <a:bodyPr vert="horz" wrap="square" lIns="92866" tIns="46433" rIns="92866" bIns="46433" numCol="1" anchor="b" anchorCtr="0" compatLnSpc="1">
            <a:prstTxWarp prst="textNoShape">
              <a:avLst/>
            </a:prstTxWarp>
          </a:bodyPr>
          <a:lstStyle>
            <a:lvl1pPr defTabSz="928688">
              <a:defRPr sz="1200">
                <a:latin typeface="Times New Roman" pitchFamily="18" charset="0"/>
              </a:defRPr>
            </a:lvl1pPr>
          </a:lstStyle>
          <a:p>
            <a:endParaRPr lang="en-US"/>
          </a:p>
        </p:txBody>
      </p:sp>
      <p:sp>
        <p:nvSpPr>
          <p:cNvPr id="460805" name="Rectangle 5"/>
          <p:cNvSpPr>
            <a:spLocks noGrp="1" noChangeArrowheads="1"/>
          </p:cNvSpPr>
          <p:nvPr>
            <p:ph type="sldNum" sz="quarter" idx="3"/>
          </p:nvPr>
        </p:nvSpPr>
        <p:spPr bwMode="auto">
          <a:xfrm>
            <a:off x="3978275" y="8770938"/>
            <a:ext cx="3041650" cy="461962"/>
          </a:xfrm>
          <a:prstGeom prst="rect">
            <a:avLst/>
          </a:prstGeom>
          <a:noFill/>
          <a:ln w="9525">
            <a:noFill/>
            <a:miter lim="800000"/>
            <a:headEnd/>
            <a:tailEnd/>
          </a:ln>
          <a:effectLst/>
        </p:spPr>
        <p:txBody>
          <a:bodyPr vert="horz" wrap="square" lIns="92866" tIns="46433" rIns="92866" bIns="46433" numCol="1" anchor="b" anchorCtr="0" compatLnSpc="1">
            <a:prstTxWarp prst="textNoShape">
              <a:avLst/>
            </a:prstTxWarp>
          </a:bodyPr>
          <a:lstStyle>
            <a:lvl1pPr algn="r" defTabSz="928688">
              <a:defRPr sz="1200">
                <a:latin typeface="Times New Roman" pitchFamily="18" charset="0"/>
              </a:defRPr>
            </a:lvl1pPr>
          </a:lstStyle>
          <a:p>
            <a:fld id="{A6516FEB-8AB1-4227-9907-F28652C416B8}" type="slidenum">
              <a:rPr lang="en-US"/>
              <a:pPr/>
              <a:t>‹#›</a:t>
            </a:fld>
            <a:endParaRPr lang="en-US"/>
          </a:p>
        </p:txBody>
      </p:sp>
    </p:spTree>
    <p:extLst>
      <p:ext uri="{BB962C8B-B14F-4D97-AF65-F5344CB8AC3E}">
        <p14:creationId xmlns:p14="http://schemas.microsoft.com/office/powerpoint/2010/main" val="26576152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6770" name="Rectangle 2"/>
          <p:cNvSpPr>
            <a:spLocks noGrp="1" noChangeArrowheads="1"/>
          </p:cNvSpPr>
          <p:nvPr>
            <p:ph type="hdr" sz="quarter"/>
          </p:nvPr>
        </p:nvSpPr>
        <p:spPr bwMode="auto">
          <a:xfrm>
            <a:off x="0" y="0"/>
            <a:ext cx="3041650" cy="461963"/>
          </a:xfrm>
          <a:prstGeom prst="rect">
            <a:avLst/>
          </a:prstGeom>
          <a:noFill/>
          <a:ln w="9525">
            <a:noFill/>
            <a:miter lim="800000"/>
            <a:headEnd/>
            <a:tailEnd/>
          </a:ln>
          <a:effectLst/>
        </p:spPr>
        <p:txBody>
          <a:bodyPr vert="horz" wrap="square" lIns="92866" tIns="46433" rIns="92866" bIns="46433" numCol="1" anchor="t" anchorCtr="0" compatLnSpc="1">
            <a:prstTxWarp prst="textNoShape">
              <a:avLst/>
            </a:prstTxWarp>
          </a:bodyPr>
          <a:lstStyle>
            <a:lvl1pPr defTabSz="928688">
              <a:defRPr sz="1200">
                <a:latin typeface="Times New Roman" pitchFamily="18" charset="0"/>
              </a:defRPr>
            </a:lvl1pPr>
          </a:lstStyle>
          <a:p>
            <a:endParaRPr lang="en-US"/>
          </a:p>
        </p:txBody>
      </p:sp>
      <p:sp>
        <p:nvSpPr>
          <p:cNvPr id="416771" name="Rectangle 3"/>
          <p:cNvSpPr>
            <a:spLocks noGrp="1" noChangeArrowheads="1"/>
          </p:cNvSpPr>
          <p:nvPr>
            <p:ph type="dt" idx="1"/>
          </p:nvPr>
        </p:nvSpPr>
        <p:spPr bwMode="auto">
          <a:xfrm>
            <a:off x="3978275" y="0"/>
            <a:ext cx="3041650" cy="461963"/>
          </a:xfrm>
          <a:prstGeom prst="rect">
            <a:avLst/>
          </a:prstGeom>
          <a:noFill/>
          <a:ln w="9525">
            <a:noFill/>
            <a:miter lim="800000"/>
            <a:headEnd/>
            <a:tailEnd/>
          </a:ln>
          <a:effectLst/>
        </p:spPr>
        <p:txBody>
          <a:bodyPr vert="horz" wrap="square" lIns="92866" tIns="46433" rIns="92866" bIns="46433" numCol="1" anchor="t" anchorCtr="0" compatLnSpc="1">
            <a:prstTxWarp prst="textNoShape">
              <a:avLst/>
            </a:prstTxWarp>
          </a:bodyPr>
          <a:lstStyle>
            <a:lvl1pPr algn="r" defTabSz="928688">
              <a:defRPr sz="1200">
                <a:latin typeface="Times New Roman" pitchFamily="18" charset="0"/>
              </a:defRPr>
            </a:lvl1pPr>
          </a:lstStyle>
          <a:p>
            <a:endParaRPr lang="en-US"/>
          </a:p>
        </p:txBody>
      </p:sp>
      <p:sp>
        <p:nvSpPr>
          <p:cNvPr id="416772" name="Rectangle 4"/>
          <p:cNvSpPr>
            <a:spLocks noGrp="1" noRot="1" noChangeAspect="1" noChangeArrowheads="1" noTextEdit="1"/>
          </p:cNvSpPr>
          <p:nvPr>
            <p:ph type="sldImg" idx="2"/>
          </p:nvPr>
        </p:nvSpPr>
        <p:spPr bwMode="auto">
          <a:xfrm>
            <a:off x="1116013" y="692150"/>
            <a:ext cx="4787900" cy="3462338"/>
          </a:xfrm>
          <a:prstGeom prst="rect">
            <a:avLst/>
          </a:prstGeom>
          <a:noFill/>
          <a:ln w="9525">
            <a:solidFill>
              <a:srgbClr val="000000"/>
            </a:solidFill>
            <a:miter lim="800000"/>
            <a:headEnd/>
            <a:tailEnd/>
          </a:ln>
          <a:effectLst/>
        </p:spPr>
      </p:sp>
      <p:sp>
        <p:nvSpPr>
          <p:cNvPr id="416773" name="Rectangle 5"/>
          <p:cNvSpPr>
            <a:spLocks noGrp="1" noChangeArrowheads="1"/>
          </p:cNvSpPr>
          <p:nvPr>
            <p:ph type="body" sz="quarter" idx="3"/>
          </p:nvPr>
        </p:nvSpPr>
        <p:spPr bwMode="auto">
          <a:xfrm>
            <a:off x="936625" y="4384675"/>
            <a:ext cx="5146675" cy="4156075"/>
          </a:xfrm>
          <a:prstGeom prst="rect">
            <a:avLst/>
          </a:prstGeom>
          <a:noFill/>
          <a:ln w="9525">
            <a:noFill/>
            <a:miter lim="800000"/>
            <a:headEnd/>
            <a:tailEnd/>
          </a:ln>
          <a:effectLst/>
        </p:spPr>
        <p:txBody>
          <a:bodyPr vert="horz" wrap="square" lIns="92866" tIns="46433" rIns="92866" bIns="4643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6774" name="Rectangle 6"/>
          <p:cNvSpPr>
            <a:spLocks noGrp="1" noChangeArrowheads="1"/>
          </p:cNvSpPr>
          <p:nvPr>
            <p:ph type="ftr" sz="quarter" idx="4"/>
          </p:nvPr>
        </p:nvSpPr>
        <p:spPr bwMode="auto">
          <a:xfrm>
            <a:off x="0" y="8770938"/>
            <a:ext cx="3041650" cy="461962"/>
          </a:xfrm>
          <a:prstGeom prst="rect">
            <a:avLst/>
          </a:prstGeom>
          <a:noFill/>
          <a:ln w="9525">
            <a:noFill/>
            <a:miter lim="800000"/>
            <a:headEnd/>
            <a:tailEnd/>
          </a:ln>
          <a:effectLst/>
        </p:spPr>
        <p:txBody>
          <a:bodyPr vert="horz" wrap="square" lIns="92866" tIns="46433" rIns="92866" bIns="46433" numCol="1" anchor="b" anchorCtr="0" compatLnSpc="1">
            <a:prstTxWarp prst="textNoShape">
              <a:avLst/>
            </a:prstTxWarp>
          </a:bodyPr>
          <a:lstStyle>
            <a:lvl1pPr defTabSz="928688">
              <a:defRPr sz="1200">
                <a:latin typeface="Times New Roman" pitchFamily="18" charset="0"/>
              </a:defRPr>
            </a:lvl1pPr>
          </a:lstStyle>
          <a:p>
            <a:endParaRPr lang="en-US"/>
          </a:p>
        </p:txBody>
      </p:sp>
      <p:sp>
        <p:nvSpPr>
          <p:cNvPr id="416775" name="Rectangle 7"/>
          <p:cNvSpPr>
            <a:spLocks noGrp="1" noChangeArrowheads="1"/>
          </p:cNvSpPr>
          <p:nvPr>
            <p:ph type="sldNum" sz="quarter" idx="5"/>
          </p:nvPr>
        </p:nvSpPr>
        <p:spPr bwMode="auto">
          <a:xfrm>
            <a:off x="3978275" y="8770938"/>
            <a:ext cx="3041650" cy="461962"/>
          </a:xfrm>
          <a:prstGeom prst="rect">
            <a:avLst/>
          </a:prstGeom>
          <a:noFill/>
          <a:ln w="9525">
            <a:noFill/>
            <a:miter lim="800000"/>
            <a:headEnd/>
            <a:tailEnd/>
          </a:ln>
          <a:effectLst/>
        </p:spPr>
        <p:txBody>
          <a:bodyPr vert="horz" wrap="square" lIns="92866" tIns="46433" rIns="92866" bIns="46433" numCol="1" anchor="b" anchorCtr="0" compatLnSpc="1">
            <a:prstTxWarp prst="textNoShape">
              <a:avLst/>
            </a:prstTxWarp>
          </a:bodyPr>
          <a:lstStyle>
            <a:lvl1pPr algn="r" defTabSz="928688">
              <a:defRPr sz="1200">
                <a:latin typeface="Times New Roman" pitchFamily="18" charset="0"/>
              </a:defRPr>
            </a:lvl1pPr>
          </a:lstStyle>
          <a:p>
            <a:fld id="{B487DB1B-F3B0-4666-8D89-ADB94BA559EA}" type="slidenum">
              <a:rPr lang="en-US"/>
              <a:pPr/>
              <a:t>‹#›</a:t>
            </a:fld>
            <a:endParaRPr lang="en-US"/>
          </a:p>
        </p:txBody>
      </p:sp>
    </p:spTree>
    <p:extLst>
      <p:ext uri="{BB962C8B-B14F-4D97-AF65-F5344CB8AC3E}">
        <p14:creationId xmlns:p14="http://schemas.microsoft.com/office/powerpoint/2010/main" val="15722151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131"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262"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393"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525"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5655" algn="l" defTabSz="914262" rtl="0" eaLnBrk="1" latinLnBrk="0" hangingPunct="1">
      <a:defRPr sz="1200" kern="1200">
        <a:solidFill>
          <a:schemeClr val="tx1"/>
        </a:solidFill>
        <a:latin typeface="+mn-lt"/>
        <a:ea typeface="+mn-ea"/>
        <a:cs typeface="+mn-cs"/>
      </a:defRPr>
    </a:lvl6pPr>
    <a:lvl7pPr marL="2742786" algn="l" defTabSz="914262" rtl="0" eaLnBrk="1" latinLnBrk="0" hangingPunct="1">
      <a:defRPr sz="1200" kern="1200">
        <a:solidFill>
          <a:schemeClr val="tx1"/>
        </a:solidFill>
        <a:latin typeface="+mn-lt"/>
        <a:ea typeface="+mn-ea"/>
        <a:cs typeface="+mn-cs"/>
      </a:defRPr>
    </a:lvl7pPr>
    <a:lvl8pPr marL="3199918" algn="l" defTabSz="914262" rtl="0" eaLnBrk="1" latinLnBrk="0" hangingPunct="1">
      <a:defRPr sz="1200" kern="1200">
        <a:solidFill>
          <a:schemeClr val="tx1"/>
        </a:solidFill>
        <a:latin typeface="+mn-lt"/>
        <a:ea typeface="+mn-ea"/>
        <a:cs typeface="+mn-cs"/>
      </a:defRPr>
    </a:lvl8pPr>
    <a:lvl9pPr marL="3657048" algn="l" defTabSz="91426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87DB1B-F3B0-4666-8D89-ADB94BA559E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87DB1B-F3B0-4666-8D89-ADB94BA559EA}"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59DB32-9532-494B-AE3C-8C63B2918082}" type="slidenum">
              <a:rPr lang="en-US"/>
              <a:pPr/>
              <a:t>3</a:t>
            </a:fld>
            <a:endParaRPr lang="en-US"/>
          </a:p>
        </p:txBody>
      </p:sp>
      <p:sp>
        <p:nvSpPr>
          <p:cNvPr id="1803266" name="Rectangle 2"/>
          <p:cNvSpPr>
            <a:spLocks noGrp="1" noRot="1" noChangeAspect="1" noChangeArrowheads="1" noTextEdit="1"/>
          </p:cNvSpPr>
          <p:nvPr>
            <p:ph type="sldImg"/>
          </p:nvPr>
        </p:nvSpPr>
        <p:spPr>
          <a:xfrm>
            <a:off x="1116013" y="692150"/>
            <a:ext cx="4787900" cy="3462338"/>
          </a:xfrm>
          <a:ln/>
        </p:spPr>
      </p:sp>
      <p:sp>
        <p:nvSpPr>
          <p:cNvPr id="18032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B72948-E4E7-49E8-9E8C-AFDEF7E8636F}"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75560DB-3367-4A6C-BD48-098F3C41AA29}"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xfrm>
            <a:off x="1116013" y="692150"/>
            <a:ext cx="4787900" cy="34623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AU">
                <a:latin typeface="Calibri" charset="0"/>
              </a:rPr>
              <a:t>This process works well with ocean acidification and its impact on ocean ecosystems.</a:t>
            </a:r>
          </a:p>
          <a:p>
            <a:pPr eaLnBrk="1" hangingPunct="1">
              <a:spcBef>
                <a:spcPct val="0"/>
              </a:spcBef>
            </a:pPr>
            <a:endParaRPr lang="en-AU">
              <a:latin typeface="Calibri" charset="0"/>
            </a:endParaRPr>
          </a:p>
          <a:p>
            <a:pPr eaLnBrk="1" hangingPunct="1">
              <a:spcBef>
                <a:spcPct val="0"/>
              </a:spcBef>
            </a:pPr>
            <a:r>
              <a:rPr lang="en-AU">
                <a:latin typeface="Calibri" charset="0"/>
              </a:rPr>
              <a:t>In its purest sense, ocean acidification involves two steps.  The first being the very deterministic step between rising atmospheric carbon dioxide and changing ocean chemistry, and the second being the link between changing ocean chemistry and biological processes such as calcification.</a:t>
            </a:r>
          </a:p>
          <a:p>
            <a:pPr eaLnBrk="1" hangingPunct="1">
              <a:spcBef>
                <a:spcPct val="0"/>
              </a:spcBef>
            </a:pPr>
            <a:endParaRPr lang="en-AU">
              <a:latin typeface="Calibri" charset="0"/>
            </a:endParaRPr>
          </a:p>
          <a:p>
            <a:pPr eaLnBrk="1" hangingPunct="1">
              <a:spcBef>
                <a:spcPct val="0"/>
              </a:spcBef>
            </a:pPr>
            <a:r>
              <a:rPr lang="en-AU">
                <a:latin typeface="Calibri" charset="0"/>
              </a:rPr>
              <a:t>In this flow of effects and impacts, there are different levels of certainty.  For example, the physiochemical relationship between the atmospheric concentration of carbon dioxide and the carbonate chemistry of sea water is highly deterministic, the relationship between changing chemistry and biological responses is subject to greater variability.  This is especially so when one considers the influence of different species, genetics, environmental history and so on.</a:t>
            </a:r>
          </a:p>
          <a:p>
            <a:pPr eaLnBrk="1" hangingPunct="1">
              <a:spcBef>
                <a:spcPct val="0"/>
              </a:spcBef>
            </a:pPr>
            <a:endParaRPr lang="en-AU">
              <a:latin typeface="Calibri" charset="0"/>
            </a:endParaRPr>
          </a:p>
          <a:p>
            <a:pPr eaLnBrk="1" hangingPunct="1">
              <a:spcBef>
                <a:spcPct val="0"/>
              </a:spcBef>
            </a:pPr>
            <a:r>
              <a:rPr lang="en-AU">
                <a:latin typeface="Calibri" charset="0"/>
              </a:rPr>
              <a:t> </a:t>
            </a:r>
          </a:p>
        </p:txBody>
      </p:sp>
      <p:sp>
        <p:nvSpPr>
          <p:cNvPr id="5632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ＭＳ Ｐゴシック" charset="0"/>
                <a:cs typeface="Arial" charset="0"/>
              </a:defRPr>
            </a:lvl1pPr>
            <a:lvl2pPr marL="698150" indent="-268519" eaLnBrk="0" hangingPunct="0">
              <a:defRPr>
                <a:solidFill>
                  <a:schemeClr val="tx1"/>
                </a:solidFill>
                <a:latin typeface="Arial" charset="0"/>
                <a:ea typeface="Arial" charset="0"/>
                <a:cs typeface="Arial" charset="0"/>
              </a:defRPr>
            </a:lvl2pPr>
            <a:lvl3pPr marL="1074077" indent="-214815" eaLnBrk="0" hangingPunct="0">
              <a:defRPr>
                <a:solidFill>
                  <a:schemeClr val="tx1"/>
                </a:solidFill>
                <a:latin typeface="Arial" charset="0"/>
                <a:ea typeface="Arial" charset="0"/>
                <a:cs typeface="Arial" charset="0"/>
              </a:defRPr>
            </a:lvl3pPr>
            <a:lvl4pPr marL="1503708" indent="-214815" eaLnBrk="0" hangingPunct="0">
              <a:defRPr>
                <a:solidFill>
                  <a:schemeClr val="tx1"/>
                </a:solidFill>
                <a:latin typeface="Arial" charset="0"/>
                <a:ea typeface="Arial" charset="0"/>
                <a:cs typeface="Arial" charset="0"/>
              </a:defRPr>
            </a:lvl4pPr>
            <a:lvl5pPr marL="1933339" indent="-214815" eaLnBrk="0" hangingPunct="0">
              <a:defRPr>
                <a:solidFill>
                  <a:schemeClr val="tx1"/>
                </a:solidFill>
                <a:latin typeface="Arial" charset="0"/>
                <a:ea typeface="Arial" charset="0"/>
                <a:cs typeface="Arial" charset="0"/>
              </a:defRPr>
            </a:lvl5pPr>
            <a:lvl6pPr marL="2362970" indent="-214815" eaLnBrk="0" fontAlgn="base" hangingPunct="0">
              <a:spcBef>
                <a:spcPct val="0"/>
              </a:spcBef>
              <a:spcAft>
                <a:spcPct val="0"/>
              </a:spcAft>
              <a:defRPr>
                <a:solidFill>
                  <a:schemeClr val="tx1"/>
                </a:solidFill>
                <a:latin typeface="Arial" charset="0"/>
                <a:ea typeface="Arial" charset="0"/>
                <a:cs typeface="Arial" charset="0"/>
              </a:defRPr>
            </a:lvl6pPr>
            <a:lvl7pPr marL="2792600" indent="-214815" eaLnBrk="0" fontAlgn="base" hangingPunct="0">
              <a:spcBef>
                <a:spcPct val="0"/>
              </a:spcBef>
              <a:spcAft>
                <a:spcPct val="0"/>
              </a:spcAft>
              <a:defRPr>
                <a:solidFill>
                  <a:schemeClr val="tx1"/>
                </a:solidFill>
                <a:latin typeface="Arial" charset="0"/>
                <a:ea typeface="Arial" charset="0"/>
                <a:cs typeface="Arial" charset="0"/>
              </a:defRPr>
            </a:lvl7pPr>
            <a:lvl8pPr marL="3222231" indent="-214815" eaLnBrk="0" fontAlgn="base" hangingPunct="0">
              <a:spcBef>
                <a:spcPct val="0"/>
              </a:spcBef>
              <a:spcAft>
                <a:spcPct val="0"/>
              </a:spcAft>
              <a:defRPr>
                <a:solidFill>
                  <a:schemeClr val="tx1"/>
                </a:solidFill>
                <a:latin typeface="Arial" charset="0"/>
                <a:ea typeface="Arial" charset="0"/>
                <a:cs typeface="Arial" charset="0"/>
              </a:defRPr>
            </a:lvl8pPr>
            <a:lvl9pPr marL="3651862" indent="-214815"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1F538C69-4049-2F4F-A948-DDB25538429F}" type="slidenum">
              <a:rPr lang="en-AU">
                <a:latin typeface="Calibri" charset="0"/>
              </a:rPr>
              <a:pPr eaLnBrk="1" hangingPunct="1"/>
              <a:t>8</a:t>
            </a:fld>
            <a:endParaRPr lang="en-AU">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59DB32-9532-494B-AE3C-8C63B2918082}" type="slidenum">
              <a:rPr lang="en-US"/>
              <a:pPr/>
              <a:t>9</a:t>
            </a:fld>
            <a:endParaRPr lang="en-US"/>
          </a:p>
        </p:txBody>
      </p:sp>
      <p:sp>
        <p:nvSpPr>
          <p:cNvPr id="1803266" name="Rectangle 2"/>
          <p:cNvSpPr>
            <a:spLocks noGrp="1" noRot="1" noChangeAspect="1" noChangeArrowheads="1" noTextEdit="1"/>
          </p:cNvSpPr>
          <p:nvPr>
            <p:ph type="sldImg"/>
          </p:nvPr>
        </p:nvSpPr>
        <p:spPr>
          <a:xfrm>
            <a:off x="1116013" y="692150"/>
            <a:ext cx="4787900" cy="3462338"/>
          </a:xfrm>
          <a:ln/>
        </p:spPr>
      </p:sp>
      <p:sp>
        <p:nvSpPr>
          <p:cNvPr id="18032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6013" y="692150"/>
            <a:ext cx="4787900" cy="3462338"/>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87DB1B-F3B0-4666-8D89-ADB94BA559EA}"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6013" y="692150"/>
            <a:ext cx="4787900" cy="3462338"/>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94D045-7943-4776-A566-122162FA653B}"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87DB1B-F3B0-4666-8D89-ADB94BA559EA}"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Summary</a:t>
            </a:r>
            <a:r>
              <a:rPr lang="en-US" baseline="0" dirty="0" smtClean="0"/>
              <a:t> of our research on changes in intertidal invertebrate communities in Monterey at Hopkins Marine Station.</a:t>
            </a:r>
          </a:p>
          <a:p>
            <a:endParaRPr lang="en-US" baseline="0" dirty="0" smtClean="0"/>
          </a:p>
          <a:p>
            <a:r>
              <a:rPr lang="en-US" baseline="0" dirty="0" smtClean="0"/>
              <a:t>During warming over the past 60 years;</a:t>
            </a:r>
          </a:p>
          <a:p>
            <a:r>
              <a:rPr lang="en-US" baseline="0" dirty="0" smtClean="0"/>
              <a:t> warm-adapted species increased</a:t>
            </a:r>
          </a:p>
          <a:p>
            <a:r>
              <a:rPr lang="en-US" baseline="0" dirty="0" smtClean="0"/>
              <a:t> cold adapted species decreased</a:t>
            </a:r>
          </a:p>
          <a:p>
            <a:r>
              <a:rPr lang="en-US" baseline="0" dirty="0" smtClean="0"/>
              <a:t> cosmopolitan species showed no trend</a:t>
            </a:r>
          </a:p>
          <a:p>
            <a:endParaRPr lang="en-US" baseline="0" dirty="0" smtClean="0"/>
          </a:p>
          <a:p>
            <a:r>
              <a:rPr lang="en-US" baseline="0" dirty="0" smtClean="0"/>
              <a:t>No other hypotheses could explain these patterns.</a:t>
            </a:r>
            <a:endParaRPr lang="en-US" dirty="0"/>
          </a:p>
        </p:txBody>
      </p:sp>
      <p:sp>
        <p:nvSpPr>
          <p:cNvPr id="4" name="Slide Number Placeholder 3"/>
          <p:cNvSpPr>
            <a:spLocks noGrp="1"/>
          </p:cNvSpPr>
          <p:nvPr>
            <p:ph type="sldNum" sz="quarter" idx="10"/>
          </p:nvPr>
        </p:nvSpPr>
        <p:spPr/>
        <p:txBody>
          <a:bodyPr/>
          <a:lstStyle/>
          <a:p>
            <a:fld id="{B487DB1B-F3B0-4666-8D89-ADB94BA559EA}" type="slidenum">
              <a:rPr lang="en-US" smtClean="0">
                <a:solidFill>
                  <a:prstClr val="black"/>
                </a:solidFill>
              </a:rPr>
              <a:pPr/>
              <a:t>14</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charset="0"/>
                <a:ea typeface="ＭＳ Ｐゴシック" charset="0"/>
              </a:defRPr>
            </a:lvl1pPr>
            <a:lvl2pPr marL="756249" indent="-290865" eaLnBrk="0" hangingPunct="0">
              <a:defRPr sz="2400">
                <a:solidFill>
                  <a:schemeClr val="tx1"/>
                </a:solidFill>
                <a:latin typeface="Comic Sans MS" charset="0"/>
                <a:ea typeface="ＭＳ Ｐゴシック" charset="0"/>
              </a:defRPr>
            </a:lvl2pPr>
            <a:lvl3pPr marL="1163460" indent="-232692" eaLnBrk="0" hangingPunct="0">
              <a:defRPr sz="2400">
                <a:solidFill>
                  <a:schemeClr val="tx1"/>
                </a:solidFill>
                <a:latin typeface="Comic Sans MS" charset="0"/>
                <a:ea typeface="ＭＳ Ｐゴシック" charset="0"/>
              </a:defRPr>
            </a:lvl3pPr>
            <a:lvl4pPr marL="1628844" indent="-232692" eaLnBrk="0" hangingPunct="0">
              <a:defRPr sz="2400">
                <a:solidFill>
                  <a:schemeClr val="tx1"/>
                </a:solidFill>
                <a:latin typeface="Comic Sans MS" charset="0"/>
                <a:ea typeface="ＭＳ Ｐゴシック" charset="0"/>
              </a:defRPr>
            </a:lvl4pPr>
            <a:lvl5pPr marL="2094227" indent="-232692" eaLnBrk="0" hangingPunct="0">
              <a:defRPr sz="2400">
                <a:solidFill>
                  <a:schemeClr val="tx1"/>
                </a:solidFill>
                <a:latin typeface="Comic Sans MS" charset="0"/>
                <a:ea typeface="ＭＳ Ｐゴシック" charset="0"/>
              </a:defRPr>
            </a:lvl5pPr>
            <a:lvl6pPr marL="2559611" indent="-232692" eaLnBrk="0" fontAlgn="base" hangingPunct="0">
              <a:spcBef>
                <a:spcPct val="0"/>
              </a:spcBef>
              <a:spcAft>
                <a:spcPct val="0"/>
              </a:spcAft>
              <a:defRPr sz="2400">
                <a:solidFill>
                  <a:schemeClr val="tx1"/>
                </a:solidFill>
                <a:latin typeface="Comic Sans MS" charset="0"/>
                <a:ea typeface="ＭＳ Ｐゴシック" charset="0"/>
              </a:defRPr>
            </a:lvl6pPr>
            <a:lvl7pPr marL="3024995" indent="-232692" eaLnBrk="0" fontAlgn="base" hangingPunct="0">
              <a:spcBef>
                <a:spcPct val="0"/>
              </a:spcBef>
              <a:spcAft>
                <a:spcPct val="0"/>
              </a:spcAft>
              <a:defRPr sz="2400">
                <a:solidFill>
                  <a:schemeClr val="tx1"/>
                </a:solidFill>
                <a:latin typeface="Comic Sans MS" charset="0"/>
                <a:ea typeface="ＭＳ Ｐゴシック" charset="0"/>
              </a:defRPr>
            </a:lvl7pPr>
            <a:lvl8pPr marL="3490379" indent="-232692" eaLnBrk="0" fontAlgn="base" hangingPunct="0">
              <a:spcBef>
                <a:spcPct val="0"/>
              </a:spcBef>
              <a:spcAft>
                <a:spcPct val="0"/>
              </a:spcAft>
              <a:defRPr sz="2400">
                <a:solidFill>
                  <a:schemeClr val="tx1"/>
                </a:solidFill>
                <a:latin typeface="Comic Sans MS" charset="0"/>
                <a:ea typeface="ＭＳ Ｐゴシック" charset="0"/>
              </a:defRPr>
            </a:lvl8pPr>
            <a:lvl9pPr marL="3955763" indent="-232692" eaLnBrk="0" fontAlgn="base" hangingPunct="0">
              <a:spcBef>
                <a:spcPct val="0"/>
              </a:spcBef>
              <a:spcAft>
                <a:spcPct val="0"/>
              </a:spcAft>
              <a:defRPr sz="2400">
                <a:solidFill>
                  <a:schemeClr val="tx1"/>
                </a:solidFill>
                <a:latin typeface="Comic Sans MS" charset="0"/>
                <a:ea typeface="ＭＳ Ｐゴシック" charset="0"/>
              </a:defRPr>
            </a:lvl9pPr>
          </a:lstStyle>
          <a:p>
            <a:pPr eaLnBrk="1" hangingPunct="1"/>
            <a:fld id="{4884809D-D841-FE44-84D0-465AA72D43D4}" type="slidenum">
              <a:rPr lang="en-US" sz="1200">
                <a:latin typeface="Times New Roman" charset="0"/>
              </a:rPr>
              <a:pPr eaLnBrk="1" hangingPunct="1"/>
              <a:t>15</a:t>
            </a:fld>
            <a:endParaRPr lang="en-US" sz="1200">
              <a:latin typeface="Times New Roman" charset="0"/>
            </a:endParaRPr>
          </a:p>
        </p:txBody>
      </p:sp>
      <p:sp>
        <p:nvSpPr>
          <p:cNvPr id="54275" name="Rectangle 2"/>
          <p:cNvSpPr>
            <a:spLocks noGrp="1" noRot="1" noChangeAspect="1" noChangeArrowheads="1" noTextEdit="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latin typeface="Times New Roman" charset="0"/>
              <a:ea typeface="MS PGothic"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6013" y="692150"/>
            <a:ext cx="4787900" cy="3462338"/>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94D045-7943-4776-A566-122162FA653B}" type="slidenum">
              <a:rPr lang="en-US" smtClean="0"/>
              <a:pPr/>
              <a:t>19</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6013" y="692150"/>
            <a:ext cx="4787900" cy="3462338"/>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94D045-7943-4776-A566-122162FA653B}" type="slidenum">
              <a:rPr lang="en-US" smtClean="0">
                <a:solidFill>
                  <a:prstClr val="black"/>
                </a:solidFill>
              </a:rPr>
              <a:pPr/>
              <a:t>20</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6013" y="692150"/>
            <a:ext cx="4787900" cy="3462338"/>
          </a:xfrm>
        </p:spPr>
      </p:sp>
      <p:sp>
        <p:nvSpPr>
          <p:cNvPr id="3" name="Notes Placeholder 2"/>
          <p:cNvSpPr>
            <a:spLocks noGrp="1"/>
          </p:cNvSpPr>
          <p:nvPr>
            <p:ph type="body" idx="1"/>
          </p:nvPr>
        </p:nvSpPr>
        <p:spPr/>
        <p:txBody>
          <a:bodyPr/>
          <a:lstStyle/>
          <a:p>
            <a:r>
              <a:rPr lang="en-US" dirty="0" smtClean="0"/>
              <a:t>The in situ benthic respiration system (bottom photo) is capable of perturbation experiments.  Animals are placed in chambers (N=8),(upper</a:t>
            </a:r>
            <a:r>
              <a:rPr lang="en-US" baseline="0" dirty="0" smtClean="0"/>
              <a:t> photo) and oxygen consumption rates are measured over consecutive 8 h periods, between which chambers are flushed with ambient water.  We can injection small amounts of high CO2 seawater to produce a pH reduction to simulate future conditions, or in this case, we injected high O2 water to evaluate the response of urchins living in the OMZ to higher O2 availability.   </a:t>
            </a:r>
          </a:p>
          <a:p>
            <a:endParaRPr lang="en-US" baseline="0" dirty="0" smtClean="0"/>
          </a:p>
          <a:p>
            <a:r>
              <a:rPr lang="en-US" baseline="0" dirty="0" smtClean="0"/>
              <a:t>Main message - When more oxygen is available, the animals will increase their metabolic rates.  In contrast, expanding and intensifying hypoxia will impact these deep </a:t>
            </a:r>
            <a:r>
              <a:rPr lang="en-US" baseline="0" smtClean="0"/>
              <a:t>sea populations.</a:t>
            </a:r>
            <a:endParaRPr lang="en-US" dirty="0"/>
          </a:p>
        </p:txBody>
      </p:sp>
      <p:sp>
        <p:nvSpPr>
          <p:cNvPr id="4" name="Slide Number Placeholder 3"/>
          <p:cNvSpPr>
            <a:spLocks noGrp="1"/>
          </p:cNvSpPr>
          <p:nvPr>
            <p:ph type="sldNum" sz="quarter" idx="10"/>
          </p:nvPr>
        </p:nvSpPr>
        <p:spPr/>
        <p:txBody>
          <a:bodyPr/>
          <a:lstStyle/>
          <a:p>
            <a:fld id="{E216AC03-61AA-2B49-A3B0-3CAE29564F93}" type="slidenum">
              <a:rPr lang="en-US" smtClean="0"/>
              <a:t>21</a:t>
            </a:fld>
            <a:endParaRPr lang="en-US"/>
          </a:p>
        </p:txBody>
      </p:sp>
    </p:spTree>
    <p:extLst>
      <p:ext uri="{BB962C8B-B14F-4D97-AF65-F5344CB8AC3E}">
        <p14:creationId xmlns:p14="http://schemas.microsoft.com/office/powerpoint/2010/main" val="37511189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82957230-EE0E-4EB1-80AF-C347BC7017A3}" type="slidenum">
              <a:rPr lang="en-US" smtClean="0"/>
              <a:pPr/>
              <a:t>23</a:t>
            </a:fld>
            <a:endParaRPr lang="en-US" smtClean="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endParaRPr lang="en-US" altLang="en-US"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AutoShape 1"/>
          <p:cNvSpPr>
            <a:spLocks noChangeArrowheads="1"/>
          </p:cNvSpPr>
          <p:nvPr/>
        </p:nvSpPr>
        <p:spPr bwMode="auto">
          <a:xfrm>
            <a:off x="2193925" y="704850"/>
            <a:ext cx="2632075" cy="3476625"/>
          </a:xfrm>
          <a:prstGeom prst="roundRect">
            <a:avLst>
              <a:gd name="adj" fmla="val 60"/>
            </a:avLst>
          </a:prstGeom>
          <a:solidFill>
            <a:srgbClr val="FFFFFF"/>
          </a:solidFill>
          <a:ln w="9360">
            <a:solidFill>
              <a:srgbClr val="000000"/>
            </a:solidFill>
            <a:round/>
            <a:headEnd/>
            <a:tailEnd/>
          </a:ln>
        </p:spPr>
        <p:txBody>
          <a:bodyPr wrap="none" lIns="93077" tIns="46538" rIns="93077" bIns="46538" anchor="ctr"/>
          <a:lstStyle/>
          <a:p>
            <a:pPr eaLnBrk="0" hangingPunct="0">
              <a:defRPr/>
            </a:pPr>
            <a:endParaRPr lang="en-US">
              <a:solidFill>
                <a:prstClr val="black"/>
              </a:solidFill>
              <a:latin typeface="Arial" pitchFamily="34" charset="0"/>
              <a:ea typeface="+mn-ea"/>
              <a:cs typeface="+mn-cs"/>
            </a:endParaRPr>
          </a:p>
        </p:txBody>
      </p:sp>
      <p:sp>
        <p:nvSpPr>
          <p:cNvPr id="51203" name="Rectangle 2"/>
          <p:cNvSpPr>
            <a:spLocks noGrp="1" noChangeArrowheads="1"/>
          </p:cNvSpPr>
          <p:nvPr>
            <p:ph type="body"/>
          </p:nvPr>
        </p:nvSpPr>
        <p:spPr>
          <a:xfrm>
            <a:off x="701675" y="4403725"/>
            <a:ext cx="5611813" cy="4170363"/>
          </a:xfrm>
          <a:noFill/>
          <a:ln/>
        </p:spPr>
        <p:txBody>
          <a:bodyPr wrap="none" anchor="ctr"/>
          <a:lstStyle/>
          <a:p>
            <a:pPr eaLnBrk="1" hangingPunct="1"/>
            <a:r>
              <a:rPr lang="en-US" dirty="0" smtClean="0">
                <a:latin typeface="Arial" charset="0"/>
              </a:rPr>
              <a:t>Stress increases </a:t>
            </a:r>
            <a:r>
              <a:rPr lang="en-US" dirty="0">
                <a:latin typeface="Arial" charset="0"/>
              </a:rPr>
              <a:t>“cost of living”</a:t>
            </a:r>
            <a:r>
              <a:rPr lang="en-US" dirty="0" smtClean="0">
                <a:latin typeface="Arial" charset="0"/>
              </a:rPr>
              <a:t> ,</a:t>
            </a:r>
            <a:r>
              <a:rPr lang="en-US" baseline="0" dirty="0" smtClean="0">
                <a:latin typeface="Arial" charset="0"/>
              </a:rPr>
              <a:t> with </a:t>
            </a:r>
            <a:r>
              <a:rPr lang="en-US" dirty="0" smtClean="0">
                <a:latin typeface="Arial" charset="0"/>
              </a:rPr>
              <a:t>less </a:t>
            </a:r>
            <a:r>
              <a:rPr lang="en-US" dirty="0">
                <a:latin typeface="Arial" charset="0"/>
              </a:rPr>
              <a:t>energy for growth and reproduction. </a:t>
            </a:r>
            <a:r>
              <a:rPr lang="en-US" dirty="0" smtClean="0">
                <a:latin typeface="Arial" charset="0"/>
              </a:rPr>
              <a:t> </a:t>
            </a:r>
          </a:p>
          <a:p>
            <a:pPr eaLnBrk="1" hangingPunct="1"/>
            <a:r>
              <a:rPr lang="en-US" dirty="0" smtClean="0">
                <a:latin typeface="Arial" charset="0"/>
              </a:rPr>
              <a:t>Individuals = reduced 1) survival</a:t>
            </a:r>
            <a:r>
              <a:rPr lang="en-US" dirty="0">
                <a:latin typeface="Arial" charset="0"/>
              </a:rPr>
              <a:t>, 2)</a:t>
            </a:r>
            <a:r>
              <a:rPr lang="en-US" dirty="0" smtClean="0">
                <a:latin typeface="Arial" charset="0"/>
              </a:rPr>
              <a:t> size</a:t>
            </a:r>
            <a:r>
              <a:rPr lang="en-US" dirty="0">
                <a:latin typeface="Arial" charset="0"/>
              </a:rPr>
              <a:t>, 3)</a:t>
            </a:r>
            <a:r>
              <a:rPr lang="en-US" dirty="0" smtClean="0">
                <a:latin typeface="Arial" charset="0"/>
              </a:rPr>
              <a:t> reproductive </a:t>
            </a:r>
            <a:r>
              <a:rPr lang="en-US" dirty="0">
                <a:latin typeface="Arial" charset="0"/>
              </a:rPr>
              <a:t>output. </a:t>
            </a:r>
            <a:r>
              <a:rPr lang="en-US" dirty="0" smtClean="0">
                <a:latin typeface="Arial" charset="0"/>
              </a:rPr>
              <a:t> </a:t>
            </a:r>
          </a:p>
          <a:p>
            <a:pPr eaLnBrk="1" hangingPunct="1"/>
            <a:r>
              <a:rPr lang="en-US" dirty="0" smtClean="0">
                <a:latin typeface="Arial" charset="0"/>
              </a:rPr>
              <a:t>Populations = Reduced</a:t>
            </a:r>
            <a:r>
              <a:rPr lang="en-US" baseline="0" dirty="0" smtClean="0">
                <a:latin typeface="Arial" charset="0"/>
              </a:rPr>
              <a:t> </a:t>
            </a:r>
            <a:r>
              <a:rPr lang="en-US" dirty="0" smtClean="0">
                <a:latin typeface="Arial" charset="0"/>
              </a:rPr>
              <a:t>abundance</a:t>
            </a:r>
            <a:r>
              <a:rPr lang="en-US" dirty="0">
                <a:latin typeface="Arial" charset="0"/>
              </a:rPr>
              <a:t>,</a:t>
            </a:r>
            <a:r>
              <a:rPr lang="en-US" dirty="0" smtClean="0">
                <a:latin typeface="Arial" charset="0"/>
              </a:rPr>
              <a:t> productivity</a:t>
            </a:r>
            <a:r>
              <a:rPr lang="en-US" dirty="0">
                <a:latin typeface="Arial" charset="0"/>
              </a:rPr>
              <a:t>,</a:t>
            </a:r>
            <a:r>
              <a:rPr lang="en-US" dirty="0" smtClean="0">
                <a:latin typeface="Arial" charset="0"/>
              </a:rPr>
              <a:t> resilience, </a:t>
            </a:r>
            <a:r>
              <a:rPr lang="en-US" dirty="0">
                <a:latin typeface="Arial" charset="0"/>
              </a:rPr>
              <a:t>and greater likelihood of extinction.</a:t>
            </a:r>
            <a:r>
              <a:rPr lang="en-US" dirty="0" smtClean="0">
                <a:latin typeface="Arial" charset="0"/>
              </a:rPr>
              <a:t> </a:t>
            </a:r>
            <a:endParaRPr lang="en-US" dirty="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6013" y="692150"/>
            <a:ext cx="4787900" cy="34623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87DB1B-F3B0-4666-8D89-ADB94BA559EA}" type="slidenum">
              <a:rPr lang="en-US" smtClean="0"/>
              <a:pPr/>
              <a:t>25</a:t>
            </a:fld>
            <a:endParaRPr lang="en-US"/>
          </a:p>
        </p:txBody>
      </p:sp>
    </p:spTree>
    <p:extLst>
      <p:ext uri="{BB962C8B-B14F-4D97-AF65-F5344CB8AC3E}">
        <p14:creationId xmlns:p14="http://schemas.microsoft.com/office/powerpoint/2010/main" val="35287808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B46593-811E-4329-A257-508DFF014C98}" type="slidenum">
              <a:rPr lang="en-US"/>
              <a:pPr/>
              <a:t>26</a:t>
            </a:fld>
            <a:endParaRPr lang="en-US"/>
          </a:p>
        </p:txBody>
      </p:sp>
      <p:sp>
        <p:nvSpPr>
          <p:cNvPr id="1817602" name="Rectangle 2"/>
          <p:cNvSpPr>
            <a:spLocks noGrp="1" noRot="1" noChangeAspect="1" noChangeArrowheads="1" noTextEdit="1"/>
          </p:cNvSpPr>
          <p:nvPr>
            <p:ph type="sldImg"/>
          </p:nvPr>
        </p:nvSpPr>
        <p:spPr>
          <a:ln/>
        </p:spPr>
      </p:sp>
      <p:sp>
        <p:nvSpPr>
          <p:cNvPr id="1817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B4A9A0-1AB6-49FA-9B38-E3C8D3B506EF}" type="slidenum">
              <a:rPr lang="en-US"/>
              <a:pPr/>
              <a:t>29</a:t>
            </a:fld>
            <a:endParaRPr lang="en-US"/>
          </a:p>
        </p:txBody>
      </p:sp>
      <p:sp>
        <p:nvSpPr>
          <p:cNvPr id="1221634" name="Rectangle 2"/>
          <p:cNvSpPr>
            <a:spLocks noGrp="1" noRot="1" noChangeAspect="1" noChangeArrowheads="1" noTextEdit="1"/>
          </p:cNvSpPr>
          <p:nvPr>
            <p:ph type="sldImg"/>
          </p:nvPr>
        </p:nvSpPr>
        <p:spPr>
          <a:xfrm>
            <a:off x="1116013" y="692150"/>
            <a:ext cx="4787900" cy="3462338"/>
          </a:xfrm>
          <a:ln/>
        </p:spPr>
      </p:sp>
      <p:sp>
        <p:nvSpPr>
          <p:cNvPr id="122163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62F672-8F2A-4230-96C8-B1BBBAF26F70}" type="slidenum">
              <a:rPr lang="en-US"/>
              <a:pPr/>
              <a:t>30</a:t>
            </a:fld>
            <a:endParaRPr lang="en-US"/>
          </a:p>
        </p:txBody>
      </p:sp>
      <p:sp>
        <p:nvSpPr>
          <p:cNvPr id="1719298" name="Rectangle 2"/>
          <p:cNvSpPr>
            <a:spLocks noGrp="1" noRot="1" noChangeAspect="1" noChangeArrowheads="1" noTextEdit="1"/>
          </p:cNvSpPr>
          <p:nvPr>
            <p:ph type="sldImg"/>
          </p:nvPr>
        </p:nvSpPr>
        <p:spPr>
          <a:xfrm>
            <a:off x="1106488" y="695325"/>
            <a:ext cx="4806950" cy="3476625"/>
          </a:xfrm>
          <a:ln/>
        </p:spPr>
      </p:sp>
      <p:sp>
        <p:nvSpPr>
          <p:cNvPr id="1719299" name="Rectangle 3"/>
          <p:cNvSpPr>
            <a:spLocks noGrp="1" noChangeArrowheads="1"/>
          </p:cNvSpPr>
          <p:nvPr>
            <p:ph type="body" idx="1"/>
          </p:nvPr>
        </p:nvSpPr>
        <p:spPr>
          <a:xfrm>
            <a:off x="701675" y="4403725"/>
            <a:ext cx="5616575" cy="4170363"/>
          </a:xfrm>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AE7BB7-6977-4986-A4F0-64FB86B555EE}" type="slidenum">
              <a:rPr lang="en-US"/>
              <a:pPr/>
              <a:t>31</a:t>
            </a:fld>
            <a:endParaRPr lang="en-US"/>
          </a:p>
        </p:txBody>
      </p:sp>
      <p:sp>
        <p:nvSpPr>
          <p:cNvPr id="1778690" name="Rectangle 2"/>
          <p:cNvSpPr>
            <a:spLocks noGrp="1" noRot="1" noChangeAspect="1" noChangeArrowheads="1" noTextEdit="1"/>
          </p:cNvSpPr>
          <p:nvPr>
            <p:ph type="sldImg"/>
          </p:nvPr>
        </p:nvSpPr>
        <p:spPr>
          <a:ln/>
        </p:spPr>
      </p:sp>
      <p:sp>
        <p:nvSpPr>
          <p:cNvPr id="1778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charset="0"/>
                <a:ea typeface="ＭＳ Ｐゴシック" charset="0"/>
              </a:defRPr>
            </a:lvl1pPr>
            <a:lvl2pPr marL="756249" indent="-290865" eaLnBrk="0" hangingPunct="0">
              <a:defRPr sz="2400">
                <a:solidFill>
                  <a:schemeClr val="tx1"/>
                </a:solidFill>
                <a:latin typeface="Comic Sans MS" charset="0"/>
                <a:ea typeface="ＭＳ Ｐゴシック" charset="0"/>
              </a:defRPr>
            </a:lvl2pPr>
            <a:lvl3pPr marL="1163460" indent="-232692" eaLnBrk="0" hangingPunct="0">
              <a:defRPr sz="2400">
                <a:solidFill>
                  <a:schemeClr val="tx1"/>
                </a:solidFill>
                <a:latin typeface="Comic Sans MS" charset="0"/>
                <a:ea typeface="ＭＳ Ｐゴシック" charset="0"/>
              </a:defRPr>
            </a:lvl3pPr>
            <a:lvl4pPr marL="1628844" indent="-232692" eaLnBrk="0" hangingPunct="0">
              <a:defRPr sz="2400">
                <a:solidFill>
                  <a:schemeClr val="tx1"/>
                </a:solidFill>
                <a:latin typeface="Comic Sans MS" charset="0"/>
                <a:ea typeface="ＭＳ Ｐゴシック" charset="0"/>
              </a:defRPr>
            </a:lvl4pPr>
            <a:lvl5pPr marL="2094227" indent="-232692" eaLnBrk="0" hangingPunct="0">
              <a:defRPr sz="2400">
                <a:solidFill>
                  <a:schemeClr val="tx1"/>
                </a:solidFill>
                <a:latin typeface="Comic Sans MS" charset="0"/>
                <a:ea typeface="ＭＳ Ｐゴシック" charset="0"/>
              </a:defRPr>
            </a:lvl5pPr>
            <a:lvl6pPr marL="2559611" indent="-232692" eaLnBrk="0" fontAlgn="base" hangingPunct="0">
              <a:spcBef>
                <a:spcPct val="0"/>
              </a:spcBef>
              <a:spcAft>
                <a:spcPct val="0"/>
              </a:spcAft>
              <a:defRPr sz="2400">
                <a:solidFill>
                  <a:schemeClr val="tx1"/>
                </a:solidFill>
                <a:latin typeface="Comic Sans MS" charset="0"/>
                <a:ea typeface="ＭＳ Ｐゴシック" charset="0"/>
              </a:defRPr>
            </a:lvl6pPr>
            <a:lvl7pPr marL="3024995" indent="-232692" eaLnBrk="0" fontAlgn="base" hangingPunct="0">
              <a:spcBef>
                <a:spcPct val="0"/>
              </a:spcBef>
              <a:spcAft>
                <a:spcPct val="0"/>
              </a:spcAft>
              <a:defRPr sz="2400">
                <a:solidFill>
                  <a:schemeClr val="tx1"/>
                </a:solidFill>
                <a:latin typeface="Comic Sans MS" charset="0"/>
                <a:ea typeface="ＭＳ Ｐゴシック" charset="0"/>
              </a:defRPr>
            </a:lvl7pPr>
            <a:lvl8pPr marL="3490379" indent="-232692" eaLnBrk="0" fontAlgn="base" hangingPunct="0">
              <a:spcBef>
                <a:spcPct val="0"/>
              </a:spcBef>
              <a:spcAft>
                <a:spcPct val="0"/>
              </a:spcAft>
              <a:defRPr sz="2400">
                <a:solidFill>
                  <a:schemeClr val="tx1"/>
                </a:solidFill>
                <a:latin typeface="Comic Sans MS" charset="0"/>
                <a:ea typeface="ＭＳ Ｐゴシック" charset="0"/>
              </a:defRPr>
            </a:lvl8pPr>
            <a:lvl9pPr marL="3955763" indent="-232692" eaLnBrk="0" fontAlgn="base" hangingPunct="0">
              <a:spcBef>
                <a:spcPct val="0"/>
              </a:spcBef>
              <a:spcAft>
                <a:spcPct val="0"/>
              </a:spcAft>
              <a:defRPr sz="2400">
                <a:solidFill>
                  <a:schemeClr val="tx1"/>
                </a:solidFill>
                <a:latin typeface="Comic Sans MS" charset="0"/>
                <a:ea typeface="ＭＳ Ｐゴシック" charset="0"/>
              </a:defRPr>
            </a:lvl9pPr>
          </a:lstStyle>
          <a:p>
            <a:pPr eaLnBrk="1" hangingPunct="1"/>
            <a:fld id="{925AF430-834C-4D41-BCF1-AD0597EA7FB0}" type="slidenum">
              <a:rPr lang="en-US" sz="1200">
                <a:latin typeface="Times New Roman" charset="0"/>
              </a:rPr>
              <a:pPr eaLnBrk="1" hangingPunct="1"/>
              <a:t>35</a:t>
            </a:fld>
            <a:endParaRPr lang="en-US" sz="1200">
              <a:latin typeface="Times New Roman" charset="0"/>
            </a:endParaRPr>
          </a:p>
        </p:txBody>
      </p:sp>
      <p:sp>
        <p:nvSpPr>
          <p:cNvPr id="63491" name="Rectangle 2"/>
          <p:cNvSpPr>
            <a:spLocks noGrp="1" noRot="1" noChangeAspect="1" noChangeArrowheads="1" noTextEdit="1"/>
          </p:cNvSpPr>
          <p:nvPr>
            <p:ph type="sldImg"/>
          </p:nvPr>
        </p:nvSpPr>
        <p:spPr>
          <a:solidFill>
            <a:srgbClr val="FFFFFF"/>
          </a:solidFill>
          <a:ln/>
        </p:spPr>
      </p:sp>
      <p:sp>
        <p:nvSpPr>
          <p:cNvPr id="6349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latin typeface="Times New Roman" charset="0"/>
              <a:ea typeface="MS PGothic"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charset="0"/>
                <a:ea typeface="ＭＳ Ｐゴシック" charset="0"/>
              </a:defRPr>
            </a:lvl1pPr>
            <a:lvl2pPr marL="756249" indent="-290865" eaLnBrk="0" hangingPunct="0">
              <a:defRPr sz="2400">
                <a:solidFill>
                  <a:schemeClr val="tx1"/>
                </a:solidFill>
                <a:latin typeface="Comic Sans MS" charset="0"/>
                <a:ea typeface="ＭＳ Ｐゴシック" charset="0"/>
              </a:defRPr>
            </a:lvl2pPr>
            <a:lvl3pPr marL="1163460" indent="-232692" eaLnBrk="0" hangingPunct="0">
              <a:defRPr sz="2400">
                <a:solidFill>
                  <a:schemeClr val="tx1"/>
                </a:solidFill>
                <a:latin typeface="Comic Sans MS" charset="0"/>
                <a:ea typeface="ＭＳ Ｐゴシック" charset="0"/>
              </a:defRPr>
            </a:lvl3pPr>
            <a:lvl4pPr marL="1628844" indent="-232692" eaLnBrk="0" hangingPunct="0">
              <a:defRPr sz="2400">
                <a:solidFill>
                  <a:schemeClr val="tx1"/>
                </a:solidFill>
                <a:latin typeface="Comic Sans MS" charset="0"/>
                <a:ea typeface="ＭＳ Ｐゴシック" charset="0"/>
              </a:defRPr>
            </a:lvl4pPr>
            <a:lvl5pPr marL="2094227" indent="-232692" eaLnBrk="0" hangingPunct="0">
              <a:defRPr sz="2400">
                <a:solidFill>
                  <a:schemeClr val="tx1"/>
                </a:solidFill>
                <a:latin typeface="Comic Sans MS" charset="0"/>
                <a:ea typeface="ＭＳ Ｐゴシック" charset="0"/>
              </a:defRPr>
            </a:lvl5pPr>
            <a:lvl6pPr marL="2559611" indent="-232692" eaLnBrk="0" fontAlgn="base" hangingPunct="0">
              <a:spcBef>
                <a:spcPct val="0"/>
              </a:spcBef>
              <a:spcAft>
                <a:spcPct val="0"/>
              </a:spcAft>
              <a:defRPr sz="2400">
                <a:solidFill>
                  <a:schemeClr val="tx1"/>
                </a:solidFill>
                <a:latin typeface="Comic Sans MS" charset="0"/>
                <a:ea typeface="ＭＳ Ｐゴシック" charset="0"/>
              </a:defRPr>
            </a:lvl6pPr>
            <a:lvl7pPr marL="3024995" indent="-232692" eaLnBrk="0" fontAlgn="base" hangingPunct="0">
              <a:spcBef>
                <a:spcPct val="0"/>
              </a:spcBef>
              <a:spcAft>
                <a:spcPct val="0"/>
              </a:spcAft>
              <a:defRPr sz="2400">
                <a:solidFill>
                  <a:schemeClr val="tx1"/>
                </a:solidFill>
                <a:latin typeface="Comic Sans MS" charset="0"/>
                <a:ea typeface="ＭＳ Ｐゴシック" charset="0"/>
              </a:defRPr>
            </a:lvl7pPr>
            <a:lvl8pPr marL="3490379" indent="-232692" eaLnBrk="0" fontAlgn="base" hangingPunct="0">
              <a:spcBef>
                <a:spcPct val="0"/>
              </a:spcBef>
              <a:spcAft>
                <a:spcPct val="0"/>
              </a:spcAft>
              <a:defRPr sz="2400">
                <a:solidFill>
                  <a:schemeClr val="tx1"/>
                </a:solidFill>
                <a:latin typeface="Comic Sans MS" charset="0"/>
                <a:ea typeface="ＭＳ Ｐゴシック" charset="0"/>
              </a:defRPr>
            </a:lvl8pPr>
            <a:lvl9pPr marL="3955763" indent="-232692" eaLnBrk="0" fontAlgn="base" hangingPunct="0">
              <a:spcBef>
                <a:spcPct val="0"/>
              </a:spcBef>
              <a:spcAft>
                <a:spcPct val="0"/>
              </a:spcAft>
              <a:defRPr sz="2400">
                <a:solidFill>
                  <a:schemeClr val="tx1"/>
                </a:solidFill>
                <a:latin typeface="Comic Sans MS" charset="0"/>
                <a:ea typeface="ＭＳ Ｐゴシック" charset="0"/>
              </a:defRPr>
            </a:lvl9pPr>
          </a:lstStyle>
          <a:p>
            <a:pPr eaLnBrk="1" hangingPunct="1"/>
            <a:fld id="{5B0B026A-B857-1F4D-8FF4-7024AAA05167}" type="slidenum">
              <a:rPr lang="en-US" sz="1200">
                <a:latin typeface="Times New Roman" charset="0"/>
              </a:rPr>
              <a:pPr eaLnBrk="1" hangingPunct="1"/>
              <a:t>36</a:t>
            </a:fld>
            <a:endParaRPr lang="en-US" sz="1200">
              <a:latin typeface="Times New Roman" charset="0"/>
            </a:endParaRPr>
          </a:p>
        </p:txBody>
      </p:sp>
      <p:sp>
        <p:nvSpPr>
          <p:cNvPr id="56323" name="Rectangle 2"/>
          <p:cNvSpPr>
            <a:spLocks noGrp="1" noRot="1" noChangeAspect="1" noChangeArrowheads="1" noTextEdit="1"/>
          </p:cNvSpPr>
          <p:nvPr>
            <p:ph type="sldImg"/>
          </p:nvPr>
        </p:nvSpPr>
        <p:spPr>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latin typeface="Times New Roman" charset="0"/>
              <a:ea typeface="MS PGothic"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charset="0"/>
                <a:ea typeface="ＭＳ Ｐゴシック" charset="0"/>
              </a:defRPr>
            </a:lvl1pPr>
            <a:lvl2pPr marL="756249" indent="-290865" eaLnBrk="0" hangingPunct="0">
              <a:defRPr sz="2400">
                <a:solidFill>
                  <a:schemeClr val="tx1"/>
                </a:solidFill>
                <a:latin typeface="Comic Sans MS" charset="0"/>
                <a:ea typeface="ＭＳ Ｐゴシック" charset="0"/>
              </a:defRPr>
            </a:lvl2pPr>
            <a:lvl3pPr marL="1163460" indent="-232692" eaLnBrk="0" hangingPunct="0">
              <a:defRPr sz="2400">
                <a:solidFill>
                  <a:schemeClr val="tx1"/>
                </a:solidFill>
                <a:latin typeface="Comic Sans MS" charset="0"/>
                <a:ea typeface="ＭＳ Ｐゴシック" charset="0"/>
              </a:defRPr>
            </a:lvl3pPr>
            <a:lvl4pPr marL="1628844" indent="-232692" eaLnBrk="0" hangingPunct="0">
              <a:defRPr sz="2400">
                <a:solidFill>
                  <a:schemeClr val="tx1"/>
                </a:solidFill>
                <a:latin typeface="Comic Sans MS" charset="0"/>
                <a:ea typeface="ＭＳ Ｐゴシック" charset="0"/>
              </a:defRPr>
            </a:lvl4pPr>
            <a:lvl5pPr marL="2094227" indent="-232692" eaLnBrk="0" hangingPunct="0">
              <a:defRPr sz="2400">
                <a:solidFill>
                  <a:schemeClr val="tx1"/>
                </a:solidFill>
                <a:latin typeface="Comic Sans MS" charset="0"/>
                <a:ea typeface="ＭＳ Ｐゴシック" charset="0"/>
              </a:defRPr>
            </a:lvl5pPr>
            <a:lvl6pPr marL="2559611" indent="-232692" eaLnBrk="0" fontAlgn="base" hangingPunct="0">
              <a:spcBef>
                <a:spcPct val="0"/>
              </a:spcBef>
              <a:spcAft>
                <a:spcPct val="0"/>
              </a:spcAft>
              <a:defRPr sz="2400">
                <a:solidFill>
                  <a:schemeClr val="tx1"/>
                </a:solidFill>
                <a:latin typeface="Comic Sans MS" charset="0"/>
                <a:ea typeface="ＭＳ Ｐゴシック" charset="0"/>
              </a:defRPr>
            </a:lvl6pPr>
            <a:lvl7pPr marL="3024995" indent="-232692" eaLnBrk="0" fontAlgn="base" hangingPunct="0">
              <a:spcBef>
                <a:spcPct val="0"/>
              </a:spcBef>
              <a:spcAft>
                <a:spcPct val="0"/>
              </a:spcAft>
              <a:defRPr sz="2400">
                <a:solidFill>
                  <a:schemeClr val="tx1"/>
                </a:solidFill>
                <a:latin typeface="Comic Sans MS" charset="0"/>
                <a:ea typeface="ＭＳ Ｐゴシック" charset="0"/>
              </a:defRPr>
            </a:lvl7pPr>
            <a:lvl8pPr marL="3490379" indent="-232692" eaLnBrk="0" fontAlgn="base" hangingPunct="0">
              <a:spcBef>
                <a:spcPct val="0"/>
              </a:spcBef>
              <a:spcAft>
                <a:spcPct val="0"/>
              </a:spcAft>
              <a:defRPr sz="2400">
                <a:solidFill>
                  <a:schemeClr val="tx1"/>
                </a:solidFill>
                <a:latin typeface="Comic Sans MS" charset="0"/>
                <a:ea typeface="ＭＳ Ｐゴシック" charset="0"/>
              </a:defRPr>
            </a:lvl8pPr>
            <a:lvl9pPr marL="3955763" indent="-232692" eaLnBrk="0" fontAlgn="base" hangingPunct="0">
              <a:spcBef>
                <a:spcPct val="0"/>
              </a:spcBef>
              <a:spcAft>
                <a:spcPct val="0"/>
              </a:spcAft>
              <a:defRPr sz="2400">
                <a:solidFill>
                  <a:schemeClr val="tx1"/>
                </a:solidFill>
                <a:latin typeface="Comic Sans MS" charset="0"/>
                <a:ea typeface="ＭＳ Ｐゴシック" charset="0"/>
              </a:defRPr>
            </a:lvl9pPr>
          </a:lstStyle>
          <a:p>
            <a:pPr eaLnBrk="1" hangingPunct="1"/>
            <a:fld id="{7B377A7F-1433-FF48-B60A-593DE0A1A107}" type="slidenum">
              <a:rPr lang="en-US" sz="1200">
                <a:latin typeface="Times New Roman" charset="0"/>
              </a:rPr>
              <a:pPr eaLnBrk="1" hangingPunct="1"/>
              <a:t>37</a:t>
            </a:fld>
            <a:endParaRPr lang="en-US" sz="1200">
              <a:latin typeface="Times New Roman" charset="0"/>
            </a:endParaRPr>
          </a:p>
        </p:txBody>
      </p:sp>
      <p:sp>
        <p:nvSpPr>
          <p:cNvPr id="57347" name="Rectangle 2"/>
          <p:cNvSpPr>
            <a:spLocks noGrp="1" noRot="1" noChangeAspect="1" noChangeArrowheads="1" noTextEdit="1"/>
          </p:cNvSpPr>
          <p:nvPr>
            <p:ph type="sldImg"/>
          </p:nvPr>
        </p:nvSpPr>
        <p:spPr>
          <a:solidFill>
            <a:srgbClr val="FFFFFF"/>
          </a:solidFill>
          <a:ln/>
        </p:spPr>
      </p:sp>
      <p:sp>
        <p:nvSpPr>
          <p:cNvPr id="57348" name="Rectangle 3"/>
          <p:cNvSpPr>
            <a:spLocks noGrp="1" noChangeArrowheads="1"/>
          </p:cNvSpPr>
          <p:nvPr>
            <p:ph type="body" idx="1"/>
          </p:nvPr>
        </p:nvSpPr>
        <p:spPr>
          <a:xfrm>
            <a:off x="701993" y="4402971"/>
            <a:ext cx="5615940" cy="4171236"/>
          </a:xfrm>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latin typeface="Times New Roman" charset="0"/>
              <a:ea typeface="MS PGothic"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3A883F76-68CF-BB4E-B27D-7799712DB844}" type="slidenum">
              <a:rPr lang="en-US"/>
              <a:pPr/>
              <a:t>38</a:t>
            </a:fld>
            <a:endParaRPr lang="en-US"/>
          </a:p>
        </p:txBody>
      </p:sp>
      <p:sp>
        <p:nvSpPr>
          <p:cNvPr id="22531" name="Rectangle 2"/>
          <p:cNvSpPr>
            <a:spLocks noGrp="1" noRot="1" noChangeAspect="1" noChangeArrowheads="1" noTextEdit="1"/>
          </p:cNvSpPr>
          <p:nvPr>
            <p:ph type="sldImg"/>
          </p:nvPr>
        </p:nvSpPr>
        <p:spPr>
          <a:xfrm>
            <a:off x="1106488" y="695325"/>
            <a:ext cx="4806950" cy="3476625"/>
          </a:xfrm>
          <a:ln/>
        </p:spPr>
      </p:sp>
      <p:sp>
        <p:nvSpPr>
          <p:cNvPr id="22532" name="Rectangle 3"/>
          <p:cNvSpPr>
            <a:spLocks noGrp="1" noChangeArrowheads="1"/>
          </p:cNvSpPr>
          <p:nvPr>
            <p:ph type="body" idx="1"/>
          </p:nvPr>
        </p:nvSpPr>
        <p:spPr>
          <a:noFill/>
          <a:ln/>
        </p:spPr>
        <p:txBody>
          <a:bodyPr/>
          <a:lstStyle/>
          <a:p>
            <a:pPr eaLnBrk="1" hangingPunct="1"/>
            <a:r>
              <a:rPr lang="en-US" dirty="0" smtClean="0"/>
              <a:t>7</a:t>
            </a:r>
            <a:r>
              <a:rPr lang="en-US" baseline="0" dirty="0" smtClean="0"/>
              <a:t> common species plotted</a:t>
            </a:r>
          </a:p>
          <a:p>
            <a:pPr eaLnBrk="1" hangingPunct="1"/>
            <a:r>
              <a:rPr lang="en-US" baseline="0" dirty="0" smtClean="0"/>
              <a:t>4 average depth has moved up</a:t>
            </a:r>
          </a:p>
          <a:p>
            <a:pPr eaLnBrk="1" hangingPunct="1"/>
            <a:r>
              <a:rPr lang="en-US" baseline="0" dirty="0" smtClean="0"/>
              <a:t>	The giant </a:t>
            </a:r>
            <a:r>
              <a:rPr lang="en-US" baseline="0" dirty="0" err="1" smtClean="0"/>
              <a:t>larvacean</a:t>
            </a:r>
            <a:r>
              <a:rPr lang="en-US" baseline="0" dirty="0" smtClean="0"/>
              <a:t> - </a:t>
            </a:r>
            <a:r>
              <a:rPr lang="en-US" baseline="0" dirty="0" err="1" smtClean="0"/>
              <a:t>Bathochordaeus</a:t>
            </a:r>
            <a:endParaRPr lang="en-US" baseline="0" dirty="0" smtClean="0"/>
          </a:p>
          <a:p>
            <a:pPr eaLnBrk="1" hangingPunct="1"/>
            <a:r>
              <a:rPr lang="en-US" baseline="0" dirty="0" smtClean="0"/>
              <a:t>	the </a:t>
            </a:r>
            <a:r>
              <a:rPr lang="en-US" baseline="0" dirty="0" err="1" smtClean="0"/>
              <a:t>munnopsid</a:t>
            </a:r>
            <a:r>
              <a:rPr lang="en-US" baseline="0" dirty="0" smtClean="0"/>
              <a:t> isopod - </a:t>
            </a:r>
            <a:r>
              <a:rPr lang="en-US" baseline="0" dirty="0" err="1" smtClean="0"/>
              <a:t>Acanthomunnopsis</a:t>
            </a:r>
            <a:endParaRPr lang="en-US" baseline="0" dirty="0" smtClean="0"/>
          </a:p>
          <a:p>
            <a:pPr eaLnBrk="1" hangingPunct="1"/>
            <a:r>
              <a:rPr lang="en-US" baseline="0" dirty="0" smtClean="0"/>
              <a:t>	the </a:t>
            </a:r>
            <a:r>
              <a:rPr lang="en-US" baseline="0" dirty="0" err="1" smtClean="0"/>
              <a:t>Polychaete</a:t>
            </a:r>
            <a:r>
              <a:rPr lang="en-US" baseline="0" dirty="0" smtClean="0"/>
              <a:t> worm- </a:t>
            </a:r>
            <a:r>
              <a:rPr lang="en-US" baseline="0" dirty="0" err="1" smtClean="0"/>
              <a:t>Poeobius</a:t>
            </a:r>
            <a:endParaRPr lang="en-US" baseline="0" dirty="0" smtClean="0"/>
          </a:p>
          <a:p>
            <a:pPr eaLnBrk="1" hangingPunct="1"/>
            <a:r>
              <a:rPr lang="en-US" baseline="0" dirty="0" smtClean="0"/>
              <a:t>	the </a:t>
            </a:r>
            <a:r>
              <a:rPr lang="en-US" baseline="0" dirty="0" err="1" smtClean="0"/>
              <a:t>sergestid</a:t>
            </a:r>
            <a:r>
              <a:rPr lang="en-US" baseline="0" dirty="0" smtClean="0"/>
              <a:t> shrimp – </a:t>
            </a:r>
            <a:r>
              <a:rPr lang="en-US" baseline="0" dirty="0" err="1" smtClean="0"/>
              <a:t>Sergestes</a:t>
            </a:r>
            <a:r>
              <a:rPr lang="en-US" baseline="0" dirty="0" smtClean="0"/>
              <a:t> </a:t>
            </a:r>
            <a:r>
              <a:rPr lang="en-US" baseline="0" dirty="0" err="1" smtClean="0"/>
              <a:t>similus</a:t>
            </a:r>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56249" indent="-290865" eaLnBrk="0" hangingPunct="0">
              <a:defRPr>
                <a:solidFill>
                  <a:schemeClr val="tx1"/>
                </a:solidFill>
                <a:latin typeface="Arial" charset="0"/>
                <a:ea typeface="ＭＳ Ｐゴシック" charset="0"/>
              </a:defRPr>
            </a:lvl2pPr>
            <a:lvl3pPr marL="1163460" indent="-232692" eaLnBrk="0" hangingPunct="0">
              <a:defRPr>
                <a:solidFill>
                  <a:schemeClr val="tx1"/>
                </a:solidFill>
                <a:latin typeface="Arial" charset="0"/>
                <a:ea typeface="ＭＳ Ｐゴシック" charset="0"/>
              </a:defRPr>
            </a:lvl3pPr>
            <a:lvl4pPr marL="1628844" indent="-232692" eaLnBrk="0" hangingPunct="0">
              <a:defRPr>
                <a:solidFill>
                  <a:schemeClr val="tx1"/>
                </a:solidFill>
                <a:latin typeface="Arial" charset="0"/>
                <a:ea typeface="ＭＳ Ｐゴシック" charset="0"/>
              </a:defRPr>
            </a:lvl4pPr>
            <a:lvl5pPr marL="2094227" indent="-232692" eaLnBrk="0" hangingPunct="0">
              <a:defRPr>
                <a:solidFill>
                  <a:schemeClr val="tx1"/>
                </a:solidFill>
                <a:latin typeface="Arial" charset="0"/>
                <a:ea typeface="ＭＳ Ｐゴシック" charset="0"/>
              </a:defRPr>
            </a:lvl5pPr>
            <a:lvl6pPr marL="2559611" indent="-232692" eaLnBrk="0" fontAlgn="base" hangingPunct="0">
              <a:spcBef>
                <a:spcPct val="0"/>
              </a:spcBef>
              <a:spcAft>
                <a:spcPct val="0"/>
              </a:spcAft>
              <a:defRPr>
                <a:solidFill>
                  <a:schemeClr val="tx1"/>
                </a:solidFill>
                <a:latin typeface="Arial" charset="0"/>
                <a:ea typeface="ＭＳ Ｐゴシック" charset="0"/>
              </a:defRPr>
            </a:lvl6pPr>
            <a:lvl7pPr marL="3024995" indent="-232692" eaLnBrk="0" fontAlgn="base" hangingPunct="0">
              <a:spcBef>
                <a:spcPct val="0"/>
              </a:spcBef>
              <a:spcAft>
                <a:spcPct val="0"/>
              </a:spcAft>
              <a:defRPr>
                <a:solidFill>
                  <a:schemeClr val="tx1"/>
                </a:solidFill>
                <a:latin typeface="Arial" charset="0"/>
                <a:ea typeface="ＭＳ Ｐゴシック" charset="0"/>
              </a:defRPr>
            </a:lvl7pPr>
            <a:lvl8pPr marL="3490379" indent="-232692" eaLnBrk="0" fontAlgn="base" hangingPunct="0">
              <a:spcBef>
                <a:spcPct val="0"/>
              </a:spcBef>
              <a:spcAft>
                <a:spcPct val="0"/>
              </a:spcAft>
              <a:defRPr>
                <a:solidFill>
                  <a:schemeClr val="tx1"/>
                </a:solidFill>
                <a:latin typeface="Arial" charset="0"/>
                <a:ea typeface="ＭＳ Ｐゴシック" charset="0"/>
              </a:defRPr>
            </a:lvl8pPr>
            <a:lvl9pPr marL="3955763" indent="-232692"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20DF16F3-7665-F24B-B5BC-66D7627A0B1F}" type="slidenum">
              <a:rPr lang="en-US"/>
              <a:pPr eaLnBrk="1" hangingPunct="1"/>
              <a:t>39</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eaLnBrk="1" hangingPunct="1"/>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56249" indent="-290865" eaLnBrk="0" hangingPunct="0">
              <a:defRPr>
                <a:solidFill>
                  <a:schemeClr val="tx1"/>
                </a:solidFill>
                <a:latin typeface="Arial" charset="0"/>
                <a:ea typeface="ＭＳ Ｐゴシック" charset="0"/>
              </a:defRPr>
            </a:lvl2pPr>
            <a:lvl3pPr marL="1163460" indent="-232692" eaLnBrk="0" hangingPunct="0">
              <a:defRPr>
                <a:solidFill>
                  <a:schemeClr val="tx1"/>
                </a:solidFill>
                <a:latin typeface="Arial" charset="0"/>
                <a:ea typeface="ＭＳ Ｐゴシック" charset="0"/>
              </a:defRPr>
            </a:lvl3pPr>
            <a:lvl4pPr marL="1628844" indent="-232692" eaLnBrk="0" hangingPunct="0">
              <a:defRPr>
                <a:solidFill>
                  <a:schemeClr val="tx1"/>
                </a:solidFill>
                <a:latin typeface="Arial" charset="0"/>
                <a:ea typeface="ＭＳ Ｐゴシック" charset="0"/>
              </a:defRPr>
            </a:lvl4pPr>
            <a:lvl5pPr marL="2094227" indent="-232692" eaLnBrk="0" hangingPunct="0">
              <a:defRPr>
                <a:solidFill>
                  <a:schemeClr val="tx1"/>
                </a:solidFill>
                <a:latin typeface="Arial" charset="0"/>
                <a:ea typeface="ＭＳ Ｐゴシック" charset="0"/>
              </a:defRPr>
            </a:lvl5pPr>
            <a:lvl6pPr marL="2559611" indent="-232692" eaLnBrk="0" fontAlgn="base" hangingPunct="0">
              <a:spcBef>
                <a:spcPct val="0"/>
              </a:spcBef>
              <a:spcAft>
                <a:spcPct val="0"/>
              </a:spcAft>
              <a:defRPr>
                <a:solidFill>
                  <a:schemeClr val="tx1"/>
                </a:solidFill>
                <a:latin typeface="Arial" charset="0"/>
                <a:ea typeface="ＭＳ Ｐゴシック" charset="0"/>
              </a:defRPr>
            </a:lvl6pPr>
            <a:lvl7pPr marL="3024995" indent="-232692" eaLnBrk="0" fontAlgn="base" hangingPunct="0">
              <a:spcBef>
                <a:spcPct val="0"/>
              </a:spcBef>
              <a:spcAft>
                <a:spcPct val="0"/>
              </a:spcAft>
              <a:defRPr>
                <a:solidFill>
                  <a:schemeClr val="tx1"/>
                </a:solidFill>
                <a:latin typeface="Arial" charset="0"/>
                <a:ea typeface="ＭＳ Ｐゴシック" charset="0"/>
              </a:defRPr>
            </a:lvl7pPr>
            <a:lvl8pPr marL="3490379" indent="-232692" eaLnBrk="0" fontAlgn="base" hangingPunct="0">
              <a:spcBef>
                <a:spcPct val="0"/>
              </a:spcBef>
              <a:spcAft>
                <a:spcPct val="0"/>
              </a:spcAft>
              <a:defRPr>
                <a:solidFill>
                  <a:schemeClr val="tx1"/>
                </a:solidFill>
                <a:latin typeface="Arial" charset="0"/>
                <a:ea typeface="ＭＳ Ｐゴシック" charset="0"/>
              </a:defRPr>
            </a:lvl8pPr>
            <a:lvl9pPr marL="3955763" indent="-232692"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F70F3033-73C9-3245-A6A5-4C737C495534}" type="slidenum">
              <a:rPr lang="en-US"/>
              <a:pPr eaLnBrk="1" hangingPunct="1"/>
              <a:t>40</a:t>
            </a:fld>
            <a:endParaRPr 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eaLnBrk="1" hangingPunct="1"/>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56249" indent="-290865" eaLnBrk="0" hangingPunct="0">
              <a:defRPr>
                <a:solidFill>
                  <a:schemeClr val="tx1"/>
                </a:solidFill>
                <a:latin typeface="Arial" charset="0"/>
                <a:ea typeface="ＭＳ Ｐゴシック" charset="0"/>
              </a:defRPr>
            </a:lvl2pPr>
            <a:lvl3pPr marL="1163460" indent="-232692" eaLnBrk="0" hangingPunct="0">
              <a:defRPr>
                <a:solidFill>
                  <a:schemeClr val="tx1"/>
                </a:solidFill>
                <a:latin typeface="Arial" charset="0"/>
                <a:ea typeface="ＭＳ Ｐゴシック" charset="0"/>
              </a:defRPr>
            </a:lvl3pPr>
            <a:lvl4pPr marL="1628844" indent="-232692" eaLnBrk="0" hangingPunct="0">
              <a:defRPr>
                <a:solidFill>
                  <a:schemeClr val="tx1"/>
                </a:solidFill>
                <a:latin typeface="Arial" charset="0"/>
                <a:ea typeface="ＭＳ Ｐゴシック" charset="0"/>
              </a:defRPr>
            </a:lvl4pPr>
            <a:lvl5pPr marL="2094227" indent="-232692" eaLnBrk="0" hangingPunct="0">
              <a:defRPr>
                <a:solidFill>
                  <a:schemeClr val="tx1"/>
                </a:solidFill>
                <a:latin typeface="Arial" charset="0"/>
                <a:ea typeface="ＭＳ Ｐゴシック" charset="0"/>
              </a:defRPr>
            </a:lvl5pPr>
            <a:lvl6pPr marL="2559611" indent="-232692" eaLnBrk="0" fontAlgn="base" hangingPunct="0">
              <a:spcBef>
                <a:spcPct val="0"/>
              </a:spcBef>
              <a:spcAft>
                <a:spcPct val="0"/>
              </a:spcAft>
              <a:defRPr>
                <a:solidFill>
                  <a:schemeClr val="tx1"/>
                </a:solidFill>
                <a:latin typeface="Arial" charset="0"/>
                <a:ea typeface="ＭＳ Ｐゴシック" charset="0"/>
              </a:defRPr>
            </a:lvl6pPr>
            <a:lvl7pPr marL="3024995" indent="-232692" eaLnBrk="0" fontAlgn="base" hangingPunct="0">
              <a:spcBef>
                <a:spcPct val="0"/>
              </a:spcBef>
              <a:spcAft>
                <a:spcPct val="0"/>
              </a:spcAft>
              <a:defRPr>
                <a:solidFill>
                  <a:schemeClr val="tx1"/>
                </a:solidFill>
                <a:latin typeface="Arial" charset="0"/>
                <a:ea typeface="ＭＳ Ｐゴシック" charset="0"/>
              </a:defRPr>
            </a:lvl7pPr>
            <a:lvl8pPr marL="3490379" indent="-232692" eaLnBrk="0" fontAlgn="base" hangingPunct="0">
              <a:spcBef>
                <a:spcPct val="0"/>
              </a:spcBef>
              <a:spcAft>
                <a:spcPct val="0"/>
              </a:spcAft>
              <a:defRPr>
                <a:solidFill>
                  <a:schemeClr val="tx1"/>
                </a:solidFill>
                <a:latin typeface="Arial" charset="0"/>
                <a:ea typeface="ＭＳ Ｐゴシック" charset="0"/>
              </a:defRPr>
            </a:lvl8pPr>
            <a:lvl9pPr marL="3955763" indent="-232692"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2B0BF398-27D9-D148-896C-63CBE7E9743B}" type="slidenum">
              <a:rPr lang="en-US"/>
              <a:pPr eaLnBrk="1" hangingPunct="1"/>
              <a:t>41</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eaLnBrk="1" hangingPunct="1"/>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56249" indent="-290865" eaLnBrk="0" hangingPunct="0">
              <a:defRPr>
                <a:solidFill>
                  <a:schemeClr val="tx1"/>
                </a:solidFill>
                <a:latin typeface="Arial" charset="0"/>
                <a:ea typeface="ＭＳ Ｐゴシック" charset="0"/>
              </a:defRPr>
            </a:lvl2pPr>
            <a:lvl3pPr marL="1163460" indent="-232692" eaLnBrk="0" hangingPunct="0">
              <a:defRPr>
                <a:solidFill>
                  <a:schemeClr val="tx1"/>
                </a:solidFill>
                <a:latin typeface="Arial" charset="0"/>
                <a:ea typeface="ＭＳ Ｐゴシック" charset="0"/>
              </a:defRPr>
            </a:lvl3pPr>
            <a:lvl4pPr marL="1628844" indent="-232692" eaLnBrk="0" hangingPunct="0">
              <a:defRPr>
                <a:solidFill>
                  <a:schemeClr val="tx1"/>
                </a:solidFill>
                <a:latin typeface="Arial" charset="0"/>
                <a:ea typeface="ＭＳ Ｐゴシック" charset="0"/>
              </a:defRPr>
            </a:lvl4pPr>
            <a:lvl5pPr marL="2094227" indent="-232692" eaLnBrk="0" hangingPunct="0">
              <a:defRPr>
                <a:solidFill>
                  <a:schemeClr val="tx1"/>
                </a:solidFill>
                <a:latin typeface="Arial" charset="0"/>
                <a:ea typeface="ＭＳ Ｐゴシック" charset="0"/>
              </a:defRPr>
            </a:lvl5pPr>
            <a:lvl6pPr marL="2559611" indent="-232692" eaLnBrk="0" fontAlgn="base" hangingPunct="0">
              <a:spcBef>
                <a:spcPct val="0"/>
              </a:spcBef>
              <a:spcAft>
                <a:spcPct val="0"/>
              </a:spcAft>
              <a:defRPr>
                <a:solidFill>
                  <a:schemeClr val="tx1"/>
                </a:solidFill>
                <a:latin typeface="Arial" charset="0"/>
                <a:ea typeface="ＭＳ Ｐゴシック" charset="0"/>
              </a:defRPr>
            </a:lvl6pPr>
            <a:lvl7pPr marL="3024995" indent="-232692" eaLnBrk="0" fontAlgn="base" hangingPunct="0">
              <a:spcBef>
                <a:spcPct val="0"/>
              </a:spcBef>
              <a:spcAft>
                <a:spcPct val="0"/>
              </a:spcAft>
              <a:defRPr>
                <a:solidFill>
                  <a:schemeClr val="tx1"/>
                </a:solidFill>
                <a:latin typeface="Arial" charset="0"/>
                <a:ea typeface="ＭＳ Ｐゴシック" charset="0"/>
              </a:defRPr>
            </a:lvl7pPr>
            <a:lvl8pPr marL="3490379" indent="-232692" eaLnBrk="0" fontAlgn="base" hangingPunct="0">
              <a:spcBef>
                <a:spcPct val="0"/>
              </a:spcBef>
              <a:spcAft>
                <a:spcPct val="0"/>
              </a:spcAft>
              <a:defRPr>
                <a:solidFill>
                  <a:schemeClr val="tx1"/>
                </a:solidFill>
                <a:latin typeface="Arial" charset="0"/>
                <a:ea typeface="ＭＳ Ｐゴシック" charset="0"/>
              </a:defRPr>
            </a:lvl8pPr>
            <a:lvl9pPr marL="3955763" indent="-232692"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198AB2ED-D0D7-424D-B7B2-215A1EA533D7}" type="slidenum">
              <a:rPr lang="en-US"/>
              <a:pPr eaLnBrk="1" hangingPunct="1"/>
              <a:t>42</a:t>
            </a:fld>
            <a:endParaRPr 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eaLnBrk="1" hangingPunct="1"/>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56249" indent="-290865" eaLnBrk="0" hangingPunct="0">
              <a:defRPr>
                <a:solidFill>
                  <a:schemeClr val="tx1"/>
                </a:solidFill>
                <a:latin typeface="Arial" charset="0"/>
                <a:ea typeface="ＭＳ Ｐゴシック" charset="0"/>
              </a:defRPr>
            </a:lvl2pPr>
            <a:lvl3pPr marL="1163460" indent="-232692" eaLnBrk="0" hangingPunct="0">
              <a:defRPr>
                <a:solidFill>
                  <a:schemeClr val="tx1"/>
                </a:solidFill>
                <a:latin typeface="Arial" charset="0"/>
                <a:ea typeface="ＭＳ Ｐゴシック" charset="0"/>
              </a:defRPr>
            </a:lvl3pPr>
            <a:lvl4pPr marL="1628844" indent="-232692" eaLnBrk="0" hangingPunct="0">
              <a:defRPr>
                <a:solidFill>
                  <a:schemeClr val="tx1"/>
                </a:solidFill>
                <a:latin typeface="Arial" charset="0"/>
                <a:ea typeface="ＭＳ Ｐゴシック" charset="0"/>
              </a:defRPr>
            </a:lvl4pPr>
            <a:lvl5pPr marL="2094227" indent="-232692" eaLnBrk="0" hangingPunct="0">
              <a:defRPr>
                <a:solidFill>
                  <a:schemeClr val="tx1"/>
                </a:solidFill>
                <a:latin typeface="Arial" charset="0"/>
                <a:ea typeface="ＭＳ Ｐゴシック" charset="0"/>
              </a:defRPr>
            </a:lvl5pPr>
            <a:lvl6pPr marL="2559611" indent="-232692" eaLnBrk="0" fontAlgn="base" hangingPunct="0">
              <a:spcBef>
                <a:spcPct val="0"/>
              </a:spcBef>
              <a:spcAft>
                <a:spcPct val="0"/>
              </a:spcAft>
              <a:defRPr>
                <a:solidFill>
                  <a:schemeClr val="tx1"/>
                </a:solidFill>
                <a:latin typeface="Arial" charset="0"/>
                <a:ea typeface="ＭＳ Ｐゴシック" charset="0"/>
              </a:defRPr>
            </a:lvl6pPr>
            <a:lvl7pPr marL="3024995" indent="-232692" eaLnBrk="0" fontAlgn="base" hangingPunct="0">
              <a:spcBef>
                <a:spcPct val="0"/>
              </a:spcBef>
              <a:spcAft>
                <a:spcPct val="0"/>
              </a:spcAft>
              <a:defRPr>
                <a:solidFill>
                  <a:schemeClr val="tx1"/>
                </a:solidFill>
                <a:latin typeface="Arial" charset="0"/>
                <a:ea typeface="ＭＳ Ｐゴシック" charset="0"/>
              </a:defRPr>
            </a:lvl7pPr>
            <a:lvl8pPr marL="3490379" indent="-232692" eaLnBrk="0" fontAlgn="base" hangingPunct="0">
              <a:spcBef>
                <a:spcPct val="0"/>
              </a:spcBef>
              <a:spcAft>
                <a:spcPct val="0"/>
              </a:spcAft>
              <a:defRPr>
                <a:solidFill>
                  <a:schemeClr val="tx1"/>
                </a:solidFill>
                <a:latin typeface="Arial" charset="0"/>
                <a:ea typeface="ＭＳ Ｐゴシック" charset="0"/>
              </a:defRPr>
            </a:lvl8pPr>
            <a:lvl9pPr marL="3955763" indent="-232692"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AAAAC44B-8740-4A42-848E-9C4B3538EA89}" type="slidenum">
              <a:rPr lang="en-US"/>
              <a:pPr eaLnBrk="1" hangingPunct="1"/>
              <a:t>43</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eaLnBrk="1" hangingPunct="1"/>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56249" indent="-290865" eaLnBrk="0" hangingPunct="0">
              <a:defRPr>
                <a:solidFill>
                  <a:schemeClr val="tx1"/>
                </a:solidFill>
                <a:latin typeface="Arial" charset="0"/>
                <a:ea typeface="ＭＳ Ｐゴシック" charset="0"/>
              </a:defRPr>
            </a:lvl2pPr>
            <a:lvl3pPr marL="1163460" indent="-232692" eaLnBrk="0" hangingPunct="0">
              <a:defRPr>
                <a:solidFill>
                  <a:schemeClr val="tx1"/>
                </a:solidFill>
                <a:latin typeface="Arial" charset="0"/>
                <a:ea typeface="ＭＳ Ｐゴシック" charset="0"/>
              </a:defRPr>
            </a:lvl3pPr>
            <a:lvl4pPr marL="1628844" indent="-232692" eaLnBrk="0" hangingPunct="0">
              <a:defRPr>
                <a:solidFill>
                  <a:schemeClr val="tx1"/>
                </a:solidFill>
                <a:latin typeface="Arial" charset="0"/>
                <a:ea typeface="ＭＳ Ｐゴシック" charset="0"/>
              </a:defRPr>
            </a:lvl4pPr>
            <a:lvl5pPr marL="2094227" indent="-232692" eaLnBrk="0" hangingPunct="0">
              <a:defRPr>
                <a:solidFill>
                  <a:schemeClr val="tx1"/>
                </a:solidFill>
                <a:latin typeface="Arial" charset="0"/>
                <a:ea typeface="ＭＳ Ｐゴシック" charset="0"/>
              </a:defRPr>
            </a:lvl5pPr>
            <a:lvl6pPr marL="2559611" indent="-232692" eaLnBrk="0" fontAlgn="base" hangingPunct="0">
              <a:spcBef>
                <a:spcPct val="0"/>
              </a:spcBef>
              <a:spcAft>
                <a:spcPct val="0"/>
              </a:spcAft>
              <a:defRPr>
                <a:solidFill>
                  <a:schemeClr val="tx1"/>
                </a:solidFill>
                <a:latin typeface="Arial" charset="0"/>
                <a:ea typeface="ＭＳ Ｐゴシック" charset="0"/>
              </a:defRPr>
            </a:lvl6pPr>
            <a:lvl7pPr marL="3024995" indent="-232692" eaLnBrk="0" fontAlgn="base" hangingPunct="0">
              <a:spcBef>
                <a:spcPct val="0"/>
              </a:spcBef>
              <a:spcAft>
                <a:spcPct val="0"/>
              </a:spcAft>
              <a:defRPr>
                <a:solidFill>
                  <a:schemeClr val="tx1"/>
                </a:solidFill>
                <a:latin typeface="Arial" charset="0"/>
                <a:ea typeface="ＭＳ Ｐゴシック" charset="0"/>
              </a:defRPr>
            </a:lvl7pPr>
            <a:lvl8pPr marL="3490379" indent="-232692" eaLnBrk="0" fontAlgn="base" hangingPunct="0">
              <a:spcBef>
                <a:spcPct val="0"/>
              </a:spcBef>
              <a:spcAft>
                <a:spcPct val="0"/>
              </a:spcAft>
              <a:defRPr>
                <a:solidFill>
                  <a:schemeClr val="tx1"/>
                </a:solidFill>
                <a:latin typeface="Arial" charset="0"/>
                <a:ea typeface="ＭＳ Ｐゴシック" charset="0"/>
              </a:defRPr>
            </a:lvl8pPr>
            <a:lvl9pPr marL="3955763" indent="-232692"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4EE14F6-1512-B544-9265-5C8E34A9D0A5}" type="slidenum">
              <a:rPr lang="en-US"/>
              <a:pPr eaLnBrk="1" hangingPunct="1"/>
              <a:t>44</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eaLnBrk="1" hangingPunct="1"/>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94D045-7943-4776-A566-122162FA653B}" type="slidenum">
              <a:rPr lang="en-US" smtClean="0"/>
              <a:pPr/>
              <a:t>46</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xfrm>
            <a:off x="1116013" y="692150"/>
            <a:ext cx="4787900" cy="3462338"/>
          </a:xfrm>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788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F44008D-E990-483E-8328-1E27B286D497}" type="slidenum">
              <a:rPr lang="en-US" smtClean="0"/>
              <a:pPr/>
              <a:t>47</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xfrm>
            <a:off x="1116013" y="692150"/>
            <a:ext cx="4787900" cy="3462338"/>
          </a:xfrm>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Times New Roman" charset="0"/>
            </a:endParaRPr>
          </a:p>
        </p:txBody>
      </p:sp>
      <p:sp>
        <p:nvSpPr>
          <p:cNvPr id="37892" name="Slide Number Placeholder 3"/>
          <p:cNvSpPr>
            <a:spLocks noGrp="1"/>
          </p:cNvSpPr>
          <p:nvPr>
            <p:ph type="sldNum" sz="quarter" idx="5"/>
          </p:nvPr>
        </p:nvSpPr>
        <p:spPr/>
        <p:txBody>
          <a:bodyPr/>
          <a:lstStyle>
            <a:lvl1pPr defTabSz="893573" eaLnBrk="0" hangingPunct="0">
              <a:defRPr>
                <a:solidFill>
                  <a:schemeClr val="tx1"/>
                </a:solidFill>
                <a:latin typeface="Arial" charset="0"/>
                <a:ea typeface="ＭＳ Ｐゴシック" charset="0"/>
                <a:cs typeface="Arial" charset="0"/>
              </a:defRPr>
            </a:lvl1pPr>
            <a:lvl2pPr marL="698150" indent="-268519" defTabSz="893573" eaLnBrk="0" hangingPunct="0">
              <a:defRPr>
                <a:solidFill>
                  <a:schemeClr val="tx1"/>
                </a:solidFill>
                <a:latin typeface="Arial" charset="0"/>
                <a:ea typeface="Arial" charset="0"/>
                <a:cs typeface="Arial" charset="0"/>
              </a:defRPr>
            </a:lvl2pPr>
            <a:lvl3pPr marL="1074077" indent="-214815" defTabSz="893573" eaLnBrk="0" hangingPunct="0">
              <a:defRPr>
                <a:solidFill>
                  <a:schemeClr val="tx1"/>
                </a:solidFill>
                <a:latin typeface="Arial" charset="0"/>
                <a:ea typeface="Arial" charset="0"/>
                <a:cs typeface="Arial" charset="0"/>
              </a:defRPr>
            </a:lvl3pPr>
            <a:lvl4pPr marL="1503708" indent="-214815" defTabSz="893573" eaLnBrk="0" hangingPunct="0">
              <a:defRPr>
                <a:solidFill>
                  <a:schemeClr val="tx1"/>
                </a:solidFill>
                <a:latin typeface="Arial" charset="0"/>
                <a:ea typeface="Arial" charset="0"/>
                <a:cs typeface="Arial" charset="0"/>
              </a:defRPr>
            </a:lvl4pPr>
            <a:lvl5pPr marL="1933339" indent="-214815" defTabSz="893573" eaLnBrk="0" hangingPunct="0">
              <a:defRPr>
                <a:solidFill>
                  <a:schemeClr val="tx1"/>
                </a:solidFill>
                <a:latin typeface="Arial" charset="0"/>
                <a:ea typeface="Arial" charset="0"/>
                <a:cs typeface="Arial" charset="0"/>
              </a:defRPr>
            </a:lvl5pPr>
            <a:lvl6pPr marL="2362970" indent="-214815" defTabSz="893573" eaLnBrk="0" fontAlgn="base" hangingPunct="0">
              <a:spcBef>
                <a:spcPct val="0"/>
              </a:spcBef>
              <a:spcAft>
                <a:spcPct val="0"/>
              </a:spcAft>
              <a:defRPr>
                <a:solidFill>
                  <a:schemeClr val="tx1"/>
                </a:solidFill>
                <a:latin typeface="Arial" charset="0"/>
                <a:ea typeface="Arial" charset="0"/>
                <a:cs typeface="Arial" charset="0"/>
              </a:defRPr>
            </a:lvl6pPr>
            <a:lvl7pPr marL="2792600" indent="-214815" defTabSz="893573" eaLnBrk="0" fontAlgn="base" hangingPunct="0">
              <a:spcBef>
                <a:spcPct val="0"/>
              </a:spcBef>
              <a:spcAft>
                <a:spcPct val="0"/>
              </a:spcAft>
              <a:defRPr>
                <a:solidFill>
                  <a:schemeClr val="tx1"/>
                </a:solidFill>
                <a:latin typeface="Arial" charset="0"/>
                <a:ea typeface="Arial" charset="0"/>
                <a:cs typeface="Arial" charset="0"/>
              </a:defRPr>
            </a:lvl7pPr>
            <a:lvl8pPr marL="3222231" indent="-214815" defTabSz="893573" eaLnBrk="0" fontAlgn="base" hangingPunct="0">
              <a:spcBef>
                <a:spcPct val="0"/>
              </a:spcBef>
              <a:spcAft>
                <a:spcPct val="0"/>
              </a:spcAft>
              <a:defRPr>
                <a:solidFill>
                  <a:schemeClr val="tx1"/>
                </a:solidFill>
                <a:latin typeface="Arial" charset="0"/>
                <a:ea typeface="Arial" charset="0"/>
                <a:cs typeface="Arial" charset="0"/>
              </a:defRPr>
            </a:lvl8pPr>
            <a:lvl9pPr marL="3651862" indent="-214815" defTabSz="893573" eaLnBrk="0" fontAlgn="base" hangingPunct="0">
              <a:spcBef>
                <a:spcPct val="0"/>
              </a:spcBef>
              <a:spcAft>
                <a:spcPct val="0"/>
              </a:spcAft>
              <a:defRPr>
                <a:solidFill>
                  <a:schemeClr val="tx1"/>
                </a:solidFill>
                <a:latin typeface="Arial" charset="0"/>
                <a:ea typeface="Arial" charset="0"/>
                <a:cs typeface="Arial" charset="0"/>
              </a:defRPr>
            </a:lvl9pPr>
          </a:lstStyle>
          <a:p>
            <a:fld id="{6F557C2D-4C5D-6D40-8038-279774901771}" type="slidenum">
              <a:rPr lang="fr-FR"/>
              <a:pPr/>
              <a:t>48</a:t>
            </a:fld>
            <a:endParaRPr lang="fr-F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xfrm>
            <a:off x="1116013" y="692150"/>
            <a:ext cx="4787900" cy="3462338"/>
          </a:xfrm>
          <a:ln/>
        </p:spPr>
      </p:sp>
      <p:sp>
        <p:nvSpPr>
          <p:cNvPr id="450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Food web isn’t a very good image, but could be improved.</a:t>
            </a:r>
          </a:p>
          <a:p>
            <a:endParaRPr lang="en-US">
              <a:latin typeface="Arial" charset="0"/>
            </a:endParaRPr>
          </a:p>
        </p:txBody>
      </p:sp>
      <p:sp>
        <p:nvSpPr>
          <p:cNvPr id="450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eaLnBrk="0" hangingPunct="0">
              <a:defRPr sz="1400">
                <a:solidFill>
                  <a:schemeClr val="tx1"/>
                </a:solidFill>
                <a:latin typeface="Arial" charset="0"/>
                <a:ea typeface="ＭＳ Ｐゴシック" charset="0"/>
                <a:cs typeface="ＭＳ Ｐゴシック" charset="0"/>
              </a:defRPr>
            </a:lvl1pPr>
            <a:lvl2pPr marL="742950" indent="-285750" defTabSz="928688" eaLnBrk="0" hangingPunct="0">
              <a:defRPr sz="1400">
                <a:solidFill>
                  <a:schemeClr val="tx1"/>
                </a:solidFill>
                <a:latin typeface="Arial" charset="0"/>
                <a:ea typeface="ＭＳ Ｐゴシック" charset="0"/>
              </a:defRPr>
            </a:lvl2pPr>
            <a:lvl3pPr marL="1143000" indent="-228600" defTabSz="928688" eaLnBrk="0" hangingPunct="0">
              <a:defRPr sz="1400">
                <a:solidFill>
                  <a:schemeClr val="tx1"/>
                </a:solidFill>
                <a:latin typeface="Arial" charset="0"/>
                <a:ea typeface="ＭＳ Ｐゴシック" charset="0"/>
              </a:defRPr>
            </a:lvl3pPr>
            <a:lvl4pPr marL="1600200" indent="-228600" defTabSz="928688" eaLnBrk="0" hangingPunct="0">
              <a:defRPr sz="1400">
                <a:solidFill>
                  <a:schemeClr val="tx1"/>
                </a:solidFill>
                <a:latin typeface="Arial" charset="0"/>
                <a:ea typeface="ＭＳ Ｐゴシック" charset="0"/>
              </a:defRPr>
            </a:lvl4pPr>
            <a:lvl5pPr marL="2057400" indent="-228600" defTabSz="928688" eaLnBrk="0" hangingPunct="0">
              <a:defRPr sz="1400">
                <a:solidFill>
                  <a:schemeClr val="tx1"/>
                </a:solidFill>
                <a:latin typeface="Arial" charset="0"/>
                <a:ea typeface="ＭＳ Ｐゴシック" charset="0"/>
              </a:defRPr>
            </a:lvl5pPr>
            <a:lvl6pPr marL="2514600" indent="-228600" defTabSz="928688"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928688"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928688"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928688" eaLnBrk="0" fontAlgn="base" hangingPunct="0">
              <a:spcBef>
                <a:spcPct val="0"/>
              </a:spcBef>
              <a:spcAft>
                <a:spcPct val="0"/>
              </a:spcAft>
              <a:defRPr sz="1400">
                <a:solidFill>
                  <a:schemeClr val="tx1"/>
                </a:solidFill>
                <a:latin typeface="Arial" charset="0"/>
                <a:ea typeface="ＭＳ Ｐゴシック" charset="0"/>
              </a:defRPr>
            </a:lvl9pPr>
          </a:lstStyle>
          <a:p>
            <a:fld id="{29A43554-1D8B-F346-BD76-1BF59877873D}" type="slidenum">
              <a:rPr lang="en-US" sz="1200">
                <a:latin typeface="Times New Roman" charset="0"/>
              </a:rPr>
              <a:pPr/>
              <a:t>49</a:t>
            </a:fld>
            <a:endParaRPr lang="en-US" sz="1200">
              <a:latin typeface="Times New Roman"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AutoShape 1"/>
          <p:cNvSpPr>
            <a:spLocks noChangeArrowheads="1"/>
          </p:cNvSpPr>
          <p:nvPr/>
        </p:nvSpPr>
        <p:spPr bwMode="auto">
          <a:xfrm>
            <a:off x="2193925" y="704850"/>
            <a:ext cx="2632075" cy="3476625"/>
          </a:xfrm>
          <a:prstGeom prst="roundRect">
            <a:avLst>
              <a:gd name="adj" fmla="val 60"/>
            </a:avLst>
          </a:prstGeom>
          <a:solidFill>
            <a:srgbClr val="FFFFFF"/>
          </a:solidFill>
          <a:ln w="9360">
            <a:solidFill>
              <a:srgbClr val="000000"/>
            </a:solidFill>
            <a:round/>
            <a:headEnd/>
            <a:tailEnd/>
          </a:ln>
        </p:spPr>
        <p:txBody>
          <a:bodyPr wrap="none" lIns="93077" tIns="46538" rIns="93077" bIns="46538" anchor="ctr"/>
          <a:lstStyle/>
          <a:p>
            <a:pPr eaLnBrk="0" hangingPunct="0"/>
            <a:endParaRPr lang="en-US"/>
          </a:p>
        </p:txBody>
      </p:sp>
      <p:sp>
        <p:nvSpPr>
          <p:cNvPr id="20483" name="Rectangle 2"/>
          <p:cNvSpPr>
            <a:spLocks noGrp="1" noChangeArrowheads="1"/>
          </p:cNvSpPr>
          <p:nvPr>
            <p:ph type="body"/>
          </p:nvPr>
        </p:nvSpPr>
        <p:spPr>
          <a:xfrm>
            <a:off x="701675" y="4403725"/>
            <a:ext cx="5611813" cy="4170363"/>
          </a:xfrm>
          <a:noFill/>
          <a:ln/>
        </p:spPr>
        <p:txBody>
          <a:bodyPr wrap="none" anchor="ctr"/>
          <a:lstStyle/>
          <a:p>
            <a:pPr eaLnBrk="1" hangingPunct="1"/>
            <a:endParaRPr lang="en-US" smtClean="0">
              <a:latin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CA4D752E-98F0-4E9C-8A6D-8CBBC953DD6C}" type="slidenum">
              <a:rPr lang="en-US" smtClean="0"/>
              <a:pPr/>
              <a:t>52</a:t>
            </a:fld>
            <a:endParaRPr lang="en-US" smtClean="0"/>
          </a:p>
        </p:txBody>
      </p:sp>
      <p:sp>
        <p:nvSpPr>
          <p:cNvPr id="50179" name="Rectangle 2"/>
          <p:cNvSpPr>
            <a:spLocks noGrp="1" noRot="1" noChangeAspect="1" noChangeArrowheads="1" noTextEdit="1"/>
          </p:cNvSpPr>
          <p:nvPr>
            <p:ph type="sldImg"/>
          </p:nvPr>
        </p:nvSpPr>
        <p:spPr>
          <a:xfrm>
            <a:off x="1116013" y="692150"/>
            <a:ext cx="4787900" cy="3462338"/>
          </a:xfrm>
          <a:ln/>
        </p:spPr>
      </p:sp>
      <p:sp>
        <p:nvSpPr>
          <p:cNvPr id="50180" name="Rectangle 3"/>
          <p:cNvSpPr>
            <a:spLocks noGrp="1" noChangeArrowheads="1"/>
          </p:cNvSpPr>
          <p:nvPr>
            <p:ph type="body" idx="1"/>
          </p:nvPr>
        </p:nvSpPr>
        <p:spPr>
          <a:noFill/>
          <a:ln/>
        </p:spPr>
        <p:txBody>
          <a:bodyPr/>
          <a:lstStyle/>
          <a:p>
            <a:endParaRPr lang="en-US" smtClean="0">
              <a:latin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6013" y="692150"/>
            <a:ext cx="4787900" cy="3462338"/>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87DB1B-F3B0-4666-8D89-ADB94BA559EA}" type="slidenum">
              <a:rPr lang="en-US" smtClean="0"/>
              <a:pPr/>
              <a:t>54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3147" name="Group 75"/>
          <p:cNvGrpSpPr>
            <a:grpSpLocks/>
          </p:cNvGrpSpPr>
          <p:nvPr/>
        </p:nvGrpSpPr>
        <p:grpSpPr bwMode="auto">
          <a:xfrm>
            <a:off x="341316" y="330202"/>
            <a:ext cx="9585325" cy="2276475"/>
            <a:chOff x="192" y="192"/>
            <a:chExt cx="5391" cy="1328"/>
          </a:xfrm>
        </p:grpSpPr>
        <p:grpSp>
          <p:nvGrpSpPr>
            <p:cNvPr id="3141" name="Group 69"/>
            <p:cNvGrpSpPr>
              <a:grpSpLocks/>
            </p:cNvGrpSpPr>
            <p:nvPr/>
          </p:nvGrpSpPr>
          <p:grpSpPr bwMode="auto">
            <a:xfrm>
              <a:off x="192" y="960"/>
              <a:ext cx="5391" cy="560"/>
              <a:chOff x="192" y="192"/>
              <a:chExt cx="5391" cy="560"/>
            </a:xfrm>
          </p:grpSpPr>
          <p:pic>
            <p:nvPicPr>
              <p:cNvPr id="3142" name="Picture 70"/>
              <p:cNvPicPr>
                <a:picLocks noChangeAspect="1" noChangeArrowheads="1"/>
              </p:cNvPicPr>
              <p:nvPr/>
            </p:nvPicPr>
            <p:blipFill>
              <a:blip r:embed="rId2" cstate="print"/>
              <a:srcRect/>
              <a:stretch>
                <a:fillRect/>
              </a:stretch>
            </p:blipFill>
            <p:spPr bwMode="auto">
              <a:xfrm>
                <a:off x="1488" y="192"/>
                <a:ext cx="4095" cy="560"/>
              </a:xfrm>
              <a:prstGeom prst="rect">
                <a:avLst/>
              </a:prstGeom>
              <a:noFill/>
            </p:spPr>
          </p:pic>
          <p:pic>
            <p:nvPicPr>
              <p:cNvPr id="3143" name="Picture 71"/>
              <p:cNvPicPr>
                <a:picLocks noChangeAspect="1" noChangeArrowheads="1"/>
              </p:cNvPicPr>
              <p:nvPr/>
            </p:nvPicPr>
            <p:blipFill>
              <a:blip r:embed="rId2" cstate="print"/>
              <a:srcRect r="37875"/>
              <a:stretch>
                <a:fillRect/>
              </a:stretch>
            </p:blipFill>
            <p:spPr bwMode="auto">
              <a:xfrm>
                <a:off x="192" y="192"/>
                <a:ext cx="2544" cy="560"/>
              </a:xfrm>
              <a:prstGeom prst="rect">
                <a:avLst/>
              </a:prstGeom>
              <a:noFill/>
            </p:spPr>
          </p:pic>
        </p:grpSp>
        <p:grpSp>
          <p:nvGrpSpPr>
            <p:cNvPr id="3140" name="Group 68"/>
            <p:cNvGrpSpPr>
              <a:grpSpLocks/>
            </p:cNvGrpSpPr>
            <p:nvPr/>
          </p:nvGrpSpPr>
          <p:grpSpPr bwMode="auto">
            <a:xfrm>
              <a:off x="192" y="192"/>
              <a:ext cx="5391" cy="560"/>
              <a:chOff x="192" y="192"/>
              <a:chExt cx="5391" cy="560"/>
            </a:xfrm>
          </p:grpSpPr>
          <p:pic>
            <p:nvPicPr>
              <p:cNvPr id="3139" name="Picture 67"/>
              <p:cNvPicPr>
                <a:picLocks noChangeAspect="1" noChangeArrowheads="1"/>
              </p:cNvPicPr>
              <p:nvPr/>
            </p:nvPicPr>
            <p:blipFill>
              <a:blip r:embed="rId2" cstate="print"/>
              <a:srcRect/>
              <a:stretch>
                <a:fillRect/>
              </a:stretch>
            </p:blipFill>
            <p:spPr bwMode="auto">
              <a:xfrm>
                <a:off x="1488" y="192"/>
                <a:ext cx="4095" cy="560"/>
              </a:xfrm>
              <a:prstGeom prst="rect">
                <a:avLst/>
              </a:prstGeom>
              <a:noFill/>
            </p:spPr>
          </p:pic>
          <p:pic>
            <p:nvPicPr>
              <p:cNvPr id="3136" name="Picture 64"/>
              <p:cNvPicPr>
                <a:picLocks noChangeAspect="1" noChangeArrowheads="1"/>
              </p:cNvPicPr>
              <p:nvPr/>
            </p:nvPicPr>
            <p:blipFill>
              <a:blip r:embed="rId2" cstate="print"/>
              <a:srcRect r="37875"/>
              <a:stretch>
                <a:fillRect/>
              </a:stretch>
            </p:blipFill>
            <p:spPr bwMode="auto">
              <a:xfrm>
                <a:off x="192" y="192"/>
                <a:ext cx="2544" cy="560"/>
              </a:xfrm>
              <a:prstGeom prst="rect">
                <a:avLst/>
              </a:prstGeom>
              <a:noFill/>
            </p:spPr>
          </p:pic>
        </p:grpSp>
        <p:pic>
          <p:nvPicPr>
            <p:cNvPr id="3145" name="Picture 73"/>
            <p:cNvPicPr>
              <a:picLocks noChangeAspect="1" noChangeArrowheads="1"/>
            </p:cNvPicPr>
            <p:nvPr/>
          </p:nvPicPr>
          <p:blipFill>
            <a:blip r:embed="rId2" cstate="print"/>
            <a:srcRect t="17140" b="22855"/>
            <a:stretch>
              <a:fillRect/>
            </a:stretch>
          </p:blipFill>
          <p:spPr bwMode="auto">
            <a:xfrm>
              <a:off x="1488" y="672"/>
              <a:ext cx="4095" cy="336"/>
            </a:xfrm>
            <a:prstGeom prst="rect">
              <a:avLst/>
            </a:prstGeom>
            <a:noFill/>
          </p:spPr>
        </p:pic>
        <p:pic>
          <p:nvPicPr>
            <p:cNvPr id="3146" name="Picture 74"/>
            <p:cNvPicPr>
              <a:picLocks noChangeAspect="1" noChangeArrowheads="1"/>
            </p:cNvPicPr>
            <p:nvPr/>
          </p:nvPicPr>
          <p:blipFill>
            <a:blip r:embed="rId2" cstate="print"/>
            <a:srcRect t="17140" r="37874" b="14285"/>
            <a:stretch>
              <a:fillRect/>
            </a:stretch>
          </p:blipFill>
          <p:spPr bwMode="auto">
            <a:xfrm>
              <a:off x="192" y="672"/>
              <a:ext cx="2544" cy="384"/>
            </a:xfrm>
            <a:prstGeom prst="rect">
              <a:avLst/>
            </a:prstGeom>
            <a:noFill/>
          </p:spPr>
        </p:pic>
      </p:grpSp>
      <p:sp>
        <p:nvSpPr>
          <p:cNvPr id="3081" name="Rectangle 9"/>
          <p:cNvSpPr>
            <a:spLocks noGrp="1" noChangeArrowheads="1"/>
          </p:cNvSpPr>
          <p:nvPr>
            <p:ph type="subTitle" sz="quarter" idx="1"/>
          </p:nvPr>
        </p:nvSpPr>
        <p:spPr>
          <a:xfrm>
            <a:off x="768350" y="3044828"/>
            <a:ext cx="8704263" cy="3375025"/>
          </a:xfrm>
        </p:spPr>
        <p:txBody>
          <a:bodyPr/>
          <a:lstStyle>
            <a:lvl1pPr marL="0" indent="0" algn="ctr">
              <a:buFont typeface="Monotype Sorts"/>
              <a:buNone/>
              <a:defRPr sz="4200"/>
            </a:lvl1pPr>
          </a:lstStyle>
          <a:p>
            <a:r>
              <a:rPr lang="en-US" altLang="en-US"/>
              <a:t>Click to edit Master subtitle style</a:t>
            </a:r>
          </a:p>
        </p:txBody>
      </p:sp>
      <p:sp>
        <p:nvSpPr>
          <p:cNvPr id="3082" name="Rectangle 10"/>
          <p:cNvSpPr>
            <a:spLocks noGrp="1" noChangeArrowheads="1"/>
          </p:cNvSpPr>
          <p:nvPr>
            <p:ph type="dt" sz="quarter" idx="2"/>
          </p:nvPr>
        </p:nvSpPr>
        <p:spPr>
          <a:xfrm>
            <a:off x="768352" y="6748463"/>
            <a:ext cx="2133600" cy="493712"/>
          </a:xfrm>
        </p:spPr>
        <p:txBody>
          <a:bodyPr/>
          <a:lstStyle>
            <a:lvl1pPr>
              <a:defRPr>
                <a:solidFill>
                  <a:srgbClr val="FFFFFF"/>
                </a:solidFill>
              </a:defRPr>
            </a:lvl1pPr>
          </a:lstStyle>
          <a:p>
            <a:endParaRPr lang="en-US" altLang="en-US"/>
          </a:p>
        </p:txBody>
      </p:sp>
      <p:sp>
        <p:nvSpPr>
          <p:cNvPr id="3083" name="Rectangle 11"/>
          <p:cNvSpPr>
            <a:spLocks noGrp="1" noChangeArrowheads="1"/>
          </p:cNvSpPr>
          <p:nvPr>
            <p:ph type="ftr" sz="quarter" idx="3"/>
          </p:nvPr>
        </p:nvSpPr>
        <p:spPr>
          <a:xfrm>
            <a:off x="3498850" y="6748463"/>
            <a:ext cx="3243263" cy="493712"/>
          </a:xfrm>
        </p:spPr>
        <p:txBody>
          <a:bodyPr/>
          <a:lstStyle>
            <a:lvl1pPr>
              <a:defRPr>
                <a:solidFill>
                  <a:srgbClr val="FFFFFF"/>
                </a:solidFill>
              </a:defRPr>
            </a:lvl1pPr>
          </a:lstStyle>
          <a:p>
            <a:endParaRPr lang="en-US" altLang="en-US"/>
          </a:p>
        </p:txBody>
      </p:sp>
      <p:sp>
        <p:nvSpPr>
          <p:cNvPr id="3084" name="Rectangle 12"/>
          <p:cNvSpPr>
            <a:spLocks noGrp="1" noChangeArrowheads="1"/>
          </p:cNvSpPr>
          <p:nvPr>
            <p:ph type="sldNum" sz="quarter" idx="4"/>
          </p:nvPr>
        </p:nvSpPr>
        <p:spPr>
          <a:xfrm>
            <a:off x="7339015" y="6748463"/>
            <a:ext cx="2133600" cy="493712"/>
          </a:xfrm>
        </p:spPr>
        <p:txBody>
          <a:bodyPr/>
          <a:lstStyle>
            <a:lvl1pPr>
              <a:defRPr>
                <a:solidFill>
                  <a:srgbClr val="FFFFFF"/>
                </a:solidFill>
              </a:defRPr>
            </a:lvl1pPr>
          </a:lstStyle>
          <a:p>
            <a:fld id="{C7456A20-914E-499B-A8F9-62092B3418DC}" type="slidenum">
              <a:rPr lang="en-US" altLang="en-US"/>
              <a:pPr/>
              <a:t>‹#›</a:t>
            </a:fld>
            <a:endParaRPr lang="en-US" altLang="en-US"/>
          </a:p>
        </p:txBody>
      </p:sp>
      <p:sp>
        <p:nvSpPr>
          <p:cNvPr id="3148" name="Rectangle 76" descr="Waves 640"/>
          <p:cNvSpPr>
            <a:spLocks noChangeArrowheads="1"/>
          </p:cNvSpPr>
          <p:nvPr/>
        </p:nvSpPr>
        <p:spPr bwMode="auto">
          <a:xfrm>
            <a:off x="484188" y="466726"/>
            <a:ext cx="9301162" cy="1993900"/>
          </a:xfrm>
          <a:prstGeom prst="rect">
            <a:avLst/>
          </a:prstGeom>
          <a:blipFill dpi="0" rotWithShape="0">
            <a:blip r:embed="rId3" cstate="print"/>
            <a:srcRect/>
            <a:stretch>
              <a:fillRect/>
            </a:stretch>
          </a:blipFill>
          <a:ln w="9525">
            <a:noFill/>
            <a:miter lim="800000"/>
            <a:headEnd/>
            <a:tailEnd/>
          </a:ln>
          <a:effectLst/>
        </p:spPr>
        <p:txBody>
          <a:bodyPr wrap="none" lIns="91426" tIns="45713" rIns="91426" bIns="45713" anchor="ctr"/>
          <a:lstStyle/>
          <a:p>
            <a:endParaRPr lang="en-US"/>
          </a:p>
        </p:txBody>
      </p:sp>
      <p:sp>
        <p:nvSpPr>
          <p:cNvPr id="3080" name="Rectangle 8"/>
          <p:cNvSpPr>
            <a:spLocks noGrp="1" noChangeArrowheads="1"/>
          </p:cNvSpPr>
          <p:nvPr>
            <p:ph type="ctrTitle" sz="quarter"/>
          </p:nvPr>
        </p:nvSpPr>
        <p:spPr bwMode="auto">
          <a:xfrm>
            <a:off x="512765" y="474665"/>
            <a:ext cx="9215437" cy="1978025"/>
          </a:xfrm>
          <a:prstGeom prst="rect">
            <a:avLst/>
          </a:prstGeom>
          <a:noFill/>
          <a:ln>
            <a:miter lim="800000"/>
            <a:headEnd/>
            <a:tailEnd/>
          </a:ln>
          <a:effectLst>
            <a:outerShdw dist="17961" dir="13500000" algn="ctr" rotWithShape="0">
              <a:schemeClr val="bg2"/>
            </a:outerShdw>
          </a:effectLst>
        </p:spPr>
        <p:txBody>
          <a:bodyPr vert="horz" wrap="square" lIns="103626" tIns="51812" rIns="103626" bIns="51812" numCol="1" anchor="ctr" anchorCtr="0" compatLnSpc="1">
            <a:prstTxWarp prst="textNoShape">
              <a:avLst/>
            </a:prstTxWarp>
          </a:bodyPr>
          <a:lstStyle>
            <a:lvl1pPr>
              <a:defRPr/>
            </a:lvl1pPr>
          </a:lstStyle>
          <a:p>
            <a:r>
              <a:rPr lang="en-US" altLang="en-US"/>
              <a:t>Click to edit Master title style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2765" y="296865"/>
            <a:ext cx="9215437" cy="1235075"/>
          </a:xfrm>
          <a:prstGeom prst="rect">
            <a:avLst/>
          </a:prstGeom>
        </p:spPr>
        <p:txBody>
          <a:bodyPr lIns="91426" tIns="45713" rIns="91426" bIns="45713"/>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E6EB876-0D74-4755-B099-8E0292B8CB54}"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9625" y="4759327"/>
            <a:ext cx="8704263" cy="1471614"/>
          </a:xfrm>
          <a:prstGeom prst="rect">
            <a:avLst/>
          </a:prstGeom>
        </p:spPr>
        <p:txBody>
          <a:bodyPr lIns="91426" tIns="45713" rIns="91426" bIns="45713"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09625" y="3140075"/>
            <a:ext cx="8704263" cy="1619250"/>
          </a:xfrm>
        </p:spPr>
        <p:txBody>
          <a:bodyPr anchor="b"/>
          <a:lstStyle>
            <a:lvl1pPr marL="0" indent="0">
              <a:buNone/>
              <a:defRPr sz="2000"/>
            </a:lvl1pPr>
            <a:lvl2pPr marL="457131" indent="0">
              <a:buNone/>
              <a:defRPr sz="1800"/>
            </a:lvl2pPr>
            <a:lvl3pPr marL="914262" indent="0">
              <a:buNone/>
              <a:defRPr sz="1500"/>
            </a:lvl3pPr>
            <a:lvl4pPr marL="1371393" indent="0">
              <a:buNone/>
              <a:defRPr sz="1400"/>
            </a:lvl4pPr>
            <a:lvl5pPr marL="1828525" indent="0">
              <a:buNone/>
              <a:defRPr sz="1400"/>
            </a:lvl5pPr>
            <a:lvl6pPr marL="2285655" indent="0">
              <a:buNone/>
              <a:defRPr sz="1400"/>
            </a:lvl6pPr>
            <a:lvl7pPr marL="2742786" indent="0">
              <a:buNone/>
              <a:defRPr sz="1400"/>
            </a:lvl7pPr>
            <a:lvl8pPr marL="3199918" indent="0">
              <a:buNone/>
              <a:defRPr sz="1400"/>
            </a:lvl8pPr>
            <a:lvl9pPr marL="3657048"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7102A54-B334-47F5-A70C-D5B66586FD68}"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2765" y="296865"/>
            <a:ext cx="9215437" cy="1235075"/>
          </a:xfrm>
          <a:prstGeom prst="rect">
            <a:avLst/>
          </a:prstGeom>
        </p:spPr>
        <p:txBody>
          <a:bodyPr lIns="91426" tIns="45713" rIns="91426" bIns="45713"/>
          <a:lstStyle/>
          <a:p>
            <a:r>
              <a:rPr lang="en-US" smtClean="0"/>
              <a:t>Click to edit Master title style</a:t>
            </a:r>
            <a:endParaRPr lang="en-US"/>
          </a:p>
        </p:txBody>
      </p:sp>
      <p:sp>
        <p:nvSpPr>
          <p:cNvPr id="3" name="Content Placeholder 2"/>
          <p:cNvSpPr>
            <a:spLocks noGrp="1"/>
          </p:cNvSpPr>
          <p:nvPr>
            <p:ph sz="half" idx="1"/>
          </p:nvPr>
        </p:nvSpPr>
        <p:spPr>
          <a:xfrm>
            <a:off x="596903" y="2300288"/>
            <a:ext cx="4532313" cy="4284662"/>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81613" y="2300288"/>
            <a:ext cx="4532312" cy="4284662"/>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49C329FB-4C84-42BB-B933-32536A51516B}"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2765" y="296865"/>
            <a:ext cx="9215437" cy="1235075"/>
          </a:xfrm>
          <a:prstGeom prst="rect">
            <a:avLst/>
          </a:prstGeom>
        </p:spPr>
        <p:txBody>
          <a:bodyPr lIns="91426" tIns="45713" rIns="91426" bIns="45713"/>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2764" y="1657352"/>
            <a:ext cx="4524375" cy="692151"/>
          </a:xfrm>
        </p:spPr>
        <p:txBody>
          <a:bodyPr anchor="b"/>
          <a:lstStyle>
            <a:lvl1pPr marL="0" indent="0">
              <a:buNone/>
              <a:defRPr sz="2400" b="1"/>
            </a:lvl1pPr>
            <a:lvl2pPr marL="457131" indent="0">
              <a:buNone/>
              <a:defRPr sz="2000" b="1"/>
            </a:lvl2pPr>
            <a:lvl3pPr marL="914262" indent="0">
              <a:buNone/>
              <a:defRPr sz="1800" b="1"/>
            </a:lvl3pPr>
            <a:lvl4pPr marL="1371393" indent="0">
              <a:buNone/>
              <a:defRPr sz="1500" b="1"/>
            </a:lvl4pPr>
            <a:lvl5pPr marL="1828525" indent="0">
              <a:buNone/>
              <a:defRPr sz="1500" b="1"/>
            </a:lvl5pPr>
            <a:lvl6pPr marL="2285655" indent="0">
              <a:buNone/>
              <a:defRPr sz="1500" b="1"/>
            </a:lvl6pPr>
            <a:lvl7pPr marL="2742786" indent="0">
              <a:buNone/>
              <a:defRPr sz="1500" b="1"/>
            </a:lvl7pPr>
            <a:lvl8pPr marL="3199918" indent="0">
              <a:buNone/>
              <a:defRPr sz="1500" b="1"/>
            </a:lvl8pPr>
            <a:lvl9pPr marL="3657048"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512764" y="2349501"/>
            <a:ext cx="4524375" cy="4267200"/>
          </a:xfrm>
        </p:spPr>
        <p:txBody>
          <a:bodyPr/>
          <a:lstStyle>
            <a:lvl1pPr>
              <a:defRPr sz="2400"/>
            </a:lvl1pPr>
            <a:lvl2pPr>
              <a:defRPr sz="20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02240" y="1657352"/>
            <a:ext cx="4525962" cy="692151"/>
          </a:xfrm>
        </p:spPr>
        <p:txBody>
          <a:bodyPr anchor="b"/>
          <a:lstStyle>
            <a:lvl1pPr marL="0" indent="0">
              <a:buNone/>
              <a:defRPr sz="2400" b="1"/>
            </a:lvl1pPr>
            <a:lvl2pPr marL="457131" indent="0">
              <a:buNone/>
              <a:defRPr sz="2000" b="1"/>
            </a:lvl2pPr>
            <a:lvl3pPr marL="914262" indent="0">
              <a:buNone/>
              <a:defRPr sz="1800" b="1"/>
            </a:lvl3pPr>
            <a:lvl4pPr marL="1371393" indent="0">
              <a:buNone/>
              <a:defRPr sz="1500" b="1"/>
            </a:lvl4pPr>
            <a:lvl5pPr marL="1828525" indent="0">
              <a:buNone/>
              <a:defRPr sz="1500" b="1"/>
            </a:lvl5pPr>
            <a:lvl6pPr marL="2285655" indent="0">
              <a:buNone/>
              <a:defRPr sz="1500" b="1"/>
            </a:lvl6pPr>
            <a:lvl7pPr marL="2742786" indent="0">
              <a:buNone/>
              <a:defRPr sz="1500" b="1"/>
            </a:lvl7pPr>
            <a:lvl8pPr marL="3199918" indent="0">
              <a:buNone/>
              <a:defRPr sz="1500" b="1"/>
            </a:lvl8pPr>
            <a:lvl9pPr marL="3657048"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5202240" y="2349501"/>
            <a:ext cx="4525962" cy="4267200"/>
          </a:xfrm>
        </p:spPr>
        <p:txBody>
          <a:bodyPr/>
          <a:lstStyle>
            <a:lvl1pPr>
              <a:defRPr sz="2400"/>
            </a:lvl1pPr>
            <a:lvl2pPr>
              <a:defRPr sz="20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707E83BD-A856-4288-A6C6-4F07824055F0}"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2765" y="296865"/>
            <a:ext cx="9215437" cy="1235075"/>
          </a:xfrm>
          <a:prstGeom prst="rect">
            <a:avLst/>
          </a:prstGeom>
        </p:spPr>
        <p:txBody>
          <a:bodyPr lIns="91426" tIns="45713" rIns="91426" bIns="45713"/>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6C44060C-EC14-4375-9B1B-7F67EC7790E6}"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423FE938-F56E-4E1F-9CD2-7A24125E6949}"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2766" y="295276"/>
            <a:ext cx="3368675" cy="1254125"/>
          </a:xfrm>
          <a:prstGeom prst="rect">
            <a:avLst/>
          </a:prstGeom>
        </p:spPr>
        <p:txBody>
          <a:bodyPr lIns="91426" tIns="45713" rIns="91426" bIns="45713"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03677" y="295275"/>
            <a:ext cx="5724525" cy="6321426"/>
          </a:xfrm>
        </p:spPr>
        <p:txBody>
          <a:bodyPr/>
          <a:lstStyle>
            <a:lvl1pPr>
              <a:defRPr sz="3200"/>
            </a:lvl1pPr>
            <a:lvl2pPr>
              <a:defRPr sz="29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2766" y="1549401"/>
            <a:ext cx="3368675" cy="5067301"/>
          </a:xfrm>
        </p:spPr>
        <p:txBody>
          <a:bodyPr/>
          <a:lstStyle>
            <a:lvl1pPr marL="0" indent="0">
              <a:buNone/>
              <a:defRPr sz="1400"/>
            </a:lvl1pPr>
            <a:lvl2pPr marL="457131" indent="0">
              <a:buNone/>
              <a:defRPr sz="1200"/>
            </a:lvl2pPr>
            <a:lvl3pPr marL="914262" indent="0">
              <a:buNone/>
              <a:defRPr sz="1000"/>
            </a:lvl3pPr>
            <a:lvl4pPr marL="1371393" indent="0">
              <a:buNone/>
              <a:defRPr sz="1000"/>
            </a:lvl4pPr>
            <a:lvl5pPr marL="1828525" indent="0">
              <a:buNone/>
              <a:defRPr sz="1000"/>
            </a:lvl5pPr>
            <a:lvl6pPr marL="2285655" indent="0">
              <a:buNone/>
              <a:defRPr sz="1000"/>
            </a:lvl6pPr>
            <a:lvl7pPr marL="2742786" indent="0">
              <a:buNone/>
              <a:defRPr sz="1000"/>
            </a:lvl7pPr>
            <a:lvl8pPr marL="3199918" indent="0">
              <a:buNone/>
              <a:defRPr sz="1000"/>
            </a:lvl8pPr>
            <a:lvl9pPr marL="3657048"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A3897618-8307-4645-805B-386FB1C9BC7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6602" y="5184775"/>
            <a:ext cx="6145213" cy="612775"/>
          </a:xfrm>
          <a:prstGeom prst="rect">
            <a:avLst/>
          </a:prstGeom>
        </p:spPr>
        <p:txBody>
          <a:bodyPr lIns="91426" tIns="45713" rIns="91426" bIns="45713"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06602" y="661988"/>
            <a:ext cx="6145213" cy="4445000"/>
          </a:xfrm>
        </p:spPr>
        <p:txBody>
          <a:bodyPr/>
          <a:lstStyle>
            <a:lvl1pPr marL="0" indent="0">
              <a:buNone/>
              <a:defRPr sz="3200"/>
            </a:lvl1pPr>
            <a:lvl2pPr marL="457131" indent="0">
              <a:buNone/>
              <a:defRPr sz="2900"/>
            </a:lvl2pPr>
            <a:lvl3pPr marL="914262" indent="0">
              <a:buNone/>
              <a:defRPr sz="2400"/>
            </a:lvl3pPr>
            <a:lvl4pPr marL="1371393" indent="0">
              <a:buNone/>
              <a:defRPr sz="2000"/>
            </a:lvl4pPr>
            <a:lvl5pPr marL="1828525" indent="0">
              <a:buNone/>
              <a:defRPr sz="2000"/>
            </a:lvl5pPr>
            <a:lvl6pPr marL="2285655" indent="0">
              <a:buNone/>
              <a:defRPr sz="2000"/>
            </a:lvl6pPr>
            <a:lvl7pPr marL="2742786" indent="0">
              <a:buNone/>
              <a:defRPr sz="2000"/>
            </a:lvl7pPr>
            <a:lvl8pPr marL="3199918" indent="0">
              <a:buNone/>
              <a:defRPr sz="2000"/>
            </a:lvl8pPr>
            <a:lvl9pPr marL="3657048" indent="0">
              <a:buNone/>
              <a:defRPr sz="2000"/>
            </a:lvl9pPr>
          </a:lstStyle>
          <a:p>
            <a:endParaRPr lang="en-US"/>
          </a:p>
        </p:txBody>
      </p:sp>
      <p:sp>
        <p:nvSpPr>
          <p:cNvPr id="4" name="Text Placeholder 3"/>
          <p:cNvSpPr>
            <a:spLocks noGrp="1"/>
          </p:cNvSpPr>
          <p:nvPr>
            <p:ph type="body" sz="half" idx="2"/>
          </p:nvPr>
        </p:nvSpPr>
        <p:spPr>
          <a:xfrm>
            <a:off x="2006602" y="5797552"/>
            <a:ext cx="6145213" cy="868363"/>
          </a:xfrm>
        </p:spPr>
        <p:txBody>
          <a:bodyPr/>
          <a:lstStyle>
            <a:lvl1pPr marL="0" indent="0">
              <a:buNone/>
              <a:defRPr sz="1400"/>
            </a:lvl1pPr>
            <a:lvl2pPr marL="457131" indent="0">
              <a:buNone/>
              <a:defRPr sz="1200"/>
            </a:lvl2pPr>
            <a:lvl3pPr marL="914262" indent="0">
              <a:buNone/>
              <a:defRPr sz="1000"/>
            </a:lvl3pPr>
            <a:lvl4pPr marL="1371393" indent="0">
              <a:buNone/>
              <a:defRPr sz="1000"/>
            </a:lvl4pPr>
            <a:lvl5pPr marL="1828525" indent="0">
              <a:buNone/>
              <a:defRPr sz="1000"/>
            </a:lvl5pPr>
            <a:lvl6pPr marL="2285655" indent="0">
              <a:buNone/>
              <a:defRPr sz="1000"/>
            </a:lvl6pPr>
            <a:lvl7pPr marL="2742786" indent="0">
              <a:buNone/>
              <a:defRPr sz="1000"/>
            </a:lvl7pPr>
            <a:lvl8pPr marL="3199918" indent="0">
              <a:buNone/>
              <a:defRPr sz="1000"/>
            </a:lvl8pPr>
            <a:lvl9pPr marL="3657048"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BC09A181-7FAD-4C07-98FE-013BED02891F}"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12765" y="296865"/>
            <a:ext cx="9215437" cy="1235075"/>
          </a:xfrm>
          <a:prstGeom prst="rect">
            <a:avLst/>
          </a:prstGeom>
        </p:spPr>
        <p:txBody>
          <a:bodyPr lIns="91426" tIns="45713" rIns="91426" bIns="45713"/>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8C3969F-2F0D-4F73-8E9D-45B80344C784}"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89825" y="296866"/>
            <a:ext cx="2324101" cy="6288087"/>
          </a:xfrm>
          <a:prstGeom prst="rect">
            <a:avLst/>
          </a:prstGeom>
        </p:spPr>
        <p:txBody>
          <a:bodyPr vert="eaVert" lIns="91426" tIns="45713" rIns="91426" bIns="45713"/>
          <a:lstStyle/>
          <a:p>
            <a:r>
              <a:rPr lang="en-US" smtClean="0"/>
              <a:t>Click to edit Master title style</a:t>
            </a:r>
            <a:endParaRPr lang="en-US"/>
          </a:p>
        </p:txBody>
      </p:sp>
      <p:sp>
        <p:nvSpPr>
          <p:cNvPr id="3" name="Vertical Text Placeholder 2"/>
          <p:cNvSpPr>
            <a:spLocks noGrp="1"/>
          </p:cNvSpPr>
          <p:nvPr>
            <p:ph type="body" orient="vert" idx="1"/>
          </p:nvPr>
        </p:nvSpPr>
        <p:spPr>
          <a:xfrm>
            <a:off x="512763" y="296866"/>
            <a:ext cx="6824662" cy="62880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E85BF1AB-B2AE-4DFA-B7AD-2B0E89E41AF7}"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12763" y="296866"/>
            <a:ext cx="9301162" cy="62880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82625" y="6748463"/>
            <a:ext cx="2133600" cy="493712"/>
          </a:xfrm>
        </p:spPr>
        <p:txBody>
          <a:bodyPr/>
          <a:lstStyle>
            <a:lvl1pPr>
              <a:defRPr/>
            </a:lvl1pPr>
          </a:lstStyle>
          <a:p>
            <a:endParaRPr lang="en-US" altLang="en-US"/>
          </a:p>
        </p:txBody>
      </p:sp>
      <p:sp>
        <p:nvSpPr>
          <p:cNvPr id="4" name="Footer Placeholder 3"/>
          <p:cNvSpPr>
            <a:spLocks noGrp="1"/>
          </p:cNvSpPr>
          <p:nvPr>
            <p:ph type="ftr" sz="quarter" idx="11"/>
          </p:nvPr>
        </p:nvSpPr>
        <p:spPr>
          <a:xfrm>
            <a:off x="3670301" y="6748463"/>
            <a:ext cx="3241675" cy="493712"/>
          </a:xfrm>
        </p:spPr>
        <p:txBody>
          <a:bodyPr/>
          <a:lstStyle>
            <a:lvl1pPr>
              <a:defRPr/>
            </a:lvl1pPr>
          </a:lstStyle>
          <a:p>
            <a:endParaRPr lang="en-US" altLang="en-US"/>
          </a:p>
        </p:txBody>
      </p:sp>
      <p:sp>
        <p:nvSpPr>
          <p:cNvPr id="5" name="Slide Number Placeholder 4"/>
          <p:cNvSpPr>
            <a:spLocks noGrp="1"/>
          </p:cNvSpPr>
          <p:nvPr>
            <p:ph type="sldNum" sz="quarter" idx="12"/>
          </p:nvPr>
        </p:nvSpPr>
        <p:spPr>
          <a:xfrm>
            <a:off x="7851775" y="6748463"/>
            <a:ext cx="2133600" cy="493712"/>
          </a:xfrm>
        </p:spPr>
        <p:txBody>
          <a:bodyPr/>
          <a:lstStyle>
            <a:lvl1pPr>
              <a:defRPr/>
            </a:lvl1pPr>
          </a:lstStyle>
          <a:p>
            <a:fld id="{C98CCC6F-2210-4BFC-BC50-A7754DA7C2AF}" type="slidenum">
              <a:rPr lang="en-US" altLang="en-US"/>
              <a:pPr/>
              <a:t>‹#›</a:t>
            </a:fld>
            <a:endParaRPr lang="en-US" alt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12765" y="296865"/>
            <a:ext cx="9215437" cy="1235075"/>
          </a:xfrm>
          <a:prstGeom prst="rect">
            <a:avLst/>
          </a:prstGeom>
        </p:spPr>
        <p:txBody>
          <a:bodyPr lIns="91426" tIns="45713" rIns="91426" bIns="45713"/>
          <a:lstStyle/>
          <a:p>
            <a:r>
              <a:rPr lang="en-US" smtClean="0"/>
              <a:t>Click to edit Master title style</a:t>
            </a:r>
            <a:endParaRPr lang="en-US"/>
          </a:p>
        </p:txBody>
      </p:sp>
      <p:sp>
        <p:nvSpPr>
          <p:cNvPr id="3" name="Content Placeholder 2"/>
          <p:cNvSpPr>
            <a:spLocks noGrp="1"/>
          </p:cNvSpPr>
          <p:nvPr>
            <p:ph sz="half" idx="1"/>
          </p:nvPr>
        </p:nvSpPr>
        <p:spPr>
          <a:xfrm>
            <a:off x="596903" y="2300288"/>
            <a:ext cx="4532313" cy="4284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281613" y="2300288"/>
            <a:ext cx="4532312" cy="2065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281613" y="4518028"/>
            <a:ext cx="4532312" cy="2066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2625" y="6748463"/>
            <a:ext cx="2133600" cy="493712"/>
          </a:xfrm>
        </p:spPr>
        <p:txBody>
          <a:bodyPr/>
          <a:lstStyle>
            <a:lvl1pPr>
              <a:defRPr/>
            </a:lvl1pPr>
          </a:lstStyle>
          <a:p>
            <a:endParaRPr lang="en-US" altLang="en-US"/>
          </a:p>
        </p:txBody>
      </p:sp>
      <p:sp>
        <p:nvSpPr>
          <p:cNvPr id="7" name="Footer Placeholder 6"/>
          <p:cNvSpPr>
            <a:spLocks noGrp="1"/>
          </p:cNvSpPr>
          <p:nvPr>
            <p:ph type="ftr" sz="quarter" idx="11"/>
          </p:nvPr>
        </p:nvSpPr>
        <p:spPr>
          <a:xfrm>
            <a:off x="3670301" y="6748463"/>
            <a:ext cx="3241675" cy="493712"/>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7851775" y="6748463"/>
            <a:ext cx="2133600" cy="493712"/>
          </a:xfrm>
        </p:spPr>
        <p:txBody>
          <a:bodyPr/>
          <a:lstStyle>
            <a:lvl1pPr>
              <a:defRPr/>
            </a:lvl1pPr>
          </a:lstStyle>
          <a:p>
            <a:fld id="{29C37CA8-9886-4003-A712-CABF82F446AC}" type="slidenum">
              <a:rPr lang="en-US" altLang="en-US"/>
              <a:pPr/>
              <a:t>‹#›</a:t>
            </a:fld>
            <a:endParaRPr lang="en-US" alt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12765" y="296865"/>
            <a:ext cx="9215437" cy="1235075"/>
          </a:xfrm>
          <a:prstGeom prst="rect">
            <a:avLst/>
          </a:prstGeom>
        </p:spPr>
        <p:txBody>
          <a:bodyPr lIns="91426" tIns="45713" rIns="91426" bIns="45713"/>
          <a:lstStyle/>
          <a:p>
            <a:r>
              <a:rPr lang="en-US" smtClean="0"/>
              <a:t>Click to edit Master title style</a:t>
            </a:r>
            <a:endParaRPr lang="en-GB"/>
          </a:p>
        </p:txBody>
      </p:sp>
      <p:sp>
        <p:nvSpPr>
          <p:cNvPr id="3" name="Text Placeholder 2"/>
          <p:cNvSpPr>
            <a:spLocks noGrp="1"/>
          </p:cNvSpPr>
          <p:nvPr>
            <p:ph type="body" sz="half" idx="1"/>
          </p:nvPr>
        </p:nvSpPr>
        <p:spPr>
          <a:xfrm>
            <a:off x="596903" y="2300288"/>
            <a:ext cx="4532313" cy="4284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5281613" y="2300288"/>
            <a:ext cx="4532312" cy="2065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5281613" y="4518028"/>
            <a:ext cx="4532312" cy="2066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Date Placeholder 5"/>
          <p:cNvSpPr>
            <a:spLocks noGrp="1"/>
          </p:cNvSpPr>
          <p:nvPr>
            <p:ph type="dt" sz="half" idx="10"/>
          </p:nvPr>
        </p:nvSpPr>
        <p:spPr>
          <a:xfrm>
            <a:off x="682625" y="6748463"/>
            <a:ext cx="2133600" cy="493712"/>
          </a:xfrm>
        </p:spPr>
        <p:txBody>
          <a:bodyPr/>
          <a:lstStyle>
            <a:lvl1pPr>
              <a:defRPr/>
            </a:lvl1pPr>
          </a:lstStyle>
          <a:p>
            <a:endParaRPr lang="en-US" altLang="en-US"/>
          </a:p>
        </p:txBody>
      </p:sp>
      <p:sp>
        <p:nvSpPr>
          <p:cNvPr id="7" name="Footer Placeholder 6"/>
          <p:cNvSpPr>
            <a:spLocks noGrp="1"/>
          </p:cNvSpPr>
          <p:nvPr>
            <p:ph type="ftr" sz="quarter" idx="11"/>
          </p:nvPr>
        </p:nvSpPr>
        <p:spPr>
          <a:xfrm>
            <a:off x="3670301" y="6748463"/>
            <a:ext cx="3241675" cy="493712"/>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7851775" y="6748463"/>
            <a:ext cx="2133600" cy="493712"/>
          </a:xfrm>
        </p:spPr>
        <p:txBody>
          <a:bodyPr/>
          <a:lstStyle>
            <a:lvl1pPr>
              <a:defRPr/>
            </a:lvl1pPr>
          </a:lstStyle>
          <a:p>
            <a:fld id="{E718708F-BB67-4FC6-A6BB-0E2892721817}" type="slidenum">
              <a:rPr lang="en-US" altLang="en-US"/>
              <a:pPr/>
              <a:t>‹#›</a:t>
            </a:fld>
            <a:endParaRPr lang="en-US" alt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제목 및 내용">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46531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100000">
              <a:srgbClr val="0000CC"/>
            </a:gs>
          </a:gsLst>
          <a:lin ang="5400000" scaled="1"/>
        </a:gra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body" idx="1"/>
          </p:nvPr>
        </p:nvSpPr>
        <p:spPr bwMode="auto">
          <a:xfrm>
            <a:off x="596903" y="2300288"/>
            <a:ext cx="9217025" cy="4284662"/>
          </a:xfrm>
          <a:prstGeom prst="rect">
            <a:avLst/>
          </a:prstGeom>
          <a:noFill/>
          <a:ln w="9525">
            <a:noFill/>
            <a:miter lim="800000"/>
            <a:headEnd/>
            <a:tailEnd/>
          </a:ln>
          <a:effectLst>
            <a:outerShdw dist="17961" dir="13500000" algn="ctr" rotWithShape="0">
              <a:schemeClr val="bg2"/>
            </a:outerShdw>
          </a:effectLst>
        </p:spPr>
        <p:txBody>
          <a:bodyPr vert="horz" wrap="square" lIns="103626" tIns="51812" rIns="103626" bIns="5181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057" name="Rectangle 9"/>
          <p:cNvSpPr>
            <a:spLocks noGrp="1" noChangeArrowheads="1"/>
          </p:cNvSpPr>
          <p:nvPr>
            <p:ph type="dt" sz="half" idx="2"/>
          </p:nvPr>
        </p:nvSpPr>
        <p:spPr bwMode="auto">
          <a:xfrm>
            <a:off x="682625" y="6748463"/>
            <a:ext cx="2133600" cy="493712"/>
          </a:xfrm>
          <a:prstGeom prst="rect">
            <a:avLst/>
          </a:prstGeom>
          <a:noFill/>
          <a:ln w="9525">
            <a:noFill/>
            <a:miter lim="800000"/>
            <a:headEnd/>
            <a:tailEnd/>
          </a:ln>
          <a:effectLst/>
        </p:spPr>
        <p:txBody>
          <a:bodyPr vert="horz" wrap="none" lIns="103626" tIns="51812" rIns="103626" bIns="51812" numCol="1" anchor="ctr" anchorCtr="0" compatLnSpc="1">
            <a:prstTxWarp prst="textNoShape">
              <a:avLst/>
            </a:prstTxWarp>
          </a:bodyPr>
          <a:lstStyle>
            <a:lvl1pPr defTabSz="1028546">
              <a:defRPr sz="1500">
                <a:latin typeface="Times New Roman" pitchFamily="18" charset="0"/>
              </a:defRPr>
            </a:lvl1pPr>
          </a:lstStyle>
          <a:p>
            <a:endParaRPr lang="en-US" altLang="en-US"/>
          </a:p>
        </p:txBody>
      </p:sp>
      <p:sp>
        <p:nvSpPr>
          <p:cNvPr id="2058" name="Rectangle 10"/>
          <p:cNvSpPr>
            <a:spLocks noGrp="1" noChangeArrowheads="1"/>
          </p:cNvSpPr>
          <p:nvPr>
            <p:ph type="ftr" sz="quarter" idx="3"/>
          </p:nvPr>
        </p:nvSpPr>
        <p:spPr bwMode="auto">
          <a:xfrm>
            <a:off x="3670301" y="6748463"/>
            <a:ext cx="3241675" cy="493712"/>
          </a:xfrm>
          <a:prstGeom prst="rect">
            <a:avLst/>
          </a:prstGeom>
          <a:noFill/>
          <a:ln w="9525">
            <a:noFill/>
            <a:miter lim="800000"/>
            <a:headEnd/>
            <a:tailEnd/>
          </a:ln>
          <a:effectLst/>
        </p:spPr>
        <p:txBody>
          <a:bodyPr vert="horz" wrap="none" lIns="103626" tIns="51812" rIns="103626" bIns="51812" numCol="1" anchor="ctr" anchorCtr="0" compatLnSpc="1">
            <a:prstTxWarp prst="textNoShape">
              <a:avLst/>
            </a:prstTxWarp>
          </a:bodyPr>
          <a:lstStyle>
            <a:lvl1pPr algn="ctr" defTabSz="1028546">
              <a:defRPr sz="1500">
                <a:latin typeface="Times New Roman" pitchFamily="18" charset="0"/>
              </a:defRPr>
            </a:lvl1pPr>
          </a:lstStyle>
          <a:p>
            <a:endParaRPr lang="en-US" altLang="en-US"/>
          </a:p>
        </p:txBody>
      </p:sp>
      <p:sp>
        <p:nvSpPr>
          <p:cNvPr id="2059" name="Rectangle 11"/>
          <p:cNvSpPr>
            <a:spLocks noGrp="1" noChangeArrowheads="1"/>
          </p:cNvSpPr>
          <p:nvPr>
            <p:ph type="sldNum" sz="quarter" idx="4"/>
          </p:nvPr>
        </p:nvSpPr>
        <p:spPr bwMode="auto">
          <a:xfrm>
            <a:off x="7851775" y="6748463"/>
            <a:ext cx="2133600" cy="493712"/>
          </a:xfrm>
          <a:prstGeom prst="rect">
            <a:avLst/>
          </a:prstGeom>
          <a:noFill/>
          <a:ln w="9525">
            <a:noFill/>
            <a:miter lim="800000"/>
            <a:headEnd/>
            <a:tailEnd/>
          </a:ln>
          <a:effectLst/>
        </p:spPr>
        <p:txBody>
          <a:bodyPr vert="horz" wrap="none" lIns="103626" tIns="51812" rIns="103626" bIns="51812" numCol="1" anchor="ctr" anchorCtr="0" compatLnSpc="1">
            <a:prstTxWarp prst="textNoShape">
              <a:avLst/>
            </a:prstTxWarp>
          </a:bodyPr>
          <a:lstStyle>
            <a:lvl1pPr algn="r" defTabSz="1028546">
              <a:defRPr sz="1500">
                <a:latin typeface="Times New Roman" pitchFamily="18" charset="0"/>
              </a:defRPr>
            </a:lvl1pPr>
          </a:lstStyle>
          <a:p>
            <a:fld id="{F9718523-5FF0-4A26-8087-A23DC6C2C773}"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78" r:id="rId15"/>
  </p:sldLayoutIdLst>
  <p:transition/>
  <p:txStyles>
    <p:titleStyle>
      <a:lvl1pPr algn="ctr" defTabSz="1028546" rtl="0" eaLnBrk="0" fontAlgn="base" hangingPunct="0">
        <a:spcBef>
          <a:spcPct val="0"/>
        </a:spcBef>
        <a:spcAft>
          <a:spcPct val="0"/>
        </a:spcAft>
        <a:defRPr sz="5000">
          <a:solidFill>
            <a:schemeClr val="tx1"/>
          </a:solidFill>
          <a:latin typeface="+mj-lt"/>
          <a:ea typeface="+mj-ea"/>
          <a:cs typeface="+mj-cs"/>
        </a:defRPr>
      </a:lvl1pPr>
      <a:lvl2pPr algn="ctr" defTabSz="1028546" rtl="0" eaLnBrk="0" fontAlgn="base" hangingPunct="0">
        <a:spcBef>
          <a:spcPct val="0"/>
        </a:spcBef>
        <a:spcAft>
          <a:spcPct val="0"/>
        </a:spcAft>
        <a:defRPr sz="5000">
          <a:solidFill>
            <a:schemeClr val="tx1"/>
          </a:solidFill>
          <a:latin typeface="Looseprint"/>
        </a:defRPr>
      </a:lvl2pPr>
      <a:lvl3pPr algn="ctr" defTabSz="1028546" rtl="0" eaLnBrk="0" fontAlgn="base" hangingPunct="0">
        <a:spcBef>
          <a:spcPct val="0"/>
        </a:spcBef>
        <a:spcAft>
          <a:spcPct val="0"/>
        </a:spcAft>
        <a:defRPr sz="5000">
          <a:solidFill>
            <a:schemeClr val="tx1"/>
          </a:solidFill>
          <a:latin typeface="Looseprint"/>
        </a:defRPr>
      </a:lvl3pPr>
      <a:lvl4pPr algn="ctr" defTabSz="1028546" rtl="0" eaLnBrk="0" fontAlgn="base" hangingPunct="0">
        <a:spcBef>
          <a:spcPct val="0"/>
        </a:spcBef>
        <a:spcAft>
          <a:spcPct val="0"/>
        </a:spcAft>
        <a:defRPr sz="5000">
          <a:solidFill>
            <a:schemeClr val="tx1"/>
          </a:solidFill>
          <a:latin typeface="Looseprint"/>
        </a:defRPr>
      </a:lvl4pPr>
      <a:lvl5pPr algn="ctr" defTabSz="1028546" rtl="0" eaLnBrk="0" fontAlgn="base" hangingPunct="0">
        <a:spcBef>
          <a:spcPct val="0"/>
        </a:spcBef>
        <a:spcAft>
          <a:spcPct val="0"/>
        </a:spcAft>
        <a:defRPr sz="5000">
          <a:solidFill>
            <a:schemeClr val="tx1"/>
          </a:solidFill>
          <a:latin typeface="Looseprint"/>
        </a:defRPr>
      </a:lvl5pPr>
      <a:lvl6pPr marL="457131" algn="ctr" defTabSz="1028546" rtl="0" eaLnBrk="0" fontAlgn="base" hangingPunct="0">
        <a:spcBef>
          <a:spcPct val="0"/>
        </a:spcBef>
        <a:spcAft>
          <a:spcPct val="0"/>
        </a:spcAft>
        <a:defRPr sz="5000">
          <a:solidFill>
            <a:schemeClr val="tx1"/>
          </a:solidFill>
          <a:latin typeface="Looseprint"/>
        </a:defRPr>
      </a:lvl6pPr>
      <a:lvl7pPr marL="914262" algn="ctr" defTabSz="1028546" rtl="0" eaLnBrk="0" fontAlgn="base" hangingPunct="0">
        <a:spcBef>
          <a:spcPct val="0"/>
        </a:spcBef>
        <a:spcAft>
          <a:spcPct val="0"/>
        </a:spcAft>
        <a:defRPr sz="5000">
          <a:solidFill>
            <a:schemeClr val="tx1"/>
          </a:solidFill>
          <a:latin typeface="Looseprint"/>
        </a:defRPr>
      </a:lvl7pPr>
      <a:lvl8pPr marL="1371393" algn="ctr" defTabSz="1028546" rtl="0" eaLnBrk="0" fontAlgn="base" hangingPunct="0">
        <a:spcBef>
          <a:spcPct val="0"/>
        </a:spcBef>
        <a:spcAft>
          <a:spcPct val="0"/>
        </a:spcAft>
        <a:defRPr sz="5000">
          <a:solidFill>
            <a:schemeClr val="tx1"/>
          </a:solidFill>
          <a:latin typeface="Looseprint"/>
        </a:defRPr>
      </a:lvl8pPr>
      <a:lvl9pPr marL="1828525" algn="ctr" defTabSz="1028546" rtl="0" eaLnBrk="0" fontAlgn="base" hangingPunct="0">
        <a:spcBef>
          <a:spcPct val="0"/>
        </a:spcBef>
        <a:spcAft>
          <a:spcPct val="0"/>
        </a:spcAft>
        <a:defRPr sz="5000">
          <a:solidFill>
            <a:schemeClr val="tx1"/>
          </a:solidFill>
          <a:latin typeface="Looseprint"/>
        </a:defRPr>
      </a:lvl9pPr>
    </p:titleStyle>
    <p:bodyStyle>
      <a:lvl1pPr marL="385704" indent="-385704" algn="l" defTabSz="1028546" rtl="0" eaLnBrk="0" fontAlgn="base" hangingPunct="0">
        <a:spcBef>
          <a:spcPct val="20000"/>
        </a:spcBef>
        <a:spcAft>
          <a:spcPct val="0"/>
        </a:spcAft>
        <a:buClr>
          <a:schemeClr val="tx1"/>
        </a:buClr>
        <a:buFont typeface="Monotype Sorts"/>
        <a:buChar char="O"/>
        <a:defRPr sz="3600" i="1">
          <a:solidFill>
            <a:schemeClr val="tx1"/>
          </a:solidFill>
          <a:latin typeface="+mn-lt"/>
          <a:ea typeface="+mn-ea"/>
          <a:cs typeface="+mn-cs"/>
        </a:defRPr>
      </a:lvl1pPr>
      <a:lvl2pPr marL="836486" indent="-322214" algn="l" defTabSz="1028546" rtl="0" eaLnBrk="0" fontAlgn="base" hangingPunct="0">
        <a:spcBef>
          <a:spcPct val="20000"/>
        </a:spcBef>
        <a:spcAft>
          <a:spcPct val="0"/>
        </a:spcAft>
        <a:buClr>
          <a:schemeClr val="tx1"/>
        </a:buClr>
        <a:buFont typeface="Monotype Sorts"/>
        <a:buChar char="O"/>
        <a:defRPr sz="3600" i="1">
          <a:solidFill>
            <a:schemeClr val="tx1"/>
          </a:solidFill>
          <a:latin typeface="+mn-lt"/>
        </a:defRPr>
      </a:lvl2pPr>
      <a:lvl3pPr marL="1285680" indent="-257137" algn="l" defTabSz="1028546" rtl="0" eaLnBrk="0" fontAlgn="base" hangingPunct="0">
        <a:spcBef>
          <a:spcPct val="20000"/>
        </a:spcBef>
        <a:spcAft>
          <a:spcPct val="0"/>
        </a:spcAft>
        <a:buClr>
          <a:schemeClr val="tx1"/>
        </a:buClr>
        <a:buFont typeface="Monotype Sorts"/>
        <a:buChar char="O"/>
        <a:defRPr sz="3200" i="1">
          <a:solidFill>
            <a:schemeClr val="tx1"/>
          </a:solidFill>
          <a:latin typeface="+mn-lt"/>
        </a:defRPr>
      </a:lvl3pPr>
      <a:lvl4pPr marL="1801541" indent="-257137" algn="l" defTabSz="1028546" rtl="0" eaLnBrk="0" fontAlgn="base" hangingPunct="0">
        <a:spcBef>
          <a:spcPct val="20000"/>
        </a:spcBef>
        <a:spcAft>
          <a:spcPct val="0"/>
        </a:spcAft>
        <a:buClr>
          <a:schemeClr val="tx1"/>
        </a:buClr>
        <a:buFont typeface="Monotype Sorts"/>
        <a:buChar char="O"/>
        <a:defRPr sz="3200" i="1">
          <a:solidFill>
            <a:schemeClr val="tx1"/>
          </a:solidFill>
          <a:latin typeface="Arial for Vicious Fishes"/>
        </a:defRPr>
      </a:lvl4pPr>
      <a:lvl5pPr marL="2315814" indent="-257137" algn="l" defTabSz="1028546" rtl="0" eaLnBrk="0" fontAlgn="base" hangingPunct="0">
        <a:spcBef>
          <a:spcPct val="20000"/>
        </a:spcBef>
        <a:spcAft>
          <a:spcPct val="0"/>
        </a:spcAft>
        <a:buClr>
          <a:schemeClr val="tx1"/>
        </a:buClr>
        <a:buFont typeface="Monotype Sorts"/>
        <a:buChar char="O"/>
        <a:defRPr sz="3200" i="1">
          <a:solidFill>
            <a:schemeClr val="tx1"/>
          </a:solidFill>
          <a:latin typeface="Arial for Vicious Fishes"/>
        </a:defRPr>
      </a:lvl5pPr>
      <a:lvl6pPr marL="2772945" indent="-257137" algn="l" defTabSz="1028546" rtl="0" eaLnBrk="0" fontAlgn="base" hangingPunct="0">
        <a:spcBef>
          <a:spcPct val="20000"/>
        </a:spcBef>
        <a:spcAft>
          <a:spcPct val="0"/>
        </a:spcAft>
        <a:buClr>
          <a:schemeClr val="tx1"/>
        </a:buClr>
        <a:buFont typeface="Monotype Sorts"/>
        <a:buChar char="O"/>
        <a:defRPr sz="3200" i="1">
          <a:solidFill>
            <a:schemeClr val="tx1"/>
          </a:solidFill>
          <a:latin typeface="Arial for Vicious Fishes"/>
        </a:defRPr>
      </a:lvl6pPr>
      <a:lvl7pPr marL="3230076" indent="-257137" algn="l" defTabSz="1028546" rtl="0" eaLnBrk="0" fontAlgn="base" hangingPunct="0">
        <a:spcBef>
          <a:spcPct val="20000"/>
        </a:spcBef>
        <a:spcAft>
          <a:spcPct val="0"/>
        </a:spcAft>
        <a:buClr>
          <a:schemeClr val="tx1"/>
        </a:buClr>
        <a:buFont typeface="Monotype Sorts"/>
        <a:buChar char="O"/>
        <a:defRPr sz="3200" i="1">
          <a:solidFill>
            <a:schemeClr val="tx1"/>
          </a:solidFill>
          <a:latin typeface="Arial for Vicious Fishes"/>
        </a:defRPr>
      </a:lvl7pPr>
      <a:lvl8pPr marL="3687208" indent="-257137" algn="l" defTabSz="1028546" rtl="0" eaLnBrk="0" fontAlgn="base" hangingPunct="0">
        <a:spcBef>
          <a:spcPct val="20000"/>
        </a:spcBef>
        <a:spcAft>
          <a:spcPct val="0"/>
        </a:spcAft>
        <a:buClr>
          <a:schemeClr val="tx1"/>
        </a:buClr>
        <a:buFont typeface="Monotype Sorts"/>
        <a:buChar char="O"/>
        <a:defRPr sz="3200" i="1">
          <a:solidFill>
            <a:schemeClr val="tx1"/>
          </a:solidFill>
          <a:latin typeface="Arial for Vicious Fishes"/>
        </a:defRPr>
      </a:lvl8pPr>
      <a:lvl9pPr marL="4144338" indent="-257137" algn="l" defTabSz="1028546" rtl="0" eaLnBrk="0" fontAlgn="base" hangingPunct="0">
        <a:spcBef>
          <a:spcPct val="20000"/>
        </a:spcBef>
        <a:spcAft>
          <a:spcPct val="0"/>
        </a:spcAft>
        <a:buClr>
          <a:schemeClr val="tx1"/>
        </a:buClr>
        <a:buFont typeface="Monotype Sorts"/>
        <a:buChar char="O"/>
        <a:defRPr sz="3200" i="1">
          <a:solidFill>
            <a:schemeClr val="tx1"/>
          </a:solidFill>
          <a:latin typeface="Arial for Vicious Fishes"/>
        </a:defRPr>
      </a:lvl9pPr>
    </p:bodyStyle>
    <p:otherStyle>
      <a:defPPr>
        <a:defRPr lang="en-US"/>
      </a:defPPr>
      <a:lvl1pPr marL="0" algn="l" defTabSz="914262" rtl="0" eaLnBrk="1" latinLnBrk="0" hangingPunct="1">
        <a:defRPr sz="1800" kern="1200">
          <a:solidFill>
            <a:schemeClr val="tx1"/>
          </a:solidFill>
          <a:latin typeface="+mn-lt"/>
          <a:ea typeface="+mn-ea"/>
          <a:cs typeface="+mn-cs"/>
        </a:defRPr>
      </a:lvl1pPr>
      <a:lvl2pPr marL="457131" algn="l" defTabSz="914262" rtl="0" eaLnBrk="1" latinLnBrk="0" hangingPunct="1">
        <a:defRPr sz="1800" kern="1200">
          <a:solidFill>
            <a:schemeClr val="tx1"/>
          </a:solidFill>
          <a:latin typeface="+mn-lt"/>
          <a:ea typeface="+mn-ea"/>
          <a:cs typeface="+mn-cs"/>
        </a:defRPr>
      </a:lvl2pPr>
      <a:lvl3pPr marL="914262" algn="l" defTabSz="914262" rtl="0" eaLnBrk="1" latinLnBrk="0" hangingPunct="1">
        <a:defRPr sz="1800" kern="1200">
          <a:solidFill>
            <a:schemeClr val="tx1"/>
          </a:solidFill>
          <a:latin typeface="+mn-lt"/>
          <a:ea typeface="+mn-ea"/>
          <a:cs typeface="+mn-cs"/>
        </a:defRPr>
      </a:lvl3pPr>
      <a:lvl4pPr marL="1371393" algn="l" defTabSz="914262" rtl="0" eaLnBrk="1" latinLnBrk="0" hangingPunct="1">
        <a:defRPr sz="1800" kern="1200">
          <a:solidFill>
            <a:schemeClr val="tx1"/>
          </a:solidFill>
          <a:latin typeface="+mn-lt"/>
          <a:ea typeface="+mn-ea"/>
          <a:cs typeface="+mn-cs"/>
        </a:defRPr>
      </a:lvl4pPr>
      <a:lvl5pPr marL="1828525" algn="l" defTabSz="914262" rtl="0" eaLnBrk="1" latinLnBrk="0" hangingPunct="1">
        <a:defRPr sz="1800" kern="1200">
          <a:solidFill>
            <a:schemeClr val="tx1"/>
          </a:solidFill>
          <a:latin typeface="+mn-lt"/>
          <a:ea typeface="+mn-ea"/>
          <a:cs typeface="+mn-cs"/>
        </a:defRPr>
      </a:lvl5pPr>
      <a:lvl6pPr marL="2285655" algn="l" defTabSz="914262" rtl="0" eaLnBrk="1" latinLnBrk="0" hangingPunct="1">
        <a:defRPr sz="1800" kern="1200">
          <a:solidFill>
            <a:schemeClr val="tx1"/>
          </a:solidFill>
          <a:latin typeface="+mn-lt"/>
          <a:ea typeface="+mn-ea"/>
          <a:cs typeface="+mn-cs"/>
        </a:defRPr>
      </a:lvl6pPr>
      <a:lvl7pPr marL="2742786" algn="l" defTabSz="914262" rtl="0" eaLnBrk="1" latinLnBrk="0" hangingPunct="1">
        <a:defRPr sz="1800" kern="1200">
          <a:solidFill>
            <a:schemeClr val="tx1"/>
          </a:solidFill>
          <a:latin typeface="+mn-lt"/>
          <a:ea typeface="+mn-ea"/>
          <a:cs typeface="+mn-cs"/>
        </a:defRPr>
      </a:lvl7pPr>
      <a:lvl8pPr marL="3199918" algn="l" defTabSz="914262" rtl="0" eaLnBrk="1" latinLnBrk="0" hangingPunct="1">
        <a:defRPr sz="1800" kern="1200">
          <a:solidFill>
            <a:schemeClr val="tx1"/>
          </a:solidFill>
          <a:latin typeface="+mn-lt"/>
          <a:ea typeface="+mn-ea"/>
          <a:cs typeface="+mn-cs"/>
        </a:defRPr>
      </a:lvl8pPr>
      <a:lvl9pPr marL="3657048" algn="l" defTabSz="91426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4.jpeg"/><Relationship Id="rId5" Type="http://schemas.openxmlformats.org/officeDocument/2006/relationships/image" Target="../media/image3.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1.jpeg"/><Relationship Id="rId4" Type="http://schemas.openxmlformats.org/officeDocument/2006/relationships/image" Target="../media/image10.emf"/></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5.emf"/><Relationship Id="rId5" Type="http://schemas.openxmlformats.org/officeDocument/2006/relationships/image" Target="../media/image14.emf"/><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8" Type="http://schemas.openxmlformats.org/officeDocument/2006/relationships/image" Target="../media/image30.jpeg"/><Relationship Id="rId13" Type="http://schemas.openxmlformats.org/officeDocument/2006/relationships/oleObject" Target="../embeddings/oleObject1.bin"/><Relationship Id="rId3" Type="http://schemas.openxmlformats.org/officeDocument/2006/relationships/notesSlide" Target="../notesSlides/notesSlide11.xml"/><Relationship Id="rId7" Type="http://schemas.openxmlformats.org/officeDocument/2006/relationships/image" Target="../media/image29.jpeg"/><Relationship Id="rId12" Type="http://schemas.openxmlformats.org/officeDocument/2006/relationships/image" Target="../media/image33.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8.jpeg"/><Relationship Id="rId11" Type="http://schemas.openxmlformats.org/officeDocument/2006/relationships/image" Target="../media/image32.jpeg"/><Relationship Id="rId5" Type="http://schemas.openxmlformats.org/officeDocument/2006/relationships/image" Target="../media/image27.jpeg"/><Relationship Id="rId15" Type="http://schemas.openxmlformats.org/officeDocument/2006/relationships/image" Target="../media/image34.wmf"/><Relationship Id="rId10" Type="http://schemas.openxmlformats.org/officeDocument/2006/relationships/hyperlink" Target="http://biology.fullerton.edu/biol461/mb_aquarium_11_02.html#f02_row9" TargetMode="External"/><Relationship Id="rId4" Type="http://schemas.openxmlformats.org/officeDocument/2006/relationships/image" Target="../media/image26.jpeg"/><Relationship Id="rId9" Type="http://schemas.openxmlformats.org/officeDocument/2006/relationships/image" Target="../media/image31.jpeg"/><Relationship Id="rId1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ov"/><Relationship Id="rId1" Type="http://schemas.microsoft.com/office/2007/relationships/media" Target="../media/media2.mov"/><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0.emf"/></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slideLayout" Target="../slideLayouts/slideLayout4.xml"/><Relationship Id="rId7" Type="http://schemas.openxmlformats.org/officeDocument/2006/relationships/image" Target="../media/image46.jpeg"/><Relationship Id="rId2" Type="http://schemas.openxmlformats.org/officeDocument/2006/relationships/video" Target="../media/media3.mov"/><Relationship Id="rId1" Type="http://schemas.microsoft.com/office/2007/relationships/media" Target="../media/media3.mov"/><Relationship Id="rId6" Type="http://schemas.openxmlformats.org/officeDocument/2006/relationships/image" Target="../media/image45.jpeg"/><Relationship Id="rId5" Type="http://schemas.openxmlformats.org/officeDocument/2006/relationships/image" Target="../media/image44.png"/><Relationship Id="rId4" Type="http://schemas.openxmlformats.org/officeDocument/2006/relationships/notesSlide" Target="../notesSlides/notesSlide16.xml"/><Relationship Id="rId9"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2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1.gif"/></Relationships>
</file>

<file path=ppt/slides/_rels/slide27.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6.xml"/><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56.wmf"/><Relationship Id="rId5" Type="http://schemas.openxmlformats.org/officeDocument/2006/relationships/oleObject" Target="../embeddings/oleObject2.bin"/><Relationship Id="rId4" Type="http://schemas.openxmlformats.org/officeDocument/2006/relationships/image" Target="../media/image57.jpeg"/></Relationships>
</file>

<file path=ppt/slides/_rels/slide3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image" Target="../media/image39.jpeg"/><Relationship Id="rId4" Type="http://schemas.openxmlformats.org/officeDocument/2006/relationships/image" Target="../media/image59.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60.jpe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62.jpeg"/><Relationship Id="rId5" Type="http://schemas.openxmlformats.org/officeDocument/2006/relationships/image" Target="../media/image61.wmf"/><Relationship Id="rId4" Type="http://schemas.openxmlformats.org/officeDocument/2006/relationships/oleObject" Target="../embeddings/oleObject3.bin"/></Relationships>
</file>

<file path=ppt/slides/_rels/slide3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3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72.jpeg"/><Relationship Id="rId4" Type="http://schemas.openxmlformats.org/officeDocument/2006/relationships/image" Target="../media/image71.png"/></Relationships>
</file>

<file path=ppt/slides/_rels/slide3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png"/><Relationship Id="rId7" Type="http://schemas.openxmlformats.org/officeDocument/2006/relationships/image" Target="../media/image79.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png"/></Relationships>
</file>

<file path=ppt/slides/_rels/slide4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4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4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88.jpe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91.png"/><Relationship Id="rId2" Type="http://schemas.openxmlformats.org/officeDocument/2006/relationships/video" Target="../media/media4.mov"/><Relationship Id="rId1" Type="http://schemas.microsoft.com/office/2007/relationships/media" Target="../media/media4.mov"/><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notesSlide" Target="../notesSlides/notesSlide34.xml"/></Relationships>
</file>

<file path=ppt/slides/_rels/slide4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94.png"/><Relationship Id="rId4" Type="http://schemas.openxmlformats.org/officeDocument/2006/relationships/image" Target="../media/image93.jpeg"/></Relationships>
</file>

<file path=ppt/slides/_rels/slide49.xml.rels><?xml version="1.0" encoding="UTF-8" standalone="yes"?>
<Relationships xmlns="http://schemas.openxmlformats.org/package/2006/relationships"><Relationship Id="rId8" Type="http://schemas.openxmlformats.org/officeDocument/2006/relationships/image" Target="../media/image100.jpeg"/><Relationship Id="rId13" Type="http://schemas.openxmlformats.org/officeDocument/2006/relationships/image" Target="../media/image105.png"/><Relationship Id="rId18" Type="http://schemas.openxmlformats.org/officeDocument/2006/relationships/image" Target="../media/image110.png"/><Relationship Id="rId26" Type="http://schemas.openxmlformats.org/officeDocument/2006/relationships/image" Target="../media/image118.png"/><Relationship Id="rId3" Type="http://schemas.openxmlformats.org/officeDocument/2006/relationships/image" Target="../media/image95.jpeg"/><Relationship Id="rId21" Type="http://schemas.openxmlformats.org/officeDocument/2006/relationships/image" Target="../media/image113.png"/><Relationship Id="rId7" Type="http://schemas.openxmlformats.org/officeDocument/2006/relationships/image" Target="../media/image99.png"/><Relationship Id="rId12" Type="http://schemas.openxmlformats.org/officeDocument/2006/relationships/image" Target="../media/image104.png"/><Relationship Id="rId17" Type="http://schemas.openxmlformats.org/officeDocument/2006/relationships/image" Target="../media/image109.jpeg"/><Relationship Id="rId25" Type="http://schemas.openxmlformats.org/officeDocument/2006/relationships/image" Target="../media/image117.png"/><Relationship Id="rId2" Type="http://schemas.openxmlformats.org/officeDocument/2006/relationships/notesSlide" Target="../notesSlides/notesSlide36.xml"/><Relationship Id="rId16" Type="http://schemas.openxmlformats.org/officeDocument/2006/relationships/image" Target="../media/image108.jpeg"/><Relationship Id="rId20" Type="http://schemas.openxmlformats.org/officeDocument/2006/relationships/image" Target="../media/image112.png"/><Relationship Id="rId1" Type="http://schemas.openxmlformats.org/officeDocument/2006/relationships/slideLayout" Target="../slideLayouts/slideLayout7.xml"/><Relationship Id="rId6" Type="http://schemas.openxmlformats.org/officeDocument/2006/relationships/image" Target="../media/image98.png"/><Relationship Id="rId11" Type="http://schemas.openxmlformats.org/officeDocument/2006/relationships/image" Target="../media/image103.png"/><Relationship Id="rId24" Type="http://schemas.openxmlformats.org/officeDocument/2006/relationships/image" Target="../media/image116.jpeg"/><Relationship Id="rId5" Type="http://schemas.openxmlformats.org/officeDocument/2006/relationships/image" Target="../media/image97.png"/><Relationship Id="rId15" Type="http://schemas.openxmlformats.org/officeDocument/2006/relationships/image" Target="../media/image107.jpeg"/><Relationship Id="rId23" Type="http://schemas.openxmlformats.org/officeDocument/2006/relationships/image" Target="../media/image115.png"/><Relationship Id="rId10" Type="http://schemas.openxmlformats.org/officeDocument/2006/relationships/image" Target="../media/image102.jpeg"/><Relationship Id="rId19" Type="http://schemas.openxmlformats.org/officeDocument/2006/relationships/image" Target="../media/image111.png"/><Relationship Id="rId4" Type="http://schemas.openxmlformats.org/officeDocument/2006/relationships/image" Target="../media/image96.jpeg"/><Relationship Id="rId9" Type="http://schemas.openxmlformats.org/officeDocument/2006/relationships/image" Target="../media/image101.jpeg"/><Relationship Id="rId14" Type="http://schemas.openxmlformats.org/officeDocument/2006/relationships/image" Target="../media/image106.jpeg"/><Relationship Id="rId22" Type="http://schemas.openxmlformats.org/officeDocument/2006/relationships/image" Target="../media/image114.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20.jpeg"/><Relationship Id="rId7" Type="http://schemas.openxmlformats.org/officeDocument/2006/relationships/image" Target="../media/image124.gif"/><Relationship Id="rId2" Type="http://schemas.openxmlformats.org/officeDocument/2006/relationships/image" Target="../media/image119.png"/><Relationship Id="rId1" Type="http://schemas.openxmlformats.org/officeDocument/2006/relationships/slideLayout" Target="../slideLayouts/slideLayout6.xml"/><Relationship Id="rId6" Type="http://schemas.openxmlformats.org/officeDocument/2006/relationships/image" Target="../media/image123.jpeg"/><Relationship Id="rId5" Type="http://schemas.openxmlformats.org/officeDocument/2006/relationships/image" Target="../media/image122.png"/><Relationship Id="rId4" Type="http://schemas.openxmlformats.org/officeDocument/2006/relationships/image" Target="../media/image121.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8" Type="http://schemas.openxmlformats.org/officeDocument/2006/relationships/image" Target="../media/image131.jpeg"/><Relationship Id="rId13" Type="http://schemas.openxmlformats.org/officeDocument/2006/relationships/image" Target="../media/image134.jpeg"/><Relationship Id="rId18" Type="http://schemas.openxmlformats.org/officeDocument/2006/relationships/image" Target="../media/image138.jpeg"/><Relationship Id="rId3" Type="http://schemas.openxmlformats.org/officeDocument/2006/relationships/image" Target="../media/image127.jpeg"/><Relationship Id="rId7" Type="http://schemas.openxmlformats.org/officeDocument/2006/relationships/image" Target="../media/image130.jpeg"/><Relationship Id="rId12" Type="http://schemas.openxmlformats.org/officeDocument/2006/relationships/hyperlink" Target="http://images.google.com/imgres?imgurl=http://www.iaeel.org/iaeel/newsl/bilder/hut.JPEG&amp;imgrefurl=http://www.iaeel.org/iaeel/newsl/1996/tva1996/ett296.html&amp;h=348&amp;w=521&amp;sz=32&amp;hl=en&amp;start=23&amp;tbnid=rRUIDyREHsWcmM:&amp;tbnh=88&amp;tbnw=131&amp;prev=/images?q=Photovoltaic+cells+&amp;start=20&amp;gbv=2&amp;ndsp=20&amp;svnum=10&amp;hl=en&amp;sa=N" TargetMode="External"/><Relationship Id="rId17" Type="http://schemas.openxmlformats.org/officeDocument/2006/relationships/image" Target="../media/image137.jpeg"/><Relationship Id="rId2" Type="http://schemas.openxmlformats.org/officeDocument/2006/relationships/notesSlide" Target="../notesSlides/notesSlide39.xml"/><Relationship Id="rId16" Type="http://schemas.openxmlformats.org/officeDocument/2006/relationships/image" Target="../media/image136.jpeg"/><Relationship Id="rId1" Type="http://schemas.openxmlformats.org/officeDocument/2006/relationships/slideLayout" Target="../slideLayouts/slideLayout2.xml"/><Relationship Id="rId6" Type="http://schemas.openxmlformats.org/officeDocument/2006/relationships/hyperlink" Target="http://images.google.com/imgres?imgurl=http://atecom.ru/wp-content/uploads/FWEPS%20fig%202.jpg&amp;imgrefurl=http://www.atecom.ru/we/&amp;h=500&amp;w=500&amp;sz=35&amp;hl=en&amp;start=20&amp;um=1&amp;tbnid=LVpChtFXxNJ5WM:&amp;tbnh=130&amp;tbnw=130&amp;prev=/images?q=wave+energy+&amp;svnum=10&amp;um=1&amp;hl=en&amp;sa=X" TargetMode="External"/><Relationship Id="rId11" Type="http://schemas.openxmlformats.org/officeDocument/2006/relationships/image" Target="../media/image133.jpeg"/><Relationship Id="rId5" Type="http://schemas.openxmlformats.org/officeDocument/2006/relationships/image" Target="../media/image129.jpeg"/><Relationship Id="rId15" Type="http://schemas.openxmlformats.org/officeDocument/2006/relationships/image" Target="../media/image135.jpeg"/><Relationship Id="rId10" Type="http://schemas.openxmlformats.org/officeDocument/2006/relationships/hyperlink" Target="http://images.google.com/imgres?imgurl=http://www.gearfuse.com/wp-content/uploads/andrew/2_jan07/venturieclectic1_1.jpg&amp;imgrefurl=http://www.gearfuse.com/index.php?tag=concept_car&amp;h=342&amp;w=468&amp;sz=58&amp;hl=en&amp;start=142&amp;tbnid=-pNqCG_YiGR0JM:&amp;tbnh=94&amp;tbnw=128&amp;prev=/images?q=Photovoltaic+cells+&amp;start=140&amp;gbv=2&amp;ndsp=20&amp;svnum=10&amp;hl=en&amp;sa=N" TargetMode="External"/><Relationship Id="rId4" Type="http://schemas.openxmlformats.org/officeDocument/2006/relationships/image" Target="../media/image128.jpeg"/><Relationship Id="rId9" Type="http://schemas.openxmlformats.org/officeDocument/2006/relationships/image" Target="../media/image132.jpeg"/><Relationship Id="rId14" Type="http://schemas.openxmlformats.org/officeDocument/2006/relationships/hyperlink" Target="http://images.google.com/imgres?imgurl=http://everythingandnothing.typepad.com/photos/uncategorized/bike_sm.gif&amp;imgrefurl=http://everythingandnothing.typepad.com/mississippi/wheels/index.html&amp;h=316&amp;w=500&amp;sz=115&amp;hl=en&amp;start=116&amp;tbnid=WhkxqBsqxK63NM:&amp;tbnh=82&amp;tbnw=130&amp;prev=/images?q=Photovoltaic+cells+&amp;start=100&amp;gbv=2&amp;ndsp=20&amp;svnum=10&amp;hl=en&amp;sa=N" TargetMode="External"/></Relationships>
</file>

<file path=ppt/slides/_rels/slide55.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334276" y="1783341"/>
            <a:ext cx="4661134" cy="584776"/>
          </a:xfrm>
          <a:prstGeom prst="rect">
            <a:avLst/>
          </a:prstGeom>
          <a:noFill/>
        </p:spPr>
        <p:txBody>
          <a:bodyPr wrap="square" rtlCol="0">
            <a:spAutoFit/>
          </a:bodyPr>
          <a:lstStyle/>
          <a:p>
            <a:pPr algn="r"/>
            <a:r>
              <a:rPr lang="en-US" sz="1600" dirty="0" smtClean="0">
                <a:solidFill>
                  <a:srgbClr val="00FF00"/>
                </a:solidFill>
                <a:latin typeface="Comic Sans MS" pitchFamily="66" charset="0"/>
              </a:rPr>
              <a:t>West Coast Education Ocean Acidification Workshop, 2011</a:t>
            </a:r>
            <a:endParaRPr lang="en-US" sz="1600" dirty="0">
              <a:solidFill>
                <a:srgbClr val="00FF00"/>
              </a:solidFill>
              <a:latin typeface="Comic Sans MS" pitchFamily="66" charset="0"/>
            </a:endParaRPr>
          </a:p>
        </p:txBody>
      </p:sp>
      <p:cxnSp>
        <p:nvCxnSpPr>
          <p:cNvPr id="9" name="Straight Connector 6"/>
          <p:cNvCxnSpPr>
            <a:cxnSpLocks noChangeShapeType="1"/>
          </p:cNvCxnSpPr>
          <p:nvPr/>
        </p:nvCxnSpPr>
        <p:spPr bwMode="auto">
          <a:xfrm>
            <a:off x="302899" y="1038210"/>
            <a:ext cx="9760248" cy="2617"/>
          </a:xfrm>
          <a:prstGeom prst="line">
            <a:avLst/>
          </a:prstGeom>
          <a:noFill/>
          <a:ln w="12700" algn="ctr">
            <a:solidFill>
              <a:srgbClr val="C00000"/>
            </a:solidFill>
            <a:round/>
            <a:headEnd/>
            <a:tailEnd/>
          </a:ln>
        </p:spPr>
      </p:cxnSp>
      <p:sp>
        <p:nvSpPr>
          <p:cNvPr id="19" name="TextBox 18"/>
          <p:cNvSpPr txBox="1"/>
          <p:nvPr/>
        </p:nvSpPr>
        <p:spPr>
          <a:xfrm>
            <a:off x="440291" y="0"/>
            <a:ext cx="9368844" cy="954107"/>
          </a:xfrm>
          <a:prstGeom prst="rect">
            <a:avLst/>
          </a:prstGeom>
          <a:noFill/>
        </p:spPr>
        <p:txBody>
          <a:bodyPr wrap="square" rtlCol="0">
            <a:spAutoFit/>
          </a:bodyPr>
          <a:lstStyle/>
          <a:p>
            <a:pPr algn="r"/>
            <a:r>
              <a:rPr lang="en-US" sz="2800" dirty="0" smtClean="0">
                <a:latin typeface="Comic Sans MS" pitchFamily="66" charset="0"/>
              </a:rPr>
              <a:t>Ocean warming, acidification, and hypoxia – effects on  coastal upwelling systems</a:t>
            </a:r>
            <a:endParaRPr lang="en-GB" sz="2800" dirty="0" smtClean="0">
              <a:latin typeface="Comic Sans MS" pitchFamily="66" charset="0"/>
            </a:endParaRPr>
          </a:p>
        </p:txBody>
      </p:sp>
      <p:sp>
        <p:nvSpPr>
          <p:cNvPr id="26" name="TextBox 25"/>
          <p:cNvSpPr txBox="1"/>
          <p:nvPr/>
        </p:nvSpPr>
        <p:spPr>
          <a:xfrm>
            <a:off x="7074085" y="1346287"/>
            <a:ext cx="2819720" cy="369332"/>
          </a:xfrm>
          <a:prstGeom prst="rect">
            <a:avLst/>
          </a:prstGeom>
          <a:noFill/>
        </p:spPr>
        <p:txBody>
          <a:bodyPr wrap="square" rtlCol="0">
            <a:spAutoFit/>
          </a:bodyPr>
          <a:lstStyle/>
          <a:p>
            <a:pPr algn="r"/>
            <a:r>
              <a:rPr lang="en-US" sz="1800" dirty="0" smtClean="0">
                <a:solidFill>
                  <a:srgbClr val="FFFFFF"/>
                </a:solidFill>
                <a:latin typeface="Comic Sans MS" pitchFamily="66" charset="0"/>
              </a:rPr>
              <a:t>Jim Barry, MBARI </a:t>
            </a: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94864" y="2986467"/>
            <a:ext cx="4763695" cy="3617062"/>
          </a:xfrm>
          <a:prstGeom prst="rect">
            <a:avLst/>
          </a:prstGeom>
        </p:spPr>
      </p:pic>
      <p:pic>
        <p:nvPicPr>
          <p:cNvPr id="12" name="Picture 24" descr="Z:\Images_stock\Animals\Echinodermata\panny-1_high.jpg"/>
          <p:cNvPicPr>
            <a:picLocks noChangeAspect="1" noChangeArrowheads="1"/>
          </p:cNvPicPr>
          <p:nvPr/>
        </p:nvPicPr>
        <p:blipFill>
          <a:blip r:embed="rId6" cstate="print"/>
          <a:srcRect/>
          <a:stretch>
            <a:fillRect/>
          </a:stretch>
        </p:blipFill>
        <p:spPr bwMode="auto">
          <a:xfrm>
            <a:off x="457224" y="4602310"/>
            <a:ext cx="4453696" cy="2576397"/>
          </a:xfrm>
          <a:prstGeom prst="rect">
            <a:avLst/>
          </a:prstGeom>
          <a:noFill/>
        </p:spPr>
      </p:pic>
      <p:pic>
        <p:nvPicPr>
          <p:cNvPr id="11" name="atolla.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3019" y="1229962"/>
            <a:ext cx="4498706" cy="3036627"/>
          </a:xfrm>
          <a:prstGeom prst="rect">
            <a:avLst/>
          </a:prstGeom>
        </p:spPr>
      </p:pic>
      <p:sp>
        <p:nvSpPr>
          <p:cNvPr id="16" name="TextBox 15"/>
          <p:cNvSpPr txBox="1"/>
          <p:nvPr/>
        </p:nvSpPr>
        <p:spPr>
          <a:xfrm>
            <a:off x="321750" y="3596138"/>
            <a:ext cx="9697171" cy="2308310"/>
          </a:xfrm>
          <a:prstGeom prst="rect">
            <a:avLst/>
          </a:prstGeom>
          <a:solidFill>
            <a:schemeClr val="tx1">
              <a:lumMod val="20000"/>
              <a:lumOff val="80000"/>
            </a:schemeClr>
          </a:solidFill>
        </p:spPr>
        <p:txBody>
          <a:bodyPr wrap="square" lIns="91426" tIns="45713" rIns="91426" bIns="45713" rtlCol="0">
            <a:spAutoFit/>
          </a:bodyPr>
          <a:lstStyle/>
          <a:p>
            <a:pPr>
              <a:buFont typeface="Arial" pitchFamily="34" charset="0"/>
              <a:buChar char="•"/>
            </a:pPr>
            <a:r>
              <a:rPr lang="en-US" sz="2400" dirty="0">
                <a:solidFill>
                  <a:srgbClr val="0000FF"/>
                </a:solidFill>
                <a:latin typeface="Comic Sans MS" pitchFamily="66" charset="0"/>
              </a:rPr>
              <a:t> Ocean acidification, warming, hypoxia related to CO</a:t>
            </a:r>
            <a:r>
              <a:rPr lang="en-US" sz="2400" baseline="-25000" dirty="0">
                <a:solidFill>
                  <a:srgbClr val="0000FF"/>
                </a:solidFill>
                <a:latin typeface="Comic Sans MS" pitchFamily="66" charset="0"/>
              </a:rPr>
              <a:t>2</a:t>
            </a:r>
            <a:r>
              <a:rPr lang="en-US" sz="2400" dirty="0">
                <a:solidFill>
                  <a:srgbClr val="0000FF"/>
                </a:solidFill>
                <a:latin typeface="Comic Sans MS" pitchFamily="66" charset="0"/>
              </a:rPr>
              <a:t> emissions</a:t>
            </a:r>
            <a:br>
              <a:rPr lang="en-US" sz="2400" dirty="0">
                <a:solidFill>
                  <a:srgbClr val="0000FF"/>
                </a:solidFill>
                <a:latin typeface="Comic Sans MS" pitchFamily="66" charset="0"/>
              </a:rPr>
            </a:br>
            <a:endParaRPr lang="en-US" sz="2400" dirty="0">
              <a:solidFill>
                <a:srgbClr val="0000FF"/>
              </a:solidFill>
              <a:latin typeface="Comic Sans MS" pitchFamily="66" charset="0"/>
            </a:endParaRPr>
          </a:p>
          <a:p>
            <a:pPr>
              <a:buFont typeface="Arial" pitchFamily="34" charset="0"/>
              <a:buChar char="•"/>
            </a:pPr>
            <a:r>
              <a:rPr lang="en-US" sz="2400" dirty="0" smtClean="0">
                <a:solidFill>
                  <a:srgbClr val="0000FF"/>
                </a:solidFill>
                <a:latin typeface="Comic Sans MS" pitchFamily="66" charset="0"/>
              </a:rPr>
              <a:t> Affects physiology and performance of animals</a:t>
            </a:r>
            <a:r>
              <a:rPr lang="en-US" sz="2400" dirty="0">
                <a:solidFill>
                  <a:srgbClr val="0000FF"/>
                </a:solidFill>
                <a:latin typeface="Comic Sans MS" pitchFamily="66" charset="0"/>
              </a:rPr>
              <a:t/>
            </a:r>
            <a:br>
              <a:rPr lang="en-US" sz="2400" dirty="0">
                <a:solidFill>
                  <a:srgbClr val="0000FF"/>
                </a:solidFill>
                <a:latin typeface="Comic Sans MS" pitchFamily="66" charset="0"/>
              </a:rPr>
            </a:br>
            <a:endParaRPr lang="en-US" sz="2400" dirty="0">
              <a:solidFill>
                <a:srgbClr val="0000FF"/>
              </a:solidFill>
              <a:latin typeface="Comic Sans MS" pitchFamily="66" charset="0"/>
            </a:endParaRPr>
          </a:p>
          <a:p>
            <a:pPr>
              <a:buFont typeface="Arial" pitchFamily="34" charset="0"/>
              <a:buChar char="•"/>
            </a:pPr>
            <a:r>
              <a:rPr lang="en-US" sz="2400" dirty="0">
                <a:solidFill>
                  <a:srgbClr val="0000FF"/>
                </a:solidFill>
                <a:latin typeface="Comic Sans MS" pitchFamily="66" charset="0"/>
              </a:rPr>
              <a:t> Potential for large effects on ocean ecosystems </a:t>
            </a:r>
            <a:r>
              <a:rPr lang="en-US" sz="2400" dirty="0" smtClean="0">
                <a:solidFill>
                  <a:srgbClr val="0000FF"/>
                </a:solidFill>
                <a:latin typeface="Comic Sans MS" pitchFamily="66" charset="0"/>
              </a:rPr>
              <a:t>(e.g. Cal. Cur.) and </a:t>
            </a:r>
            <a:r>
              <a:rPr lang="en-US" sz="2400" dirty="0">
                <a:solidFill>
                  <a:srgbClr val="0000FF"/>
                </a:solidFill>
                <a:latin typeface="Comic Sans MS" pitchFamily="66" charset="0"/>
              </a:rPr>
              <a:t>society</a:t>
            </a:r>
            <a:endParaRPr lang="en-GB" sz="2400" dirty="0">
              <a:solidFill>
                <a:srgbClr val="0000FF"/>
              </a:solidFill>
              <a:latin typeface="Comic Sans MS" pitchFamily="66" charset="0"/>
            </a:endParaRPr>
          </a:p>
        </p:txBody>
      </p:sp>
    </p:spTree>
    <p:extLst>
      <p:ext uri="{BB962C8B-B14F-4D97-AF65-F5344CB8AC3E}">
        <p14:creationId xmlns:p14="http://schemas.microsoft.com/office/powerpoint/2010/main" val="83017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9786"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cTn>
                <p:tgtEl>
                  <p:spTgt spid="11"/>
                </p:tgtEl>
              </p:cMediaNode>
            </p:video>
            <p:seq concurrent="1" nextAc="seek">
              <p:cTn id="11" restart="whenNotActive" fill="hold" evtFilter="cancelBubble" nodeType="interactiveSeq">
                <p:stCondLst>
                  <p:cond evt="onClick" delay="0">
                    <p:tgtEl>
                      <p:spTgt spid="11"/>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1"/>
                                        </p:tgtEl>
                                      </p:cBhvr>
                                    </p:cmd>
                                  </p:childTnLst>
                                </p:cTn>
                              </p:par>
                            </p:childTnLst>
                          </p:cTn>
                        </p:par>
                      </p:childTnLst>
                    </p:cTn>
                  </p:par>
                </p:childTnLst>
              </p:cTn>
              <p:nextCondLst>
                <p:cond evt="onClick" delay="0">
                  <p:tgtEl>
                    <p:spTgt spid="11"/>
                  </p:tgtEl>
                </p:cond>
              </p:nextCondLst>
            </p:seq>
          </p:childTnLst>
        </p:cTn>
      </p:par>
    </p:tnLst>
    <p:bldLst>
      <p:bldP spid="16"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0226" y="125413"/>
            <a:ext cx="4314824" cy="1235075"/>
          </a:xfrm>
        </p:spPr>
        <p:txBody>
          <a:bodyPr/>
          <a:lstStyle/>
          <a:p>
            <a:r>
              <a:rPr lang="en-US" sz="3200" dirty="0" smtClean="0">
                <a:solidFill>
                  <a:srgbClr val="FFFF66"/>
                </a:solidFill>
                <a:latin typeface="Comic Sans MS" pitchFamily="66" charset="0"/>
              </a:rPr>
              <a:t>CO2 emissions are rising rapidly</a:t>
            </a:r>
            <a:endParaRPr lang="en-GB" sz="3200" dirty="0">
              <a:solidFill>
                <a:srgbClr val="FFFF66"/>
              </a:solidFill>
              <a:latin typeface="Comic Sans MS" pitchFamily="66" charset="0"/>
            </a:endParaRPr>
          </a:p>
        </p:txBody>
      </p:sp>
      <p:grpSp>
        <p:nvGrpSpPr>
          <p:cNvPr id="11" name="Group 10"/>
          <p:cNvGrpSpPr/>
          <p:nvPr/>
        </p:nvGrpSpPr>
        <p:grpSpPr>
          <a:xfrm>
            <a:off x="142875" y="114300"/>
            <a:ext cx="5305425" cy="7235825"/>
            <a:chOff x="142875" y="114300"/>
            <a:chExt cx="5305425" cy="7235825"/>
          </a:xfrm>
        </p:grpSpPr>
        <p:sp>
          <p:nvSpPr>
            <p:cNvPr id="9" name="Rectangle 8"/>
            <p:cNvSpPr/>
            <p:nvPr/>
          </p:nvSpPr>
          <p:spPr bwMode="auto">
            <a:xfrm>
              <a:off x="142875" y="114300"/>
              <a:ext cx="5305425" cy="7235825"/>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pic>
          <p:nvPicPr>
            <p:cNvPr id="3041281" name="Picture 1" descr="F:\CO2\Globalview CO2\F1_large.jpg"/>
            <p:cNvPicPr>
              <a:picLocks noChangeAspect="1" noChangeArrowheads="1"/>
            </p:cNvPicPr>
            <p:nvPr/>
          </p:nvPicPr>
          <p:blipFill>
            <a:blip r:embed="rId3" cstate="print"/>
            <a:srcRect/>
            <a:stretch>
              <a:fillRect/>
            </a:stretch>
          </p:blipFill>
          <p:spPr bwMode="auto">
            <a:xfrm>
              <a:off x="266699" y="225196"/>
              <a:ext cx="5095875" cy="6983641"/>
            </a:xfrm>
            <a:prstGeom prst="rect">
              <a:avLst/>
            </a:prstGeom>
            <a:noFill/>
          </p:spPr>
        </p:pic>
        <p:grpSp>
          <p:nvGrpSpPr>
            <p:cNvPr id="13" name="Group 12"/>
            <p:cNvGrpSpPr/>
            <p:nvPr/>
          </p:nvGrpSpPr>
          <p:grpSpPr>
            <a:xfrm>
              <a:off x="190989" y="3762375"/>
              <a:ext cx="5219212" cy="3524250"/>
              <a:chOff x="-57443" y="1578149"/>
              <a:chExt cx="8088923" cy="5485592"/>
            </a:xfrm>
          </p:grpSpPr>
          <p:pic>
            <p:nvPicPr>
              <p:cNvPr id="3" name="Picture 2" descr="SRES and emissions.jpg"/>
              <p:cNvPicPr>
                <a:picLocks noChangeAspect="1"/>
              </p:cNvPicPr>
              <p:nvPr/>
            </p:nvPicPr>
            <p:blipFill>
              <a:blip r:embed="rId4" cstate="print"/>
              <a:stretch>
                <a:fillRect/>
              </a:stretch>
            </p:blipFill>
            <p:spPr>
              <a:xfrm>
                <a:off x="-57443" y="1578149"/>
                <a:ext cx="8088923" cy="5485592"/>
              </a:xfrm>
              <a:prstGeom prst="rect">
                <a:avLst/>
              </a:prstGeom>
            </p:spPr>
          </p:pic>
          <p:sp>
            <p:nvSpPr>
              <p:cNvPr id="7" name="Oval 6"/>
              <p:cNvSpPr/>
              <p:nvPr/>
            </p:nvSpPr>
            <p:spPr bwMode="auto">
              <a:xfrm>
                <a:off x="6276299" y="3437494"/>
                <a:ext cx="136867" cy="129540"/>
              </a:xfrm>
              <a:prstGeom prst="ellipse">
                <a:avLst/>
              </a:prstGeom>
              <a:solidFill>
                <a:srgbClr val="00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pitchFamily="34" charset="0"/>
                </a:endParaRPr>
              </a:p>
            </p:txBody>
          </p:sp>
          <p:sp>
            <p:nvSpPr>
              <p:cNvPr id="10" name="Oval 9"/>
              <p:cNvSpPr/>
              <p:nvPr/>
            </p:nvSpPr>
            <p:spPr bwMode="auto">
              <a:xfrm>
                <a:off x="6602989" y="3201851"/>
                <a:ext cx="136867" cy="129540"/>
              </a:xfrm>
              <a:prstGeom prst="ellipse">
                <a:avLst/>
              </a:prstGeom>
              <a:solidFill>
                <a:srgbClr val="00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pitchFamily="34" charset="0"/>
                </a:endParaRPr>
              </a:p>
            </p:txBody>
          </p:sp>
          <p:sp>
            <p:nvSpPr>
              <p:cNvPr id="12" name="Oval 11"/>
              <p:cNvSpPr/>
              <p:nvPr/>
            </p:nvSpPr>
            <p:spPr bwMode="auto">
              <a:xfrm>
                <a:off x="6928731" y="3062299"/>
                <a:ext cx="136867" cy="129540"/>
              </a:xfrm>
              <a:prstGeom prst="ellipse">
                <a:avLst/>
              </a:prstGeom>
              <a:solidFill>
                <a:srgbClr val="00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pitchFamily="34" charset="0"/>
                </a:endParaRPr>
              </a:p>
            </p:txBody>
          </p:sp>
        </p:grpSp>
      </p:grpSp>
      <p:cxnSp>
        <p:nvCxnSpPr>
          <p:cNvPr id="18" name="Straight Connector 17"/>
          <p:cNvCxnSpPr/>
          <p:nvPr/>
        </p:nvCxnSpPr>
        <p:spPr bwMode="auto">
          <a:xfrm rot="10800000">
            <a:off x="5782619" y="1338792"/>
            <a:ext cx="3905250" cy="0"/>
          </a:xfrm>
          <a:prstGeom prst="line">
            <a:avLst/>
          </a:prstGeom>
          <a:solidFill>
            <a:schemeClr val="accent1"/>
          </a:solidFill>
          <a:ln w="9525" cap="flat" cmpd="sng" algn="ctr">
            <a:solidFill>
              <a:srgbClr val="FF0000"/>
            </a:solidFill>
            <a:prstDash val="solid"/>
            <a:round/>
            <a:headEnd type="none" w="med" len="med"/>
            <a:tailEnd type="none" w="med" len="med"/>
          </a:ln>
          <a:effectLst/>
        </p:spPr>
      </p:cxnSp>
      <p:sp>
        <p:nvSpPr>
          <p:cNvPr id="19" name="TextBox 18"/>
          <p:cNvSpPr txBox="1"/>
          <p:nvPr/>
        </p:nvSpPr>
        <p:spPr>
          <a:xfrm>
            <a:off x="5692951" y="1647825"/>
            <a:ext cx="4737982" cy="2308324"/>
          </a:xfrm>
          <a:prstGeom prst="rect">
            <a:avLst/>
          </a:prstGeom>
          <a:noFill/>
        </p:spPr>
        <p:txBody>
          <a:bodyPr wrap="square" rtlCol="0">
            <a:spAutoFit/>
          </a:bodyPr>
          <a:lstStyle/>
          <a:p>
            <a:pPr>
              <a:buFont typeface="Arial" pitchFamily="34" charset="0"/>
              <a:buChar char="•"/>
            </a:pPr>
            <a:r>
              <a:rPr lang="en-US" sz="1600" dirty="0" smtClean="0">
                <a:solidFill>
                  <a:srgbClr val="FFFFFF"/>
                </a:solidFill>
              </a:rPr>
              <a:t>  Various scenarios</a:t>
            </a:r>
            <a:br>
              <a:rPr lang="en-US" sz="1600" dirty="0" smtClean="0">
                <a:solidFill>
                  <a:srgbClr val="FFFFFF"/>
                </a:solidFill>
              </a:rPr>
            </a:br>
            <a:endParaRPr lang="en-US" sz="1600" dirty="0" smtClean="0">
              <a:solidFill>
                <a:srgbClr val="FFFFFF"/>
              </a:solidFill>
            </a:endParaRPr>
          </a:p>
          <a:p>
            <a:pPr>
              <a:buFont typeface="Arial" pitchFamily="34" charset="0"/>
              <a:buChar char="•"/>
            </a:pPr>
            <a:r>
              <a:rPr lang="en-US" sz="1600" dirty="0" smtClean="0">
                <a:solidFill>
                  <a:srgbClr val="FFFFFF"/>
                </a:solidFill>
              </a:rPr>
              <a:t>  Current emissions high, increasing</a:t>
            </a:r>
            <a:br>
              <a:rPr lang="en-US" sz="1600" dirty="0" smtClean="0">
                <a:solidFill>
                  <a:srgbClr val="FFFFFF"/>
                </a:solidFill>
              </a:rPr>
            </a:br>
            <a:endParaRPr lang="en-US" sz="1600" dirty="0" smtClean="0">
              <a:solidFill>
                <a:srgbClr val="FFFFFF"/>
              </a:solidFill>
            </a:endParaRPr>
          </a:p>
          <a:p>
            <a:pPr>
              <a:buFont typeface="Arial" pitchFamily="34" charset="0"/>
              <a:buChar char="•"/>
            </a:pPr>
            <a:r>
              <a:rPr lang="en-US" sz="1600" dirty="0" smtClean="0">
                <a:solidFill>
                  <a:srgbClr val="FFFFFF"/>
                </a:solidFill>
              </a:rPr>
              <a:t>  Climate-agreements / legislation</a:t>
            </a:r>
            <a:br>
              <a:rPr lang="en-US" sz="1600" dirty="0" smtClean="0">
                <a:solidFill>
                  <a:srgbClr val="FFFFFF"/>
                </a:solidFill>
              </a:rPr>
            </a:br>
            <a:endParaRPr lang="en-US" sz="1600" dirty="0" smtClean="0">
              <a:solidFill>
                <a:srgbClr val="FFFFFF"/>
              </a:solidFill>
            </a:endParaRPr>
          </a:p>
          <a:p>
            <a:pPr>
              <a:buFont typeface="Arial" pitchFamily="34" charset="0"/>
              <a:buChar char="•"/>
            </a:pPr>
            <a:r>
              <a:rPr lang="en-US" sz="1600" dirty="0" smtClean="0">
                <a:solidFill>
                  <a:srgbClr val="FFFFFF"/>
                </a:solidFill>
              </a:rPr>
              <a:t>  High emissions = larger climate / ocean</a:t>
            </a:r>
          </a:p>
          <a:p>
            <a:r>
              <a:rPr lang="en-US" sz="1600" dirty="0" smtClean="0">
                <a:solidFill>
                  <a:srgbClr val="FFFFFF"/>
                </a:solidFill>
              </a:rPr>
              <a:t>        changes</a:t>
            </a:r>
          </a:p>
          <a:p>
            <a:pPr>
              <a:buFont typeface="Arial" pitchFamily="34" charset="0"/>
              <a:buChar char="•"/>
            </a:pPr>
            <a:endParaRPr lang="en-GB" sz="1600" dirty="0">
              <a:solidFill>
                <a:srgbClr val="FFFFFF"/>
              </a:solidFill>
            </a:endParaRPr>
          </a:p>
        </p:txBody>
      </p:sp>
      <p:grpSp>
        <p:nvGrpSpPr>
          <p:cNvPr id="36" name="Group 35"/>
          <p:cNvGrpSpPr/>
          <p:nvPr/>
        </p:nvGrpSpPr>
        <p:grpSpPr>
          <a:xfrm>
            <a:off x="958851" y="2273300"/>
            <a:ext cx="4162422" cy="1657353"/>
            <a:chOff x="958851" y="2273300"/>
            <a:chExt cx="4162422" cy="1657353"/>
          </a:xfrm>
        </p:grpSpPr>
        <p:sp>
          <p:nvSpPr>
            <p:cNvPr id="14" name="Rectangle 13"/>
            <p:cNvSpPr/>
            <p:nvPr/>
          </p:nvSpPr>
          <p:spPr bwMode="auto">
            <a:xfrm>
              <a:off x="3340100" y="2276475"/>
              <a:ext cx="336550" cy="495300"/>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cxnSp>
          <p:nvCxnSpPr>
            <p:cNvPr id="16" name="Straight Connector 15"/>
            <p:cNvCxnSpPr/>
            <p:nvPr/>
          </p:nvCxnSpPr>
          <p:spPr bwMode="auto">
            <a:xfrm rot="10800000" flipV="1">
              <a:off x="958851" y="2273300"/>
              <a:ext cx="2378075" cy="1657350"/>
            </a:xfrm>
            <a:prstGeom prst="line">
              <a:avLst/>
            </a:prstGeom>
            <a:solidFill>
              <a:schemeClr val="accent1"/>
            </a:solidFill>
            <a:ln w="3175" cap="flat" cmpd="sng" algn="ctr">
              <a:solidFill>
                <a:srgbClr val="000000"/>
              </a:solidFill>
              <a:prstDash val="sysDash"/>
              <a:round/>
              <a:headEnd type="none" w="med" len="med"/>
              <a:tailEnd type="none" w="med" len="med"/>
            </a:ln>
            <a:effectLst/>
          </p:spPr>
        </p:cxnSp>
        <p:cxnSp>
          <p:nvCxnSpPr>
            <p:cNvPr id="20" name="Straight Connector 19"/>
            <p:cNvCxnSpPr/>
            <p:nvPr/>
          </p:nvCxnSpPr>
          <p:spPr bwMode="auto">
            <a:xfrm rot="16200000" flipH="1">
              <a:off x="3579812" y="2376487"/>
              <a:ext cx="1635124" cy="1447799"/>
            </a:xfrm>
            <a:prstGeom prst="line">
              <a:avLst/>
            </a:prstGeom>
            <a:solidFill>
              <a:schemeClr val="accent1"/>
            </a:solidFill>
            <a:ln w="3175" cap="flat" cmpd="sng" algn="ctr">
              <a:solidFill>
                <a:srgbClr val="000000"/>
              </a:solidFill>
              <a:prstDash val="solid"/>
              <a:round/>
              <a:headEnd type="none" w="med" len="med"/>
              <a:tailEnd type="none" w="med" len="med"/>
            </a:ln>
            <a:effectLst/>
          </p:spPr>
        </p:cxnSp>
        <p:cxnSp>
          <p:nvCxnSpPr>
            <p:cNvPr id="22" name="Straight Connector 21"/>
            <p:cNvCxnSpPr/>
            <p:nvPr/>
          </p:nvCxnSpPr>
          <p:spPr bwMode="auto">
            <a:xfrm rot="5400000">
              <a:off x="2422525" y="3006725"/>
              <a:ext cx="1168400" cy="679450"/>
            </a:xfrm>
            <a:prstGeom prst="line">
              <a:avLst/>
            </a:prstGeom>
            <a:solidFill>
              <a:schemeClr val="accent1"/>
            </a:solidFill>
            <a:ln w="3175" cap="flat" cmpd="sng" algn="ctr">
              <a:solidFill>
                <a:srgbClr val="000000"/>
              </a:solidFill>
              <a:prstDash val="sysDash"/>
              <a:round/>
              <a:headEnd type="none" w="med" len="med"/>
              <a:tailEnd type="none" w="med" len="med"/>
            </a:ln>
            <a:effectLst/>
          </p:spPr>
        </p:cxnSp>
        <p:cxnSp>
          <p:nvCxnSpPr>
            <p:cNvPr id="27" name="Straight Connector 26"/>
            <p:cNvCxnSpPr/>
            <p:nvPr/>
          </p:nvCxnSpPr>
          <p:spPr bwMode="auto">
            <a:xfrm rot="16200000" flipH="1">
              <a:off x="3298824" y="3140074"/>
              <a:ext cx="1168404" cy="412753"/>
            </a:xfrm>
            <a:prstGeom prst="line">
              <a:avLst/>
            </a:prstGeom>
            <a:solidFill>
              <a:schemeClr val="accent1"/>
            </a:solidFill>
            <a:ln w="3175" cap="flat" cmpd="sng" algn="ctr">
              <a:solidFill>
                <a:srgbClr val="000000"/>
              </a:solidFill>
              <a:prstDash val="solid"/>
              <a:round/>
              <a:headEnd type="none" w="med" len="med"/>
              <a:tailEnd type="none" w="med" len="med"/>
            </a:ln>
            <a:effectLst/>
          </p:spPr>
        </p:cxnSp>
      </p:grpSp>
      <p:sp>
        <p:nvSpPr>
          <p:cNvPr id="4" name="Rectangle 3"/>
          <p:cNvSpPr/>
          <p:nvPr/>
        </p:nvSpPr>
        <p:spPr bwMode="auto">
          <a:xfrm>
            <a:off x="0" y="3720447"/>
            <a:ext cx="5692952" cy="3671891"/>
          </a:xfrm>
          <a:prstGeom prst="rect">
            <a:avLst/>
          </a:prstGeom>
          <a:gradFill flip="none" rotWithShape="1">
            <a:gsLst>
              <a:gs pos="0">
                <a:srgbClr val="000066"/>
              </a:gs>
              <a:gs pos="100000">
                <a:srgbClr val="0000CC"/>
              </a:gs>
            </a:gsLst>
            <a:lin ang="54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pic>
        <p:nvPicPr>
          <p:cNvPr id="26460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5695" y="3956149"/>
            <a:ext cx="4252043" cy="3189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80953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par>
                          <p:cTn id="7" fill="hold">
                            <p:stCondLst>
                              <p:cond delay="0"/>
                            </p:stCondLst>
                            <p:childTnLst>
                              <p:par>
                                <p:cTn id="8" presetID="22" presetClass="exit" presetSubtype="1" fill="hold" grpId="0" nodeType="afterEffect">
                                  <p:stCondLst>
                                    <p:cond delay="0"/>
                                  </p:stCondLst>
                                  <p:childTnLst>
                                    <p:animEffect transition="out" filter="wipe(up)">
                                      <p:cBhvr>
                                        <p:cTn id="9" dur="500"/>
                                        <p:tgtEl>
                                          <p:spTgt spid="4"/>
                                        </p:tgtEl>
                                      </p:cBhvr>
                                    </p:animEffect>
                                    <p:set>
                                      <p:cBhvr>
                                        <p:cTn id="10"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Picture 63" descr="pCO2 &amp; pH ice core data to 2100.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0497" y="1241163"/>
            <a:ext cx="5678424" cy="5955399"/>
          </a:xfrm>
          <a:prstGeom prst="rect">
            <a:avLst/>
          </a:prstGeom>
        </p:spPr>
      </p:pic>
      <p:grpSp>
        <p:nvGrpSpPr>
          <p:cNvPr id="2" name="Group 83"/>
          <p:cNvGrpSpPr/>
          <p:nvPr/>
        </p:nvGrpSpPr>
        <p:grpSpPr>
          <a:xfrm>
            <a:off x="853285" y="1036639"/>
            <a:ext cx="761999" cy="406317"/>
            <a:chOff x="6492082" y="2382921"/>
            <a:chExt cx="761999" cy="406316"/>
          </a:xfrm>
        </p:grpSpPr>
        <p:sp>
          <p:nvSpPr>
            <p:cNvPr id="54" name="TextBox 53"/>
            <p:cNvSpPr txBox="1"/>
            <p:nvPr/>
          </p:nvSpPr>
          <p:spPr>
            <a:xfrm>
              <a:off x="6492082" y="2382921"/>
              <a:ext cx="761999" cy="246220"/>
            </a:xfrm>
            <a:prstGeom prst="rect">
              <a:avLst/>
            </a:prstGeom>
            <a:noFill/>
          </p:spPr>
          <p:txBody>
            <a:bodyPr wrap="square" rtlCol="0">
              <a:spAutoFit/>
            </a:bodyPr>
            <a:lstStyle/>
            <a:p>
              <a:r>
                <a:rPr lang="en-US" sz="1000" u="sng" dirty="0">
                  <a:solidFill>
                    <a:srgbClr val="000000"/>
                  </a:solidFill>
                </a:rPr>
                <a:t>Ice Ages</a:t>
              </a:r>
            </a:p>
          </p:txBody>
        </p:sp>
        <p:cxnSp>
          <p:nvCxnSpPr>
            <p:cNvPr id="25" name="Straight Arrow Connector 24"/>
            <p:cNvCxnSpPr/>
            <p:nvPr/>
          </p:nvCxnSpPr>
          <p:spPr bwMode="auto">
            <a:xfrm>
              <a:off x="6801235" y="2573889"/>
              <a:ext cx="224246" cy="215348"/>
            </a:xfrm>
            <a:prstGeom prst="straightConnector1">
              <a:avLst/>
            </a:prstGeom>
            <a:solidFill>
              <a:schemeClr val="accent1"/>
            </a:solidFill>
            <a:ln w="9525" cap="flat" cmpd="sng" algn="ctr">
              <a:solidFill>
                <a:srgbClr val="000000"/>
              </a:solidFill>
              <a:prstDash val="solid"/>
              <a:round/>
              <a:headEnd type="none" w="med" len="med"/>
              <a:tailEnd type="arrow"/>
            </a:ln>
            <a:effectLst/>
          </p:spPr>
        </p:cxnSp>
      </p:grpSp>
      <p:sp>
        <p:nvSpPr>
          <p:cNvPr id="1802243" name="Text Box 3"/>
          <p:cNvSpPr txBox="1">
            <a:spLocks noChangeArrowheads="1"/>
          </p:cNvSpPr>
          <p:nvPr/>
        </p:nvSpPr>
        <p:spPr bwMode="auto">
          <a:xfrm>
            <a:off x="959667" y="49479"/>
            <a:ext cx="8615043" cy="592349"/>
          </a:xfrm>
          <a:prstGeom prst="rect">
            <a:avLst/>
          </a:prstGeom>
          <a:noFill/>
          <a:ln w="9525">
            <a:noFill/>
            <a:miter lim="800000"/>
            <a:headEnd/>
            <a:tailEnd/>
          </a:ln>
          <a:effectLst/>
        </p:spPr>
        <p:txBody>
          <a:bodyPr wrap="none" lIns="98940" tIns="49470" rIns="98940" bIns="49470">
            <a:spAutoFit/>
          </a:bodyPr>
          <a:lstStyle/>
          <a:p>
            <a:pPr defTabSz="988962"/>
            <a:r>
              <a:rPr lang="en-US" sz="3200" dirty="0">
                <a:solidFill>
                  <a:srgbClr val="FFFF66"/>
                </a:solidFill>
                <a:latin typeface="Comic Sans MS" pitchFamily="66" charset="0"/>
              </a:rPr>
              <a:t>CO</a:t>
            </a:r>
            <a:r>
              <a:rPr lang="en-US" sz="3200" baseline="-25000" dirty="0">
                <a:solidFill>
                  <a:srgbClr val="FFFF66"/>
                </a:solidFill>
                <a:latin typeface="Comic Sans MS" pitchFamily="66" charset="0"/>
              </a:rPr>
              <a:t>2</a:t>
            </a:r>
            <a:r>
              <a:rPr lang="en-US" sz="3200" dirty="0">
                <a:solidFill>
                  <a:srgbClr val="FFFF66"/>
                </a:solidFill>
                <a:latin typeface="Comic Sans MS" pitchFamily="66" charset="0"/>
              </a:rPr>
              <a:t> emissions are </a:t>
            </a:r>
            <a:r>
              <a:rPr lang="en-US" sz="3200" dirty="0" smtClean="0">
                <a:solidFill>
                  <a:srgbClr val="FFFF66"/>
                </a:solidFill>
                <a:latin typeface="Comic Sans MS" pitchFamily="66" charset="0"/>
              </a:rPr>
              <a:t>changing ocean chemistry</a:t>
            </a:r>
            <a:endParaRPr lang="en-US" sz="3200" dirty="0">
              <a:solidFill>
                <a:srgbClr val="FFFF66"/>
              </a:solidFill>
              <a:latin typeface="Comic Sans MS" pitchFamily="66" charset="0"/>
            </a:endParaRPr>
          </a:p>
        </p:txBody>
      </p:sp>
      <p:sp>
        <p:nvSpPr>
          <p:cNvPr id="58" name="TextBox 57"/>
          <p:cNvSpPr txBox="1"/>
          <p:nvPr/>
        </p:nvSpPr>
        <p:spPr>
          <a:xfrm rot="16200000">
            <a:off x="3421316" y="5322216"/>
            <a:ext cx="2374192" cy="365763"/>
          </a:xfrm>
          <a:prstGeom prst="rect">
            <a:avLst/>
          </a:prstGeom>
          <a:solidFill>
            <a:srgbClr val="FFFFFF"/>
          </a:solidFill>
        </p:spPr>
        <p:txBody>
          <a:bodyPr wrap="square" lIns="87909" tIns="43953" rIns="87909" bIns="43953" rtlCol="0">
            <a:spAutoFit/>
          </a:bodyPr>
          <a:lstStyle/>
          <a:p>
            <a:r>
              <a:rPr lang="en-US" sz="1800" dirty="0">
                <a:solidFill>
                  <a:srgbClr val="000000"/>
                </a:solidFill>
                <a:latin typeface="Comic Sans MS" pitchFamily="66" charset="0"/>
              </a:rPr>
              <a:t>Ocean pH (units)</a:t>
            </a:r>
            <a:endParaRPr lang="en-US" sz="1800" baseline="-25000" dirty="0">
              <a:solidFill>
                <a:srgbClr val="000000"/>
              </a:solidFill>
              <a:latin typeface="Comic Sans MS" pitchFamily="66" charset="0"/>
            </a:endParaRPr>
          </a:p>
        </p:txBody>
      </p:sp>
      <p:grpSp>
        <p:nvGrpSpPr>
          <p:cNvPr id="7" name="Group 150"/>
          <p:cNvGrpSpPr/>
          <p:nvPr/>
        </p:nvGrpSpPr>
        <p:grpSpPr>
          <a:xfrm>
            <a:off x="7069073" y="5113966"/>
            <a:ext cx="875405" cy="430427"/>
            <a:chOff x="6850594" y="2435496"/>
            <a:chExt cx="875406" cy="430428"/>
          </a:xfrm>
        </p:grpSpPr>
        <p:sp>
          <p:nvSpPr>
            <p:cNvPr id="152" name="TextBox 151"/>
            <p:cNvSpPr txBox="1"/>
            <p:nvPr/>
          </p:nvSpPr>
          <p:spPr>
            <a:xfrm>
              <a:off x="6850594" y="2619702"/>
              <a:ext cx="761999" cy="246222"/>
            </a:xfrm>
            <a:prstGeom prst="rect">
              <a:avLst/>
            </a:prstGeom>
            <a:noFill/>
          </p:spPr>
          <p:txBody>
            <a:bodyPr wrap="square" rtlCol="0">
              <a:spAutoFit/>
            </a:bodyPr>
            <a:lstStyle/>
            <a:p>
              <a:r>
                <a:rPr lang="en-US" sz="1000" dirty="0">
                  <a:solidFill>
                    <a:srgbClr val="000000"/>
                  </a:solidFill>
                </a:rPr>
                <a:t>Ice Ages</a:t>
              </a:r>
            </a:p>
          </p:txBody>
        </p:sp>
        <p:cxnSp>
          <p:nvCxnSpPr>
            <p:cNvPr id="153" name="Straight Arrow Connector 152"/>
            <p:cNvCxnSpPr/>
            <p:nvPr/>
          </p:nvCxnSpPr>
          <p:spPr bwMode="auto">
            <a:xfrm flipV="1">
              <a:off x="7435766" y="2435496"/>
              <a:ext cx="290234" cy="299405"/>
            </a:xfrm>
            <a:prstGeom prst="straightConnector1">
              <a:avLst/>
            </a:prstGeom>
            <a:solidFill>
              <a:schemeClr val="accent1"/>
            </a:solidFill>
            <a:ln w="9525" cap="flat" cmpd="sng" algn="ctr">
              <a:solidFill>
                <a:srgbClr val="000000"/>
              </a:solidFill>
              <a:prstDash val="solid"/>
              <a:round/>
              <a:headEnd type="none" w="med" len="med"/>
              <a:tailEnd type="arrow"/>
            </a:ln>
            <a:effectLst/>
          </p:spPr>
        </p:cxnSp>
      </p:grpSp>
      <p:sp>
        <p:nvSpPr>
          <p:cNvPr id="63" name="Line 6"/>
          <p:cNvSpPr>
            <a:spLocks noChangeShapeType="1"/>
          </p:cNvSpPr>
          <p:nvPr/>
        </p:nvSpPr>
        <p:spPr bwMode="auto">
          <a:xfrm>
            <a:off x="598227" y="714895"/>
            <a:ext cx="9026525" cy="0"/>
          </a:xfrm>
          <a:prstGeom prst="line">
            <a:avLst/>
          </a:prstGeom>
          <a:noFill/>
          <a:ln w="15875">
            <a:solidFill>
              <a:srgbClr val="FF0000"/>
            </a:solidFill>
            <a:round/>
            <a:headEnd/>
            <a:tailEnd/>
          </a:ln>
          <a:effectLst/>
        </p:spPr>
        <p:txBody>
          <a:bodyPr lIns="87909" tIns="43953" rIns="87909" bIns="43953"/>
          <a:lstStyle/>
          <a:p>
            <a:endParaRPr lang="en-US"/>
          </a:p>
        </p:txBody>
      </p:sp>
      <p:sp>
        <p:nvSpPr>
          <p:cNvPr id="40" name="TextBox 39"/>
          <p:cNvSpPr txBox="1"/>
          <p:nvPr/>
        </p:nvSpPr>
        <p:spPr>
          <a:xfrm>
            <a:off x="4520150" y="819501"/>
            <a:ext cx="5255848" cy="381152"/>
          </a:xfrm>
          <a:prstGeom prst="rect">
            <a:avLst/>
          </a:prstGeom>
          <a:noFill/>
        </p:spPr>
        <p:txBody>
          <a:bodyPr wrap="none" lIns="87909" tIns="43953" rIns="87909" bIns="43953" rtlCol="0">
            <a:spAutoFit/>
          </a:bodyPr>
          <a:lstStyle/>
          <a:p>
            <a:pPr algn="ctr"/>
            <a:r>
              <a:rPr lang="en-US" sz="1900" b="1" dirty="0">
                <a:solidFill>
                  <a:srgbClr val="FFFFFF"/>
                </a:solidFill>
                <a:latin typeface="Comic Sans MS" pitchFamily="66" charset="0"/>
              </a:rPr>
              <a:t>Higher atmos. CO</a:t>
            </a:r>
            <a:r>
              <a:rPr lang="en-US" sz="1900" b="1" baseline="-25000" dirty="0">
                <a:solidFill>
                  <a:srgbClr val="FFFFFF"/>
                </a:solidFill>
                <a:latin typeface="Comic Sans MS" pitchFamily="66" charset="0"/>
              </a:rPr>
              <a:t>2</a:t>
            </a:r>
            <a:r>
              <a:rPr lang="en-US" sz="1900" b="1" dirty="0">
                <a:solidFill>
                  <a:srgbClr val="FFFFFF"/>
                </a:solidFill>
                <a:latin typeface="Comic Sans MS" pitchFamily="66" charset="0"/>
              </a:rPr>
              <a:t> increases ocean acidity</a:t>
            </a:r>
          </a:p>
        </p:txBody>
      </p:sp>
      <p:sp>
        <p:nvSpPr>
          <p:cNvPr id="44" name="TextBox 43"/>
          <p:cNvSpPr txBox="1"/>
          <p:nvPr/>
        </p:nvSpPr>
        <p:spPr>
          <a:xfrm rot="16200000">
            <a:off x="3254924" y="2688195"/>
            <a:ext cx="2673110" cy="365763"/>
          </a:xfrm>
          <a:prstGeom prst="rect">
            <a:avLst/>
          </a:prstGeom>
          <a:solidFill>
            <a:srgbClr val="FFFFFF"/>
          </a:solidFill>
        </p:spPr>
        <p:txBody>
          <a:bodyPr wrap="none" lIns="87909" tIns="43953" rIns="87909" bIns="43953" rtlCol="0">
            <a:spAutoFit/>
          </a:bodyPr>
          <a:lstStyle/>
          <a:p>
            <a:r>
              <a:rPr lang="en-US" sz="1800" dirty="0">
                <a:solidFill>
                  <a:srgbClr val="000000"/>
                </a:solidFill>
                <a:latin typeface="Comic Sans MS" pitchFamily="66" charset="0"/>
              </a:rPr>
              <a:t>Atmospheric CO</a:t>
            </a:r>
            <a:r>
              <a:rPr lang="en-US" sz="1800" baseline="-25000" dirty="0">
                <a:solidFill>
                  <a:srgbClr val="000000"/>
                </a:solidFill>
                <a:latin typeface="Comic Sans MS" pitchFamily="66" charset="0"/>
              </a:rPr>
              <a:t>2 </a:t>
            </a:r>
            <a:r>
              <a:rPr lang="en-US" sz="1800" dirty="0">
                <a:solidFill>
                  <a:srgbClr val="000000"/>
                </a:solidFill>
                <a:latin typeface="Comic Sans MS" pitchFamily="66" charset="0"/>
              </a:rPr>
              <a:t>(</a:t>
            </a:r>
            <a:r>
              <a:rPr lang="en-US" sz="1800" dirty="0" err="1">
                <a:solidFill>
                  <a:srgbClr val="000000"/>
                </a:solidFill>
                <a:latin typeface="Comic Sans MS" pitchFamily="66" charset="0"/>
              </a:rPr>
              <a:t>ppm</a:t>
            </a:r>
            <a:r>
              <a:rPr lang="en-US" sz="1800" dirty="0">
                <a:solidFill>
                  <a:srgbClr val="000000"/>
                </a:solidFill>
                <a:latin typeface="Comic Sans MS" pitchFamily="66" charset="0"/>
              </a:rPr>
              <a:t>)</a:t>
            </a:r>
            <a:endParaRPr lang="en-US" sz="1800" baseline="-25000" dirty="0">
              <a:solidFill>
                <a:srgbClr val="000000"/>
              </a:solidFill>
              <a:latin typeface="Comic Sans MS" pitchFamily="66" charset="0"/>
            </a:endParaRPr>
          </a:p>
        </p:txBody>
      </p:sp>
      <p:sp>
        <p:nvSpPr>
          <p:cNvPr id="121" name="TextBox 120"/>
          <p:cNvSpPr txBox="1"/>
          <p:nvPr/>
        </p:nvSpPr>
        <p:spPr>
          <a:xfrm>
            <a:off x="5110368" y="1276703"/>
            <a:ext cx="1869133" cy="304208"/>
          </a:xfrm>
          <a:prstGeom prst="rect">
            <a:avLst/>
          </a:prstGeom>
          <a:noFill/>
        </p:spPr>
        <p:txBody>
          <a:bodyPr wrap="none" lIns="87909" tIns="43953" rIns="87909" bIns="43953" rtlCol="0">
            <a:spAutoFit/>
          </a:bodyPr>
          <a:lstStyle/>
          <a:p>
            <a:r>
              <a:rPr lang="en-US" dirty="0" smtClean="0">
                <a:solidFill>
                  <a:srgbClr val="000000"/>
                </a:solidFill>
                <a:latin typeface="Comic Sans MS" pitchFamily="66" charset="0"/>
              </a:rPr>
              <a:t>Global CO</a:t>
            </a:r>
            <a:r>
              <a:rPr lang="en-US" baseline="-25000" dirty="0" smtClean="0">
                <a:solidFill>
                  <a:srgbClr val="000000"/>
                </a:solidFill>
                <a:latin typeface="Comic Sans MS" pitchFamily="66" charset="0"/>
              </a:rPr>
              <a:t>2</a:t>
            </a:r>
            <a:r>
              <a:rPr lang="en-US" dirty="0" smtClean="0">
                <a:solidFill>
                  <a:srgbClr val="000000"/>
                </a:solidFill>
                <a:latin typeface="Comic Sans MS" pitchFamily="66" charset="0"/>
              </a:rPr>
              <a:t> Increase</a:t>
            </a:r>
            <a:endParaRPr lang="en-US" dirty="0">
              <a:solidFill>
                <a:srgbClr val="000000"/>
              </a:solidFill>
              <a:latin typeface="Comic Sans MS" pitchFamily="66" charset="0"/>
            </a:endParaRPr>
          </a:p>
        </p:txBody>
      </p:sp>
      <p:grpSp>
        <p:nvGrpSpPr>
          <p:cNvPr id="4" name="Group 149"/>
          <p:cNvGrpSpPr/>
          <p:nvPr/>
        </p:nvGrpSpPr>
        <p:grpSpPr>
          <a:xfrm>
            <a:off x="5413764" y="2463126"/>
            <a:ext cx="761999" cy="555622"/>
            <a:chOff x="5091907" y="2319342"/>
            <a:chExt cx="761999" cy="555620"/>
          </a:xfrm>
        </p:grpSpPr>
        <p:sp>
          <p:nvSpPr>
            <p:cNvPr id="105" name="TextBox 104"/>
            <p:cNvSpPr txBox="1"/>
            <p:nvPr/>
          </p:nvSpPr>
          <p:spPr>
            <a:xfrm>
              <a:off x="5091907" y="2319342"/>
              <a:ext cx="761999" cy="246220"/>
            </a:xfrm>
            <a:prstGeom prst="rect">
              <a:avLst/>
            </a:prstGeom>
            <a:noFill/>
          </p:spPr>
          <p:txBody>
            <a:bodyPr wrap="square" rtlCol="0">
              <a:spAutoFit/>
            </a:bodyPr>
            <a:lstStyle/>
            <a:p>
              <a:r>
                <a:rPr lang="en-US" sz="1000" dirty="0">
                  <a:solidFill>
                    <a:srgbClr val="000000"/>
                  </a:solidFill>
                </a:rPr>
                <a:t>Ice Ages</a:t>
              </a:r>
            </a:p>
          </p:txBody>
        </p:sp>
        <p:cxnSp>
          <p:nvCxnSpPr>
            <p:cNvPr id="107" name="Straight Arrow Connector 106"/>
            <p:cNvCxnSpPr/>
            <p:nvPr/>
          </p:nvCxnSpPr>
          <p:spPr bwMode="auto">
            <a:xfrm rot="16200000" flipH="1">
              <a:off x="5368131" y="2684462"/>
              <a:ext cx="228600" cy="152400"/>
            </a:xfrm>
            <a:prstGeom prst="straightConnector1">
              <a:avLst/>
            </a:prstGeom>
            <a:solidFill>
              <a:schemeClr val="accent1"/>
            </a:solidFill>
            <a:ln w="9525" cap="flat" cmpd="sng" algn="ctr">
              <a:solidFill>
                <a:srgbClr val="000000"/>
              </a:solidFill>
              <a:prstDash val="solid"/>
              <a:round/>
              <a:headEnd type="none" w="med" len="med"/>
              <a:tailEnd type="arrow"/>
            </a:ln>
            <a:effectLst/>
          </p:spPr>
        </p:cxnSp>
      </p:grpSp>
      <p:grpSp>
        <p:nvGrpSpPr>
          <p:cNvPr id="5" name="Group 141"/>
          <p:cNvGrpSpPr/>
          <p:nvPr/>
        </p:nvGrpSpPr>
        <p:grpSpPr>
          <a:xfrm>
            <a:off x="5840468" y="3110811"/>
            <a:ext cx="3566157" cy="685800"/>
            <a:chOff x="5577681" y="2865437"/>
            <a:chExt cx="3276600" cy="685800"/>
          </a:xfrm>
          <a:solidFill>
            <a:srgbClr val="0000FF">
              <a:alpha val="51000"/>
            </a:srgbClr>
          </a:solidFill>
        </p:grpSpPr>
        <p:sp>
          <p:nvSpPr>
            <p:cNvPr id="138" name="Rectangle 137"/>
            <p:cNvSpPr/>
            <p:nvPr/>
          </p:nvSpPr>
          <p:spPr bwMode="auto">
            <a:xfrm>
              <a:off x="8625681" y="2865437"/>
              <a:ext cx="228600" cy="68580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latin typeface="Arial" charset="0"/>
              </a:endParaRPr>
            </a:p>
          </p:txBody>
        </p:sp>
        <p:sp>
          <p:nvSpPr>
            <p:cNvPr id="139" name="Rectangle 138"/>
            <p:cNvSpPr/>
            <p:nvPr/>
          </p:nvSpPr>
          <p:spPr bwMode="auto">
            <a:xfrm>
              <a:off x="7482681" y="2865437"/>
              <a:ext cx="228600" cy="68580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latin typeface="Arial" charset="0"/>
              </a:endParaRPr>
            </a:p>
          </p:txBody>
        </p:sp>
        <p:sp>
          <p:nvSpPr>
            <p:cNvPr id="140" name="Rectangle 139"/>
            <p:cNvSpPr/>
            <p:nvPr/>
          </p:nvSpPr>
          <p:spPr bwMode="auto">
            <a:xfrm>
              <a:off x="6415881" y="2865437"/>
              <a:ext cx="228600" cy="68580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latin typeface="Arial" charset="0"/>
              </a:endParaRPr>
            </a:p>
          </p:txBody>
        </p:sp>
        <p:sp>
          <p:nvSpPr>
            <p:cNvPr id="141" name="Rectangle 140"/>
            <p:cNvSpPr/>
            <p:nvPr/>
          </p:nvSpPr>
          <p:spPr bwMode="auto">
            <a:xfrm>
              <a:off x="5577681" y="2865437"/>
              <a:ext cx="228600" cy="68580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latin typeface="Arial" charset="0"/>
              </a:endParaRPr>
            </a:p>
          </p:txBody>
        </p:sp>
      </p:grpSp>
      <p:pic>
        <p:nvPicPr>
          <p:cNvPr id="49" name="Picture 48"/>
          <p:cNvPicPr>
            <a:picLocks noChangeAspect="1"/>
          </p:cNvPicPr>
          <p:nvPr/>
        </p:nvPicPr>
        <p:blipFill>
          <a:blip r:embed="rId4"/>
          <a:stretch>
            <a:fillRect/>
          </a:stretch>
        </p:blipFill>
        <p:spPr>
          <a:xfrm>
            <a:off x="4917282" y="3500440"/>
            <a:ext cx="406400" cy="406400"/>
          </a:xfrm>
          <a:prstGeom prst="rect">
            <a:avLst/>
          </a:prstGeom>
        </p:spPr>
      </p:pic>
      <p:sp>
        <p:nvSpPr>
          <p:cNvPr id="52" name="Text Box 40"/>
          <p:cNvSpPr txBox="1">
            <a:spLocks noChangeArrowheads="1"/>
          </p:cNvSpPr>
          <p:nvPr/>
        </p:nvSpPr>
        <p:spPr bwMode="auto">
          <a:xfrm>
            <a:off x="218170" y="1071959"/>
            <a:ext cx="4020892" cy="2581745"/>
          </a:xfrm>
          <a:prstGeom prst="rect">
            <a:avLst/>
          </a:prstGeom>
          <a:noFill/>
          <a:ln w="9525">
            <a:noFill/>
            <a:miter lim="800000"/>
            <a:headEnd/>
            <a:tailEnd/>
          </a:ln>
        </p:spPr>
        <p:txBody>
          <a:bodyPr wrap="square" lIns="87899" tIns="43948" rIns="87899" bIns="43948">
            <a:spAutoFit/>
          </a:bodyPr>
          <a:lstStyle/>
          <a:p>
            <a:pPr marL="274713" indent="-274713" defTabSz="988962">
              <a:buFont typeface="Arial"/>
              <a:buChar char="•"/>
            </a:pPr>
            <a:r>
              <a:rPr lang="en-US" sz="1800" dirty="0" smtClean="0">
                <a:solidFill>
                  <a:srgbClr val="FFFFFF"/>
                </a:solidFill>
                <a:latin typeface="Comic Sans MS" pitchFamily="66" charset="0"/>
              </a:rPr>
              <a:t>Low CO2 during ice ages, higher in warm periods</a:t>
            </a:r>
            <a:br>
              <a:rPr lang="en-US" sz="1800" dirty="0" smtClean="0">
                <a:solidFill>
                  <a:srgbClr val="FFFFFF"/>
                </a:solidFill>
                <a:latin typeface="Comic Sans MS" pitchFamily="66" charset="0"/>
              </a:rPr>
            </a:br>
            <a:endParaRPr lang="en-US" sz="1800" dirty="0" smtClean="0">
              <a:solidFill>
                <a:srgbClr val="FFFFFF"/>
              </a:solidFill>
              <a:latin typeface="Comic Sans MS" pitchFamily="66" charset="0"/>
            </a:endParaRPr>
          </a:p>
          <a:p>
            <a:pPr marL="274713" indent="-274713" defTabSz="988962">
              <a:buFont typeface="Arial"/>
              <a:buChar char="•"/>
            </a:pPr>
            <a:r>
              <a:rPr lang="en-US" sz="1800" dirty="0" smtClean="0">
                <a:solidFill>
                  <a:srgbClr val="FFFFFF"/>
                </a:solidFill>
                <a:latin typeface="Comic Sans MS" pitchFamily="66" charset="0"/>
              </a:rPr>
              <a:t>Very high CO2 is rare in recent Earth history</a:t>
            </a:r>
            <a:br>
              <a:rPr lang="en-US" sz="1800" dirty="0" smtClean="0">
                <a:solidFill>
                  <a:srgbClr val="FFFFFF"/>
                </a:solidFill>
                <a:latin typeface="Comic Sans MS" pitchFamily="66" charset="0"/>
              </a:rPr>
            </a:br>
            <a:endParaRPr lang="en-US" sz="1800" dirty="0" smtClean="0">
              <a:solidFill>
                <a:srgbClr val="FFFFFF"/>
              </a:solidFill>
              <a:latin typeface="Comic Sans MS" pitchFamily="66" charset="0"/>
            </a:endParaRPr>
          </a:p>
          <a:p>
            <a:pPr marL="274713" indent="-274713" defTabSz="988962">
              <a:buFont typeface="Arial"/>
              <a:buChar char="•"/>
            </a:pPr>
            <a:r>
              <a:rPr lang="en-US" sz="1800" dirty="0" smtClean="0">
                <a:solidFill>
                  <a:srgbClr val="FFFFFF"/>
                </a:solidFill>
                <a:latin typeface="Comic Sans MS" pitchFamily="66" charset="0"/>
              </a:rPr>
              <a:t>Ocean </a:t>
            </a:r>
            <a:r>
              <a:rPr lang="en-US" sz="1800" dirty="0">
                <a:solidFill>
                  <a:srgbClr val="FFFFFF"/>
                </a:solidFill>
                <a:latin typeface="Comic Sans MS" pitchFamily="66" charset="0"/>
              </a:rPr>
              <a:t>acidity tracks changes in atmospheric CO</a:t>
            </a:r>
            <a:r>
              <a:rPr lang="en-US" sz="1800" baseline="-25000" dirty="0">
                <a:solidFill>
                  <a:srgbClr val="FFFFFF"/>
                </a:solidFill>
                <a:latin typeface="Comic Sans MS" pitchFamily="66" charset="0"/>
              </a:rPr>
              <a:t>2</a:t>
            </a:r>
            <a:br>
              <a:rPr lang="en-US" sz="1800" baseline="-25000" dirty="0">
                <a:solidFill>
                  <a:srgbClr val="FFFFFF"/>
                </a:solidFill>
                <a:latin typeface="Comic Sans MS" pitchFamily="66" charset="0"/>
              </a:rPr>
            </a:br>
            <a:endParaRPr lang="en-US" sz="1800" dirty="0">
              <a:solidFill>
                <a:srgbClr val="FFFFFF"/>
              </a:solidFill>
              <a:latin typeface="Comic Sans MS" pitchFamily="66" charset="0"/>
            </a:endParaRPr>
          </a:p>
        </p:txBody>
      </p:sp>
      <p:grpSp>
        <p:nvGrpSpPr>
          <p:cNvPr id="65" name="Group 141"/>
          <p:cNvGrpSpPr/>
          <p:nvPr/>
        </p:nvGrpSpPr>
        <p:grpSpPr>
          <a:xfrm>
            <a:off x="5889499" y="4459338"/>
            <a:ext cx="3566157" cy="685800"/>
            <a:chOff x="5577681" y="2865437"/>
            <a:chExt cx="3276600" cy="685800"/>
          </a:xfrm>
          <a:solidFill>
            <a:srgbClr val="0000FF">
              <a:alpha val="51000"/>
            </a:srgbClr>
          </a:solidFill>
        </p:grpSpPr>
        <p:sp>
          <p:nvSpPr>
            <p:cNvPr id="66" name="Rectangle 65"/>
            <p:cNvSpPr/>
            <p:nvPr/>
          </p:nvSpPr>
          <p:spPr bwMode="auto">
            <a:xfrm>
              <a:off x="8625681" y="2865437"/>
              <a:ext cx="228600" cy="68580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latin typeface="Arial" charset="0"/>
              </a:endParaRPr>
            </a:p>
          </p:txBody>
        </p:sp>
        <p:sp>
          <p:nvSpPr>
            <p:cNvPr id="67" name="Rectangle 66"/>
            <p:cNvSpPr/>
            <p:nvPr/>
          </p:nvSpPr>
          <p:spPr bwMode="auto">
            <a:xfrm>
              <a:off x="7482681" y="2865437"/>
              <a:ext cx="228600" cy="68580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latin typeface="Arial" charset="0"/>
              </a:endParaRPr>
            </a:p>
          </p:txBody>
        </p:sp>
        <p:sp>
          <p:nvSpPr>
            <p:cNvPr id="68" name="Rectangle 67"/>
            <p:cNvSpPr/>
            <p:nvPr/>
          </p:nvSpPr>
          <p:spPr bwMode="auto">
            <a:xfrm>
              <a:off x="6415881" y="2865437"/>
              <a:ext cx="228600" cy="68580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latin typeface="Arial" charset="0"/>
              </a:endParaRPr>
            </a:p>
          </p:txBody>
        </p:sp>
        <p:sp>
          <p:nvSpPr>
            <p:cNvPr id="69" name="Rectangle 68"/>
            <p:cNvSpPr/>
            <p:nvPr/>
          </p:nvSpPr>
          <p:spPr bwMode="auto">
            <a:xfrm>
              <a:off x="5577681" y="2865437"/>
              <a:ext cx="228600" cy="68580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latin typeface="Arial" charset="0"/>
              </a:endParaRPr>
            </a:p>
          </p:txBody>
        </p:sp>
      </p:grpSp>
      <p:sp>
        <p:nvSpPr>
          <p:cNvPr id="3" name="TextBox 2"/>
          <p:cNvSpPr txBox="1"/>
          <p:nvPr/>
        </p:nvSpPr>
        <p:spPr>
          <a:xfrm>
            <a:off x="7450078" y="2144660"/>
            <a:ext cx="1362205" cy="519652"/>
          </a:xfrm>
          <a:prstGeom prst="rect">
            <a:avLst/>
          </a:prstGeom>
          <a:noFill/>
          <a:ln>
            <a:solidFill>
              <a:srgbClr val="000000"/>
            </a:solidFill>
          </a:ln>
        </p:spPr>
        <p:txBody>
          <a:bodyPr wrap="square" lIns="87909" tIns="43953" rIns="87909" bIns="43953" rtlCol="0">
            <a:spAutoFit/>
          </a:bodyPr>
          <a:lstStyle/>
          <a:p>
            <a:pPr algn="r"/>
            <a:r>
              <a:rPr lang="en-US" dirty="0" smtClean="0">
                <a:solidFill>
                  <a:srgbClr val="009900"/>
                </a:solidFill>
              </a:rPr>
              <a:t>Massive, rapid rise in CO</a:t>
            </a:r>
            <a:r>
              <a:rPr lang="en-US" baseline="-25000" dirty="0" smtClean="0">
                <a:solidFill>
                  <a:srgbClr val="009900"/>
                </a:solidFill>
              </a:rPr>
              <a:t>2</a:t>
            </a:r>
            <a:endParaRPr lang="en-US" baseline="-25000" dirty="0">
              <a:solidFill>
                <a:srgbClr val="009900"/>
              </a:solidFill>
            </a:endParaRPr>
          </a:p>
        </p:txBody>
      </p:sp>
      <p:cxnSp>
        <p:nvCxnSpPr>
          <p:cNvPr id="9" name="Straight Arrow Connector 8"/>
          <p:cNvCxnSpPr/>
          <p:nvPr/>
        </p:nvCxnSpPr>
        <p:spPr bwMode="auto">
          <a:xfrm>
            <a:off x="8812282" y="2406268"/>
            <a:ext cx="647482" cy="261610"/>
          </a:xfrm>
          <a:prstGeom prst="straightConnector1">
            <a:avLst/>
          </a:prstGeom>
          <a:solidFill>
            <a:schemeClr val="accent1"/>
          </a:solidFill>
          <a:ln w="19050" cap="flat" cmpd="sng" algn="ctr">
            <a:solidFill>
              <a:srgbClr val="00B050"/>
            </a:solidFill>
            <a:prstDash val="solid"/>
            <a:round/>
            <a:headEnd type="none" w="med" len="med"/>
            <a:tailEnd type="arrow"/>
          </a:ln>
          <a:effectLst/>
        </p:spPr>
      </p:cxnSp>
      <p:sp>
        <p:nvSpPr>
          <p:cNvPr id="50" name="TextBox 49"/>
          <p:cNvSpPr txBox="1"/>
          <p:nvPr/>
        </p:nvSpPr>
        <p:spPr>
          <a:xfrm>
            <a:off x="7753355" y="5575697"/>
            <a:ext cx="1362205" cy="519652"/>
          </a:xfrm>
          <a:prstGeom prst="rect">
            <a:avLst/>
          </a:prstGeom>
          <a:noFill/>
          <a:ln>
            <a:solidFill>
              <a:srgbClr val="000000"/>
            </a:solidFill>
          </a:ln>
        </p:spPr>
        <p:txBody>
          <a:bodyPr wrap="square" lIns="87909" tIns="43953" rIns="87909" bIns="43953" rtlCol="0">
            <a:spAutoFit/>
          </a:bodyPr>
          <a:lstStyle/>
          <a:p>
            <a:pPr algn="r"/>
            <a:r>
              <a:rPr lang="en-US" dirty="0" smtClean="0">
                <a:solidFill>
                  <a:srgbClr val="009900"/>
                </a:solidFill>
              </a:rPr>
              <a:t>Massive, rapid rise in acidity</a:t>
            </a:r>
            <a:endParaRPr lang="en-US" baseline="-25000" dirty="0">
              <a:solidFill>
                <a:srgbClr val="009900"/>
              </a:solidFill>
            </a:endParaRPr>
          </a:p>
        </p:txBody>
      </p:sp>
      <p:cxnSp>
        <p:nvCxnSpPr>
          <p:cNvPr id="53" name="Straight Arrow Connector 52"/>
          <p:cNvCxnSpPr/>
          <p:nvPr/>
        </p:nvCxnSpPr>
        <p:spPr bwMode="auto">
          <a:xfrm flipV="1">
            <a:off x="9076048" y="5706500"/>
            <a:ext cx="482496" cy="130806"/>
          </a:xfrm>
          <a:prstGeom prst="straightConnector1">
            <a:avLst/>
          </a:prstGeom>
          <a:solidFill>
            <a:schemeClr val="accent1"/>
          </a:solidFill>
          <a:ln w="19050" cap="flat" cmpd="sng" algn="ctr">
            <a:solidFill>
              <a:srgbClr val="00B050"/>
            </a:solidFill>
            <a:prstDash val="solid"/>
            <a:round/>
            <a:headEnd type="none" w="med" len="med"/>
            <a:tailEnd type="arrow"/>
          </a:ln>
          <a:effectLst/>
        </p:spPr>
      </p:cxnSp>
      <p:grpSp>
        <p:nvGrpSpPr>
          <p:cNvPr id="34" name="Group 33"/>
          <p:cNvGrpSpPr/>
          <p:nvPr/>
        </p:nvGrpSpPr>
        <p:grpSpPr>
          <a:xfrm>
            <a:off x="123798" y="3905891"/>
            <a:ext cx="4134855" cy="3237066"/>
            <a:chOff x="123798" y="2256622"/>
            <a:chExt cx="4134855" cy="3237066"/>
          </a:xfrm>
        </p:grpSpPr>
        <p:pic>
          <p:nvPicPr>
            <p:cNvPr id="35" name="Picture 4" descr="ocean_pCo2"/>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16000"/>
                      </a14:imgEffect>
                      <a14:imgEffect>
                        <a14:saturation sat="176000"/>
                      </a14:imgEffect>
                      <a14:imgEffect>
                        <a14:brightnessContrast bright="-25000" contrast="76000"/>
                      </a14:imgEffect>
                    </a14:imgLayer>
                  </a14:imgProps>
                </a:ext>
              </a:extLst>
            </a:blip>
            <a:srcRect/>
            <a:stretch>
              <a:fillRect/>
            </a:stretch>
          </p:blipFill>
          <p:spPr bwMode="auto">
            <a:xfrm>
              <a:off x="123798" y="2256622"/>
              <a:ext cx="4134855" cy="3229836"/>
            </a:xfrm>
            <a:prstGeom prst="rect">
              <a:avLst/>
            </a:prstGeom>
            <a:noFill/>
          </p:spPr>
        </p:pic>
        <p:sp>
          <p:nvSpPr>
            <p:cNvPr id="36" name="TextBox 35"/>
            <p:cNvSpPr txBox="1"/>
            <p:nvPr/>
          </p:nvSpPr>
          <p:spPr>
            <a:xfrm>
              <a:off x="2431210" y="5185926"/>
              <a:ext cx="1591999" cy="307762"/>
            </a:xfrm>
            <a:prstGeom prst="rect">
              <a:avLst/>
            </a:prstGeom>
            <a:noFill/>
          </p:spPr>
          <p:txBody>
            <a:bodyPr wrap="none" lIns="91426" tIns="45713" rIns="91426" bIns="45713" rtlCol="0">
              <a:spAutoFit/>
            </a:bodyPr>
            <a:lstStyle/>
            <a:p>
              <a:r>
                <a:rPr lang="en-US" dirty="0" err="1" smtClean="0">
                  <a:solidFill>
                    <a:srgbClr val="000000"/>
                  </a:solidFill>
                </a:rPr>
                <a:t>Doney</a:t>
              </a:r>
              <a:r>
                <a:rPr lang="en-US" dirty="0" smtClean="0">
                  <a:solidFill>
                    <a:srgbClr val="000000"/>
                  </a:solidFill>
                </a:rPr>
                <a:t> et al. 2009</a:t>
              </a:r>
              <a:endParaRPr lang="en-GB" dirty="0">
                <a:solidFill>
                  <a:srgbClr val="000000"/>
                </a:solidFill>
              </a:endParaRPr>
            </a:p>
          </p:txBody>
        </p:sp>
      </p:grpSp>
    </p:spTree>
    <p:extLst>
      <p:ext uri="{BB962C8B-B14F-4D97-AF65-F5344CB8AC3E}">
        <p14:creationId xmlns:p14="http://schemas.microsoft.com/office/powerpoint/2010/main" val="428405693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2434" name="Rectangle 2"/>
          <p:cNvSpPr>
            <a:spLocks noChangeArrowheads="1"/>
          </p:cNvSpPr>
          <p:nvPr/>
        </p:nvSpPr>
        <p:spPr bwMode="auto">
          <a:xfrm>
            <a:off x="0" y="2168525"/>
            <a:ext cx="10240963" cy="938213"/>
          </a:xfrm>
          <a:prstGeom prst="rect">
            <a:avLst/>
          </a:prstGeom>
          <a:noFill/>
          <a:ln w="9525">
            <a:noFill/>
            <a:miter lim="800000"/>
            <a:headEnd/>
            <a:tailEnd/>
          </a:ln>
          <a:effectLst/>
        </p:spPr>
        <p:txBody>
          <a:bodyPr lIns="102925" tIns="51462" rIns="102925" bIns="51462">
            <a:spAutoFit/>
          </a:bodyPr>
          <a:lstStyle/>
          <a:p>
            <a:pPr defTabSz="1028700"/>
            <a:r>
              <a:rPr lang="en-US">
                <a:latin typeface="Times New Roman" pitchFamily="18" charset="0"/>
                <a:cs typeface="Times New Roman" pitchFamily="18" charset="0"/>
              </a:rPr>
              <a:t> </a:t>
            </a:r>
          </a:p>
          <a:p>
            <a:pPr defTabSz="1028700"/>
            <a:r>
              <a:rPr lang="en-US">
                <a:latin typeface="Times New Roman" pitchFamily="18" charset="0"/>
                <a:cs typeface="Times New Roman" pitchFamily="18" charset="0"/>
              </a:rPr>
              <a:t> </a:t>
            </a:r>
          </a:p>
          <a:p>
            <a:pPr defTabSz="1028700"/>
            <a:endParaRPr lang="en-US" sz="2700">
              <a:latin typeface="Times New Roman" pitchFamily="18" charset="0"/>
            </a:endParaRPr>
          </a:p>
        </p:txBody>
      </p:sp>
      <p:sp>
        <p:nvSpPr>
          <p:cNvPr id="1682441" name="Text Box 9"/>
          <p:cNvSpPr txBox="1">
            <a:spLocks noChangeArrowheads="1"/>
          </p:cNvSpPr>
          <p:nvPr/>
        </p:nvSpPr>
        <p:spPr bwMode="auto">
          <a:xfrm>
            <a:off x="730824" y="99824"/>
            <a:ext cx="8584201" cy="473261"/>
          </a:xfrm>
          <a:prstGeom prst="rect">
            <a:avLst/>
          </a:prstGeom>
          <a:noFill/>
          <a:ln w="9525">
            <a:noFill/>
            <a:miter lim="800000"/>
            <a:headEnd/>
            <a:tailEnd/>
          </a:ln>
          <a:effectLst/>
        </p:spPr>
        <p:txBody>
          <a:bodyPr wrap="square" lIns="102925" tIns="51462" rIns="102925" bIns="51462">
            <a:spAutoFit/>
          </a:bodyPr>
          <a:lstStyle/>
          <a:p>
            <a:pPr algn="ctr" defTabSz="1028700"/>
            <a:r>
              <a:rPr lang="en-US" sz="2400" dirty="0" smtClean="0">
                <a:latin typeface="Comic Sans MS" pitchFamily="66" charset="0"/>
              </a:rPr>
              <a:t>When did Earth last have high CO2 levels?</a:t>
            </a:r>
            <a:endParaRPr lang="en-US" sz="2400" dirty="0">
              <a:latin typeface="Comic Sans MS" pitchFamily="66" charset="0"/>
            </a:endParaRPr>
          </a:p>
        </p:txBody>
      </p:sp>
      <p:sp>
        <p:nvSpPr>
          <p:cNvPr id="1682442" name="Text Box 10"/>
          <p:cNvSpPr txBox="1">
            <a:spLocks noChangeArrowheads="1"/>
          </p:cNvSpPr>
          <p:nvPr/>
        </p:nvSpPr>
        <p:spPr bwMode="auto">
          <a:xfrm>
            <a:off x="810655" y="860145"/>
            <a:ext cx="7780895" cy="719482"/>
          </a:xfrm>
          <a:prstGeom prst="rect">
            <a:avLst/>
          </a:prstGeom>
          <a:noFill/>
          <a:ln w="9525">
            <a:noFill/>
            <a:miter lim="800000"/>
            <a:headEnd/>
            <a:tailEnd/>
          </a:ln>
          <a:effectLst/>
        </p:spPr>
        <p:txBody>
          <a:bodyPr wrap="square" lIns="102925" tIns="51462" rIns="102925" bIns="51462">
            <a:spAutoFit/>
          </a:bodyPr>
          <a:lstStyle/>
          <a:p>
            <a:pPr defTabSz="1028700">
              <a:buFontTx/>
              <a:buChar char="•"/>
            </a:pPr>
            <a:r>
              <a:rPr lang="en-US" sz="2000" dirty="0">
                <a:solidFill>
                  <a:srgbClr val="FFFFFF"/>
                </a:solidFill>
                <a:latin typeface="Comic Sans MS" pitchFamily="66" charset="0"/>
              </a:rPr>
              <a:t>  </a:t>
            </a:r>
            <a:r>
              <a:rPr lang="en-US" sz="2000" dirty="0" smtClean="0">
                <a:solidFill>
                  <a:srgbClr val="FFFFFF"/>
                </a:solidFill>
                <a:latin typeface="Comic Sans MS" pitchFamily="66" charset="0"/>
              </a:rPr>
              <a:t>Ongoing CO2 increase unseen for 25 to 35 million years</a:t>
            </a:r>
          </a:p>
          <a:p>
            <a:pPr defTabSz="1028700">
              <a:buFontTx/>
              <a:buChar char="•"/>
            </a:pPr>
            <a:r>
              <a:rPr lang="en-US" sz="2000" dirty="0" smtClean="0">
                <a:solidFill>
                  <a:srgbClr val="FFFFFF"/>
                </a:solidFill>
                <a:latin typeface="Comic Sans MS" pitchFamily="66" charset="0"/>
              </a:rPr>
              <a:t>  Rate of CO2 increase as rapid as any period in Earth History</a:t>
            </a:r>
            <a:endParaRPr lang="en-US" sz="2000" dirty="0">
              <a:solidFill>
                <a:srgbClr val="FFFFFF"/>
              </a:solidFill>
              <a:latin typeface="Comic Sans MS" pitchFamily="66" charset="0"/>
            </a:endParaRPr>
          </a:p>
        </p:txBody>
      </p:sp>
      <p:sp>
        <p:nvSpPr>
          <p:cNvPr id="57" name="Line 4"/>
          <p:cNvSpPr>
            <a:spLocks noChangeShapeType="1"/>
          </p:cNvSpPr>
          <p:nvPr/>
        </p:nvSpPr>
        <p:spPr bwMode="auto">
          <a:xfrm>
            <a:off x="550089" y="675191"/>
            <a:ext cx="9026525" cy="0"/>
          </a:xfrm>
          <a:prstGeom prst="line">
            <a:avLst/>
          </a:prstGeom>
          <a:noFill/>
          <a:ln w="19050">
            <a:solidFill>
              <a:srgbClr val="CC3300"/>
            </a:solidFill>
            <a:round/>
            <a:headEnd/>
            <a:tailEnd/>
          </a:ln>
          <a:effectLst/>
        </p:spPr>
        <p:txBody>
          <a:bodyPr/>
          <a:lstStyle/>
          <a:p>
            <a:endParaRPr lang="en-US"/>
          </a:p>
        </p:txBody>
      </p:sp>
      <p:grpSp>
        <p:nvGrpSpPr>
          <p:cNvPr id="61" name="Group 60"/>
          <p:cNvGrpSpPr/>
          <p:nvPr/>
        </p:nvGrpSpPr>
        <p:grpSpPr>
          <a:xfrm>
            <a:off x="809625" y="1895475"/>
            <a:ext cx="7324725" cy="4876800"/>
            <a:chOff x="1752600" y="1905000"/>
            <a:chExt cx="7324725" cy="4876800"/>
          </a:xfrm>
        </p:grpSpPr>
        <p:sp>
          <p:nvSpPr>
            <p:cNvPr id="47" name="Rectangle 46"/>
            <p:cNvSpPr/>
            <p:nvPr/>
          </p:nvSpPr>
          <p:spPr bwMode="auto">
            <a:xfrm>
              <a:off x="1752600" y="1905000"/>
              <a:ext cx="7324725" cy="4876800"/>
            </a:xfrm>
            <a:prstGeom prst="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pic>
          <p:nvPicPr>
            <p:cNvPr id="3105796" name="Picture 4" descr="http://earth.geology.yale.edu/~mp364/pics/ResearchPaleogeneCO2.jpg"/>
            <p:cNvPicPr>
              <a:picLocks noChangeAspect="1" noChangeArrowheads="1"/>
            </p:cNvPicPr>
            <p:nvPr/>
          </p:nvPicPr>
          <p:blipFill>
            <a:blip r:embed="rId3" cstate="print"/>
            <a:srcRect/>
            <a:stretch>
              <a:fillRect/>
            </a:stretch>
          </p:blipFill>
          <p:spPr bwMode="auto">
            <a:xfrm>
              <a:off x="1876425" y="1986037"/>
              <a:ext cx="7048500" cy="4567163"/>
            </a:xfrm>
            <a:prstGeom prst="rect">
              <a:avLst/>
            </a:prstGeom>
            <a:noFill/>
          </p:spPr>
        </p:pic>
        <p:sp>
          <p:nvSpPr>
            <p:cNvPr id="46" name="TextBox 45"/>
            <p:cNvSpPr txBox="1"/>
            <p:nvPr/>
          </p:nvSpPr>
          <p:spPr>
            <a:xfrm>
              <a:off x="4362450" y="6296025"/>
              <a:ext cx="3305175" cy="400110"/>
            </a:xfrm>
            <a:prstGeom prst="rect">
              <a:avLst/>
            </a:prstGeom>
            <a:solidFill>
              <a:srgbClr val="FFFFFF"/>
            </a:solidFill>
          </p:spPr>
          <p:txBody>
            <a:bodyPr wrap="square" rtlCol="0">
              <a:spAutoFit/>
            </a:bodyPr>
            <a:lstStyle/>
            <a:p>
              <a:r>
                <a:rPr lang="en-US" sz="2000" b="1" dirty="0" smtClean="0">
                  <a:solidFill>
                    <a:srgbClr val="000000"/>
                  </a:solidFill>
                  <a:latin typeface="Comic Sans MS" pitchFamily="66" charset="0"/>
                </a:rPr>
                <a:t>Millions of years ago</a:t>
              </a:r>
              <a:endParaRPr lang="en-GB" sz="2000" b="1" dirty="0">
                <a:solidFill>
                  <a:srgbClr val="000000"/>
                </a:solidFill>
                <a:latin typeface="Comic Sans MS" pitchFamily="66" charset="0"/>
              </a:endParaRPr>
            </a:p>
          </p:txBody>
        </p:sp>
      </p:grpSp>
      <p:sp>
        <p:nvSpPr>
          <p:cNvPr id="52" name="TextBox 51"/>
          <p:cNvSpPr txBox="1"/>
          <p:nvPr/>
        </p:nvSpPr>
        <p:spPr>
          <a:xfrm>
            <a:off x="6677025" y="6505575"/>
            <a:ext cx="1359668" cy="261610"/>
          </a:xfrm>
          <a:prstGeom prst="rect">
            <a:avLst/>
          </a:prstGeom>
          <a:noFill/>
        </p:spPr>
        <p:txBody>
          <a:bodyPr wrap="none" rtlCol="0">
            <a:spAutoFit/>
          </a:bodyPr>
          <a:lstStyle/>
          <a:p>
            <a:r>
              <a:rPr lang="en-US" sz="1100" dirty="0" err="1" smtClean="0">
                <a:solidFill>
                  <a:srgbClr val="000000"/>
                </a:solidFill>
              </a:rPr>
              <a:t>Pagani</a:t>
            </a:r>
            <a:r>
              <a:rPr lang="en-US" sz="1100" dirty="0" smtClean="0">
                <a:solidFill>
                  <a:srgbClr val="000000"/>
                </a:solidFill>
              </a:rPr>
              <a:t>  et al. 2005</a:t>
            </a:r>
            <a:endParaRPr lang="en-GB" sz="1100" dirty="0">
              <a:solidFill>
                <a:srgbClr val="000000"/>
              </a:solidFill>
            </a:endParaRPr>
          </a:p>
        </p:txBody>
      </p:sp>
      <p:cxnSp>
        <p:nvCxnSpPr>
          <p:cNvPr id="55" name="Straight Connector 54"/>
          <p:cNvCxnSpPr/>
          <p:nvPr/>
        </p:nvCxnSpPr>
        <p:spPr bwMode="auto">
          <a:xfrm>
            <a:off x="2066925" y="5362575"/>
            <a:ext cx="6219825" cy="0"/>
          </a:xfrm>
          <a:prstGeom prst="line">
            <a:avLst/>
          </a:prstGeom>
          <a:solidFill>
            <a:schemeClr val="accent1"/>
          </a:solidFill>
          <a:ln w="31750" cap="flat" cmpd="sng" algn="ctr">
            <a:solidFill>
              <a:srgbClr val="FF0000"/>
            </a:solidFill>
            <a:prstDash val="solid"/>
            <a:round/>
            <a:headEnd type="none" w="med" len="med"/>
            <a:tailEnd type="none" w="med" len="med"/>
          </a:ln>
          <a:effectLst/>
        </p:spPr>
      </p:cxnSp>
      <p:sp>
        <p:nvSpPr>
          <p:cNvPr id="62" name="TextBox 61"/>
          <p:cNvSpPr txBox="1"/>
          <p:nvPr/>
        </p:nvSpPr>
        <p:spPr>
          <a:xfrm>
            <a:off x="8220075" y="5200650"/>
            <a:ext cx="684803" cy="338554"/>
          </a:xfrm>
          <a:prstGeom prst="rect">
            <a:avLst/>
          </a:prstGeom>
          <a:noFill/>
        </p:spPr>
        <p:txBody>
          <a:bodyPr wrap="none" rtlCol="0">
            <a:spAutoFit/>
          </a:bodyPr>
          <a:lstStyle/>
          <a:p>
            <a:r>
              <a:rPr lang="en-US" sz="1600" dirty="0" smtClean="0">
                <a:latin typeface="Comic Sans MS" pitchFamily="66" charset="0"/>
              </a:rPr>
              <a:t>2009</a:t>
            </a:r>
            <a:endParaRPr lang="en-GB" sz="1600" dirty="0">
              <a:latin typeface="Comic Sans MS" pitchFamily="66" charset="0"/>
            </a:endParaRPr>
          </a:p>
        </p:txBody>
      </p:sp>
      <p:sp>
        <p:nvSpPr>
          <p:cNvPr id="63" name="TextBox 62"/>
          <p:cNvSpPr txBox="1"/>
          <p:nvPr/>
        </p:nvSpPr>
        <p:spPr>
          <a:xfrm>
            <a:off x="8229600" y="4886325"/>
            <a:ext cx="1391728" cy="338554"/>
          </a:xfrm>
          <a:prstGeom prst="rect">
            <a:avLst/>
          </a:prstGeom>
          <a:noFill/>
        </p:spPr>
        <p:txBody>
          <a:bodyPr wrap="none" rtlCol="0">
            <a:spAutoFit/>
          </a:bodyPr>
          <a:lstStyle/>
          <a:p>
            <a:r>
              <a:rPr lang="en-US" sz="1600" dirty="0" smtClean="0">
                <a:latin typeface="Comic Sans MS" pitchFamily="66" charset="0"/>
              </a:rPr>
              <a:t>2050 - 2075</a:t>
            </a:r>
            <a:endParaRPr lang="en-GB" sz="1600" dirty="0">
              <a:latin typeface="Comic Sans MS" pitchFamily="66" charset="0"/>
            </a:endParaRPr>
          </a:p>
        </p:txBody>
      </p:sp>
      <p:cxnSp>
        <p:nvCxnSpPr>
          <p:cNvPr id="66" name="Straight Connector 65"/>
          <p:cNvCxnSpPr/>
          <p:nvPr/>
        </p:nvCxnSpPr>
        <p:spPr bwMode="auto">
          <a:xfrm>
            <a:off x="2076450" y="5534025"/>
            <a:ext cx="6219825" cy="0"/>
          </a:xfrm>
          <a:prstGeom prst="line">
            <a:avLst/>
          </a:prstGeom>
          <a:solidFill>
            <a:schemeClr val="accent1"/>
          </a:solidFill>
          <a:ln w="31750" cap="flat" cmpd="sng" algn="ctr">
            <a:solidFill>
              <a:srgbClr val="FF0000"/>
            </a:solidFill>
            <a:prstDash val="solid"/>
            <a:round/>
            <a:headEnd type="none" w="med" len="med"/>
            <a:tailEnd type="none" w="med" len="med"/>
          </a:ln>
          <a:effectLst/>
        </p:spPr>
      </p:cxnSp>
      <p:sp>
        <p:nvSpPr>
          <p:cNvPr id="67" name="TextBox 66"/>
          <p:cNvSpPr txBox="1"/>
          <p:nvPr/>
        </p:nvSpPr>
        <p:spPr>
          <a:xfrm>
            <a:off x="8229600" y="5448300"/>
            <a:ext cx="1410964" cy="338554"/>
          </a:xfrm>
          <a:prstGeom prst="rect">
            <a:avLst/>
          </a:prstGeom>
          <a:noFill/>
        </p:spPr>
        <p:txBody>
          <a:bodyPr wrap="none" rtlCol="0">
            <a:spAutoFit/>
          </a:bodyPr>
          <a:lstStyle/>
          <a:p>
            <a:r>
              <a:rPr lang="en-US" sz="1600" dirty="0" smtClean="0">
                <a:latin typeface="Comic Sans MS" pitchFamily="66" charset="0"/>
              </a:rPr>
              <a:t>Preindustrial</a:t>
            </a:r>
            <a:endParaRPr lang="en-GB" sz="1600" dirty="0">
              <a:latin typeface="Comic Sans MS" pitchFamily="66" charset="0"/>
            </a:endParaRPr>
          </a:p>
        </p:txBody>
      </p:sp>
      <p:grpSp>
        <p:nvGrpSpPr>
          <p:cNvPr id="72" name="Group 71"/>
          <p:cNvGrpSpPr/>
          <p:nvPr/>
        </p:nvGrpSpPr>
        <p:grpSpPr>
          <a:xfrm>
            <a:off x="2076450" y="3838575"/>
            <a:ext cx="7512818" cy="1219200"/>
            <a:chOff x="2076450" y="3838575"/>
            <a:chExt cx="7512818" cy="1219200"/>
          </a:xfrm>
        </p:grpSpPr>
        <p:grpSp>
          <p:nvGrpSpPr>
            <p:cNvPr id="69" name="Group 68"/>
            <p:cNvGrpSpPr/>
            <p:nvPr/>
          </p:nvGrpSpPr>
          <p:grpSpPr>
            <a:xfrm>
              <a:off x="2076450" y="4038600"/>
              <a:ext cx="7512818" cy="1019175"/>
              <a:chOff x="2076450" y="4038600"/>
              <a:chExt cx="7512818" cy="1019175"/>
            </a:xfrm>
          </p:grpSpPr>
          <p:cxnSp>
            <p:nvCxnSpPr>
              <p:cNvPr id="59" name="Straight Connector 58"/>
              <p:cNvCxnSpPr/>
              <p:nvPr/>
            </p:nvCxnSpPr>
            <p:spPr bwMode="auto">
              <a:xfrm>
                <a:off x="2076450" y="4171950"/>
                <a:ext cx="6219825" cy="0"/>
              </a:xfrm>
              <a:prstGeom prst="line">
                <a:avLst/>
              </a:prstGeom>
              <a:solidFill>
                <a:schemeClr val="accent1"/>
              </a:solidFill>
              <a:ln w="31750" cap="flat" cmpd="sng" algn="ctr">
                <a:solidFill>
                  <a:srgbClr val="FF0000"/>
                </a:solidFill>
                <a:prstDash val="solid"/>
                <a:round/>
                <a:headEnd type="none" w="med" len="med"/>
                <a:tailEnd type="none" w="med" len="med"/>
              </a:ln>
              <a:effectLst/>
            </p:spPr>
          </p:cxnSp>
          <p:cxnSp>
            <p:nvCxnSpPr>
              <p:cNvPr id="64" name="Straight Connector 63"/>
              <p:cNvCxnSpPr/>
              <p:nvPr/>
            </p:nvCxnSpPr>
            <p:spPr bwMode="auto">
              <a:xfrm>
                <a:off x="2076450" y="5057775"/>
                <a:ext cx="6219825" cy="0"/>
              </a:xfrm>
              <a:prstGeom prst="line">
                <a:avLst/>
              </a:prstGeom>
              <a:solidFill>
                <a:schemeClr val="accent1"/>
              </a:solidFill>
              <a:ln w="31750" cap="flat" cmpd="sng" algn="ctr">
                <a:solidFill>
                  <a:srgbClr val="FF0000"/>
                </a:solidFill>
                <a:prstDash val="solid"/>
                <a:round/>
                <a:headEnd type="none" w="med" len="med"/>
                <a:tailEnd type="none" w="med" len="med"/>
              </a:ln>
              <a:effectLst/>
            </p:spPr>
          </p:cxnSp>
          <p:sp>
            <p:nvSpPr>
              <p:cNvPr id="68" name="TextBox 67"/>
              <p:cNvSpPr txBox="1"/>
              <p:nvPr/>
            </p:nvSpPr>
            <p:spPr>
              <a:xfrm>
                <a:off x="8229600" y="4038600"/>
                <a:ext cx="1359668" cy="338554"/>
              </a:xfrm>
              <a:prstGeom prst="rect">
                <a:avLst/>
              </a:prstGeom>
              <a:noFill/>
            </p:spPr>
            <p:txBody>
              <a:bodyPr wrap="none" rtlCol="0">
                <a:spAutoFit/>
              </a:bodyPr>
              <a:lstStyle/>
              <a:p>
                <a:r>
                  <a:rPr lang="en-US" sz="1600" dirty="0" smtClean="0">
                    <a:latin typeface="Comic Sans MS" pitchFamily="66" charset="0"/>
                  </a:rPr>
                  <a:t>2100 - 2200</a:t>
                </a:r>
                <a:endParaRPr lang="en-GB" sz="1600" dirty="0">
                  <a:latin typeface="Comic Sans MS" pitchFamily="66" charset="0"/>
                </a:endParaRPr>
              </a:p>
            </p:txBody>
          </p:sp>
        </p:grpSp>
        <p:sp>
          <p:nvSpPr>
            <p:cNvPr id="70" name="TextBox 69"/>
            <p:cNvSpPr txBox="1"/>
            <p:nvPr/>
          </p:nvSpPr>
          <p:spPr>
            <a:xfrm>
              <a:off x="5105400" y="3838575"/>
              <a:ext cx="707245" cy="307777"/>
            </a:xfrm>
            <a:prstGeom prst="rect">
              <a:avLst/>
            </a:prstGeom>
            <a:noFill/>
          </p:spPr>
          <p:txBody>
            <a:bodyPr wrap="none" rtlCol="0">
              <a:spAutoFit/>
            </a:bodyPr>
            <a:lstStyle/>
            <a:p>
              <a:r>
                <a:rPr lang="en-US" dirty="0" smtClean="0">
                  <a:solidFill>
                    <a:srgbClr val="000000"/>
                  </a:solidFill>
                  <a:latin typeface="Comic Sans MS" pitchFamily="66" charset="0"/>
                </a:rPr>
                <a:t>33 My</a:t>
              </a:r>
              <a:endParaRPr lang="en-GB" dirty="0">
                <a:solidFill>
                  <a:srgbClr val="000000"/>
                </a:solidFill>
                <a:latin typeface="Comic Sans MS" pitchFamily="66" charset="0"/>
              </a:endParaRPr>
            </a:p>
          </p:txBody>
        </p:sp>
        <p:sp>
          <p:nvSpPr>
            <p:cNvPr id="71" name="TextBox 70"/>
            <p:cNvSpPr txBox="1"/>
            <p:nvPr/>
          </p:nvSpPr>
          <p:spPr>
            <a:xfrm>
              <a:off x="4524375" y="4686300"/>
              <a:ext cx="707245" cy="307777"/>
            </a:xfrm>
            <a:prstGeom prst="rect">
              <a:avLst/>
            </a:prstGeom>
            <a:noFill/>
          </p:spPr>
          <p:txBody>
            <a:bodyPr wrap="none" rtlCol="0">
              <a:spAutoFit/>
            </a:bodyPr>
            <a:lstStyle/>
            <a:p>
              <a:r>
                <a:rPr lang="en-US" dirty="0" smtClean="0">
                  <a:solidFill>
                    <a:srgbClr val="000000"/>
                  </a:solidFill>
                  <a:latin typeface="Comic Sans MS" pitchFamily="66" charset="0"/>
                </a:rPr>
                <a:t>25 My</a:t>
              </a:r>
              <a:endParaRPr lang="en-GB" dirty="0">
                <a:solidFill>
                  <a:srgbClr val="000000"/>
                </a:solidFill>
                <a:latin typeface="Comic Sans MS" pitchFamily="66" charset="0"/>
              </a:endParaRPr>
            </a:p>
          </p:txBody>
        </p:sp>
      </p:grpSp>
    </p:spTree>
    <p:extLst>
      <p:ext uri="{BB962C8B-B14F-4D97-AF65-F5344CB8AC3E}">
        <p14:creationId xmlns:p14="http://schemas.microsoft.com/office/powerpoint/2010/main" val="305608976"/>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23" name="Text Box 3"/>
          <p:cNvSpPr txBox="1">
            <a:spLocks noChangeArrowheads="1"/>
          </p:cNvSpPr>
          <p:nvPr/>
        </p:nvSpPr>
        <p:spPr bwMode="auto">
          <a:xfrm>
            <a:off x="608626" y="85219"/>
            <a:ext cx="9211903" cy="640434"/>
          </a:xfrm>
          <a:prstGeom prst="rect">
            <a:avLst/>
          </a:prstGeom>
          <a:noFill/>
          <a:ln w="9525">
            <a:noFill/>
            <a:miter lim="800000"/>
            <a:headEnd/>
            <a:tailEnd/>
          </a:ln>
          <a:effectLst/>
        </p:spPr>
        <p:txBody>
          <a:bodyPr wrap="square" lIns="100840" tIns="50420" rIns="100840" bIns="50420">
            <a:spAutoFit/>
          </a:bodyPr>
          <a:lstStyle/>
          <a:p>
            <a:r>
              <a:rPr lang="en-US" sz="3500" dirty="0" smtClean="0">
                <a:latin typeface="Comic Sans MS" pitchFamily="66" charset="0"/>
              </a:rPr>
              <a:t>Global warming occurs mainly in the oceans</a:t>
            </a:r>
            <a:endParaRPr lang="en-US" sz="3500" dirty="0">
              <a:latin typeface="Comic Sans MS" pitchFamily="66" charset="0"/>
            </a:endParaRPr>
          </a:p>
        </p:txBody>
      </p:sp>
      <p:sp>
        <p:nvSpPr>
          <p:cNvPr id="2" name="TextBox 1"/>
          <p:cNvSpPr txBox="1"/>
          <p:nvPr/>
        </p:nvSpPr>
        <p:spPr>
          <a:xfrm>
            <a:off x="110066" y="7009341"/>
            <a:ext cx="3555782" cy="307777"/>
          </a:xfrm>
          <a:prstGeom prst="rect">
            <a:avLst/>
          </a:prstGeom>
          <a:noFill/>
        </p:spPr>
        <p:txBody>
          <a:bodyPr wrap="none" rtlCol="0">
            <a:spAutoFit/>
          </a:bodyPr>
          <a:lstStyle/>
          <a:p>
            <a:r>
              <a:rPr lang="en-US" dirty="0" smtClean="0"/>
              <a:t>Dominguez et al. 2008, Murphy et al. 2009</a:t>
            </a:r>
            <a:endParaRPr lang="en-US" dirty="0"/>
          </a:p>
        </p:txBody>
      </p:sp>
      <p:grpSp>
        <p:nvGrpSpPr>
          <p:cNvPr id="5" name="Group 4"/>
          <p:cNvGrpSpPr/>
          <p:nvPr/>
        </p:nvGrpSpPr>
        <p:grpSpPr>
          <a:xfrm>
            <a:off x="5105574" y="1319743"/>
            <a:ext cx="4868333" cy="4045362"/>
            <a:chOff x="5100808" y="1241429"/>
            <a:chExt cx="4868333" cy="4045362"/>
          </a:xfrm>
        </p:grpSpPr>
        <p:sp>
          <p:nvSpPr>
            <p:cNvPr id="3" name="Rectangle 2"/>
            <p:cNvSpPr/>
            <p:nvPr/>
          </p:nvSpPr>
          <p:spPr bwMode="auto">
            <a:xfrm>
              <a:off x="5100808" y="1241429"/>
              <a:ext cx="4868333" cy="404536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endParaRPr>
            </a:p>
          </p:txBody>
        </p:sp>
        <p:pic>
          <p:nvPicPr>
            <p:cNvPr id="3010566" name="Picture 6"/>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 contrast="24000"/>
                      </a14:imgEffect>
                    </a14:imgLayer>
                  </a14:imgProps>
                </a:ext>
                <a:ext uri="{28A0092B-C50C-407E-A947-70E740481C1C}">
                  <a14:useLocalDpi xmlns:a14="http://schemas.microsoft.com/office/drawing/2010/main" val="0"/>
                </a:ext>
              </a:extLst>
            </a:blip>
            <a:srcRect/>
            <a:stretch>
              <a:fillRect/>
            </a:stretch>
          </p:blipFill>
          <p:spPr bwMode="auto">
            <a:xfrm>
              <a:off x="5214578" y="1395412"/>
              <a:ext cx="4657725" cy="355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290519" y="4948237"/>
              <a:ext cx="617348" cy="338554"/>
            </a:xfrm>
            <a:prstGeom prst="rect">
              <a:avLst/>
            </a:prstGeom>
            <a:noFill/>
          </p:spPr>
          <p:txBody>
            <a:bodyPr wrap="none" rtlCol="0">
              <a:spAutoFit/>
            </a:bodyPr>
            <a:lstStyle/>
            <a:p>
              <a:r>
                <a:rPr lang="en-US" sz="1600" b="1" dirty="0" smtClean="0">
                  <a:solidFill>
                    <a:srgbClr val="000000"/>
                  </a:solidFill>
                </a:rPr>
                <a:t>Year</a:t>
              </a:r>
              <a:endParaRPr lang="en-US" sz="1600" b="1" dirty="0">
                <a:solidFill>
                  <a:srgbClr val="000000"/>
                </a:solidFill>
              </a:endParaRPr>
            </a:p>
          </p:txBody>
        </p:sp>
      </p:grpSp>
      <p:grpSp>
        <p:nvGrpSpPr>
          <p:cNvPr id="14" name="Group 13"/>
          <p:cNvGrpSpPr/>
          <p:nvPr/>
        </p:nvGrpSpPr>
        <p:grpSpPr>
          <a:xfrm>
            <a:off x="181265" y="1319742"/>
            <a:ext cx="4770854" cy="5172609"/>
            <a:chOff x="147397" y="1168399"/>
            <a:chExt cx="4770854" cy="5172609"/>
          </a:xfrm>
        </p:grpSpPr>
        <p:sp>
          <p:nvSpPr>
            <p:cNvPr id="6" name="Rectangle 5"/>
            <p:cNvSpPr/>
            <p:nvPr/>
          </p:nvSpPr>
          <p:spPr bwMode="auto">
            <a:xfrm>
              <a:off x="147397" y="1168399"/>
              <a:ext cx="4770854" cy="517260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endParaRPr>
            </a:p>
          </p:txBody>
        </p:sp>
        <p:grpSp>
          <p:nvGrpSpPr>
            <p:cNvPr id="10" name="Group 9"/>
            <p:cNvGrpSpPr/>
            <p:nvPr/>
          </p:nvGrpSpPr>
          <p:grpSpPr>
            <a:xfrm>
              <a:off x="390349" y="1168400"/>
              <a:ext cx="4527901" cy="2840566"/>
              <a:chOff x="390349" y="1168400"/>
              <a:chExt cx="4527901" cy="2428349"/>
            </a:xfrm>
          </p:grpSpPr>
          <p:pic>
            <p:nvPicPr>
              <p:cNvPr id="3010569" name="Picture 9"/>
              <p:cNvPicPr>
                <a:picLocks noChangeAspect="1" noChangeArrowheads="1"/>
              </p:cNvPicPr>
              <p:nvPr/>
            </p:nvPicPr>
            <p:blipFill>
              <a:blip r:embed="rId5">
                <a:lum bright="-35000" contrast="57000"/>
                <a:extLst>
                  <a:ext uri="{28A0092B-C50C-407E-A947-70E740481C1C}">
                    <a14:useLocalDpi xmlns:a14="http://schemas.microsoft.com/office/drawing/2010/main" val="0"/>
                  </a:ext>
                </a:extLst>
              </a:blip>
              <a:srcRect/>
              <a:stretch>
                <a:fillRect/>
              </a:stretch>
            </p:blipFill>
            <p:spPr bwMode="auto">
              <a:xfrm>
                <a:off x="390349" y="1241428"/>
                <a:ext cx="4527901" cy="2355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bwMode="auto">
              <a:xfrm>
                <a:off x="390349" y="1168400"/>
                <a:ext cx="126118" cy="22701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grpSp>
        <p:sp>
          <p:nvSpPr>
            <p:cNvPr id="7" name="TextBox 6"/>
            <p:cNvSpPr txBox="1"/>
            <p:nvPr/>
          </p:nvSpPr>
          <p:spPr>
            <a:xfrm rot="16200000">
              <a:off x="-176473" y="2451114"/>
              <a:ext cx="1133644" cy="307777"/>
            </a:xfrm>
            <a:prstGeom prst="rect">
              <a:avLst/>
            </a:prstGeom>
            <a:noFill/>
          </p:spPr>
          <p:txBody>
            <a:bodyPr wrap="none" rtlCol="0">
              <a:spAutoFit/>
            </a:bodyPr>
            <a:lstStyle/>
            <a:p>
              <a:r>
                <a:rPr lang="en-US" b="1" dirty="0" smtClean="0">
                  <a:solidFill>
                    <a:srgbClr val="000000"/>
                  </a:solidFill>
                </a:rPr>
                <a:t>10</a:t>
              </a:r>
              <a:r>
                <a:rPr lang="en-US" b="1" baseline="30000" dirty="0" smtClean="0">
                  <a:solidFill>
                    <a:srgbClr val="000000"/>
                  </a:solidFill>
                </a:rPr>
                <a:t>22</a:t>
              </a:r>
              <a:r>
                <a:rPr lang="en-US" b="1" dirty="0" smtClean="0">
                  <a:solidFill>
                    <a:srgbClr val="000000"/>
                  </a:solidFill>
                </a:rPr>
                <a:t> Joules</a:t>
              </a:r>
              <a:endParaRPr lang="en-US" b="1" dirty="0">
                <a:solidFill>
                  <a:srgbClr val="000000"/>
                </a:solidFill>
              </a:endParaRPr>
            </a:p>
          </p:txBody>
        </p:sp>
        <p:sp>
          <p:nvSpPr>
            <p:cNvPr id="18" name="TextBox 17"/>
            <p:cNvSpPr txBox="1"/>
            <p:nvPr/>
          </p:nvSpPr>
          <p:spPr>
            <a:xfrm>
              <a:off x="979695" y="1592565"/>
              <a:ext cx="1816523" cy="307777"/>
            </a:xfrm>
            <a:prstGeom prst="rect">
              <a:avLst/>
            </a:prstGeom>
            <a:noFill/>
          </p:spPr>
          <p:txBody>
            <a:bodyPr wrap="none" rtlCol="0">
              <a:spAutoFit/>
            </a:bodyPr>
            <a:lstStyle/>
            <a:p>
              <a:r>
                <a:rPr lang="en-US" dirty="0" smtClean="0">
                  <a:solidFill>
                    <a:srgbClr val="0000FF"/>
                  </a:solidFill>
                </a:rPr>
                <a:t>Ocean Heat Content</a:t>
              </a:r>
              <a:endParaRPr lang="en-US" dirty="0">
                <a:solidFill>
                  <a:srgbClr val="0000FF"/>
                </a:solidFill>
              </a:endParaRPr>
            </a:p>
          </p:txBody>
        </p:sp>
        <p:grpSp>
          <p:nvGrpSpPr>
            <p:cNvPr id="13" name="Group 12"/>
            <p:cNvGrpSpPr/>
            <p:nvPr/>
          </p:nvGrpSpPr>
          <p:grpSpPr>
            <a:xfrm>
              <a:off x="355864" y="3674533"/>
              <a:ext cx="4562386" cy="2666475"/>
              <a:chOff x="355864" y="3674533"/>
              <a:chExt cx="4562386" cy="2666475"/>
            </a:xfrm>
          </p:grpSpPr>
          <p:grpSp>
            <p:nvGrpSpPr>
              <p:cNvPr id="9" name="Group 8"/>
              <p:cNvGrpSpPr/>
              <p:nvPr/>
            </p:nvGrpSpPr>
            <p:grpSpPr>
              <a:xfrm>
                <a:off x="424217" y="3792541"/>
                <a:ext cx="3775250" cy="2548467"/>
                <a:chOff x="390349" y="3928533"/>
                <a:chExt cx="4050176" cy="2548467"/>
              </a:xfrm>
            </p:grpSpPr>
            <p:pic>
              <p:nvPicPr>
                <p:cNvPr id="3010570" name="Picture 10"/>
                <p:cNvPicPr>
                  <a:picLocks noChangeAspect="1" noChangeArrowheads="1"/>
                </p:cNvPicPr>
                <p:nvPr/>
              </p:nvPicPr>
              <p:blipFill>
                <a:blip r:embed="rId6" cstate="print">
                  <a:lum bright="-21000" contrast="36000"/>
                  <a:extLst>
                    <a:ext uri="{28A0092B-C50C-407E-A947-70E740481C1C}">
                      <a14:useLocalDpi xmlns:a14="http://schemas.microsoft.com/office/drawing/2010/main" val="0"/>
                    </a:ext>
                  </a:extLst>
                </a:blip>
                <a:srcRect/>
                <a:stretch>
                  <a:fillRect/>
                </a:stretch>
              </p:blipFill>
              <p:spPr bwMode="auto">
                <a:xfrm>
                  <a:off x="390349" y="3928533"/>
                  <a:ext cx="4050176" cy="2548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Rectangle 19"/>
                <p:cNvSpPr/>
                <p:nvPr/>
              </p:nvSpPr>
              <p:spPr bwMode="auto">
                <a:xfrm>
                  <a:off x="390349" y="3928533"/>
                  <a:ext cx="126118" cy="22701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grpSp>
          <p:sp>
            <p:nvSpPr>
              <p:cNvPr id="11" name="Rectangle 10"/>
              <p:cNvSpPr/>
              <p:nvPr/>
            </p:nvSpPr>
            <p:spPr bwMode="auto">
              <a:xfrm>
                <a:off x="4140200" y="3674533"/>
                <a:ext cx="778050" cy="2632871"/>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12" name="Rectangle 11"/>
              <p:cNvSpPr/>
              <p:nvPr/>
            </p:nvSpPr>
            <p:spPr bwMode="auto">
              <a:xfrm>
                <a:off x="355864" y="6273800"/>
                <a:ext cx="3979069" cy="67208"/>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grpSp>
        <p:sp>
          <p:nvSpPr>
            <p:cNvPr id="23" name="TextBox 22"/>
            <p:cNvSpPr txBox="1"/>
            <p:nvPr/>
          </p:nvSpPr>
          <p:spPr>
            <a:xfrm>
              <a:off x="979076" y="4119244"/>
              <a:ext cx="1439818" cy="307777"/>
            </a:xfrm>
            <a:prstGeom prst="rect">
              <a:avLst/>
            </a:prstGeom>
            <a:noFill/>
          </p:spPr>
          <p:txBody>
            <a:bodyPr wrap="none" rtlCol="0">
              <a:spAutoFit/>
            </a:bodyPr>
            <a:lstStyle/>
            <a:p>
              <a:r>
                <a:rPr lang="en-US" dirty="0" smtClean="0">
                  <a:solidFill>
                    <a:srgbClr val="0000FF"/>
                  </a:solidFill>
                </a:rPr>
                <a:t>Sea Level Rise</a:t>
              </a:r>
              <a:endParaRPr lang="en-US" dirty="0">
                <a:solidFill>
                  <a:srgbClr val="0000FF"/>
                </a:solidFill>
              </a:endParaRPr>
            </a:p>
          </p:txBody>
        </p:sp>
        <p:sp>
          <p:nvSpPr>
            <p:cNvPr id="24" name="TextBox 23"/>
            <p:cNvSpPr txBox="1"/>
            <p:nvPr/>
          </p:nvSpPr>
          <p:spPr>
            <a:xfrm rot="16200000">
              <a:off x="-175672" y="4784120"/>
              <a:ext cx="1132041" cy="307777"/>
            </a:xfrm>
            <a:prstGeom prst="rect">
              <a:avLst/>
            </a:prstGeom>
            <a:noFill/>
          </p:spPr>
          <p:txBody>
            <a:bodyPr wrap="none" rtlCol="0">
              <a:spAutoFit/>
            </a:bodyPr>
            <a:lstStyle/>
            <a:p>
              <a:r>
                <a:rPr lang="en-US" b="1" dirty="0" smtClean="0">
                  <a:solidFill>
                    <a:srgbClr val="000000"/>
                  </a:solidFill>
                </a:rPr>
                <a:t>millimeters</a:t>
              </a:r>
              <a:endParaRPr lang="en-US" b="1" dirty="0">
                <a:solidFill>
                  <a:srgbClr val="000000"/>
                </a:solidFill>
              </a:endParaRPr>
            </a:p>
          </p:txBody>
        </p:sp>
      </p:grpSp>
      <p:sp>
        <p:nvSpPr>
          <p:cNvPr id="29" name="Line 6"/>
          <p:cNvSpPr>
            <a:spLocks noChangeShapeType="1"/>
          </p:cNvSpPr>
          <p:nvPr/>
        </p:nvSpPr>
        <p:spPr bwMode="auto">
          <a:xfrm>
            <a:off x="589756" y="723361"/>
            <a:ext cx="9026525" cy="0"/>
          </a:xfrm>
          <a:prstGeom prst="line">
            <a:avLst/>
          </a:prstGeom>
          <a:noFill/>
          <a:ln w="15875">
            <a:solidFill>
              <a:srgbClr val="FF0000"/>
            </a:solidFill>
            <a:round/>
            <a:headEnd/>
            <a:tailEnd/>
          </a:ln>
          <a:effectLst/>
        </p:spPr>
        <p:txBody>
          <a:bodyPr/>
          <a:lstStyle/>
          <a:p>
            <a:endParaRPr lang="en-US"/>
          </a:p>
        </p:txBody>
      </p:sp>
    </p:spTree>
    <p:extLst>
      <p:ext uri="{BB962C8B-B14F-4D97-AF65-F5344CB8AC3E}">
        <p14:creationId xmlns:p14="http://schemas.microsoft.com/office/powerpoint/2010/main" val="20878616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052" y="75725"/>
            <a:ext cx="9513408" cy="495039"/>
          </a:xfrm>
        </p:spPr>
        <p:txBody>
          <a:bodyPr/>
          <a:lstStyle/>
          <a:p>
            <a:pPr algn="l"/>
            <a:r>
              <a:rPr lang="en-US" sz="2700" dirty="0">
                <a:latin typeface="Comic Sans MS" pitchFamily="66" charset="0"/>
              </a:rPr>
              <a:t>Oxygen levels in many ocean areas is declining (hypoxia)</a:t>
            </a:r>
          </a:p>
        </p:txBody>
      </p:sp>
      <p:sp>
        <p:nvSpPr>
          <p:cNvPr id="5" name="Line 6"/>
          <p:cNvSpPr>
            <a:spLocks noChangeShapeType="1"/>
          </p:cNvSpPr>
          <p:nvPr/>
        </p:nvSpPr>
        <p:spPr bwMode="auto">
          <a:xfrm>
            <a:off x="470224" y="738302"/>
            <a:ext cx="9026525" cy="0"/>
          </a:xfrm>
          <a:prstGeom prst="line">
            <a:avLst/>
          </a:prstGeom>
          <a:noFill/>
          <a:ln w="15875">
            <a:solidFill>
              <a:srgbClr val="FF0000"/>
            </a:solidFill>
            <a:round/>
            <a:headEnd/>
            <a:tailEnd/>
          </a:ln>
          <a:effectLst/>
        </p:spPr>
        <p:txBody>
          <a:bodyPr lIns="87909" tIns="43953" rIns="87909" bIns="43953"/>
          <a:lstStyle/>
          <a:p>
            <a:endParaRPr lang="en-US"/>
          </a:p>
        </p:txBody>
      </p:sp>
      <p:sp>
        <p:nvSpPr>
          <p:cNvPr id="11" name="Title 1"/>
          <p:cNvSpPr txBox="1">
            <a:spLocks/>
          </p:cNvSpPr>
          <p:nvPr/>
        </p:nvSpPr>
        <p:spPr>
          <a:xfrm>
            <a:off x="688772" y="780958"/>
            <a:ext cx="9370148" cy="1606301"/>
          </a:xfrm>
          <a:prstGeom prst="rect">
            <a:avLst/>
          </a:prstGeom>
        </p:spPr>
        <p:txBody>
          <a:bodyPr lIns="87909" tIns="43953" rIns="87909" bIns="43953"/>
          <a:lstStyle>
            <a:lvl1pPr algn="ctr" defTabSz="1028700" rtl="0" eaLnBrk="0" fontAlgn="base" hangingPunct="0">
              <a:spcBef>
                <a:spcPct val="0"/>
              </a:spcBef>
              <a:spcAft>
                <a:spcPct val="0"/>
              </a:spcAft>
              <a:defRPr sz="5000">
                <a:solidFill>
                  <a:schemeClr val="tx1"/>
                </a:solidFill>
                <a:latin typeface="+mj-lt"/>
                <a:ea typeface="+mj-ea"/>
                <a:cs typeface="+mj-cs"/>
              </a:defRPr>
            </a:lvl1pPr>
            <a:lvl2pPr algn="ctr" defTabSz="1028700" rtl="0" eaLnBrk="0" fontAlgn="base" hangingPunct="0">
              <a:spcBef>
                <a:spcPct val="0"/>
              </a:spcBef>
              <a:spcAft>
                <a:spcPct val="0"/>
              </a:spcAft>
              <a:defRPr sz="5000">
                <a:solidFill>
                  <a:schemeClr val="tx1"/>
                </a:solidFill>
                <a:latin typeface="Looseprint"/>
              </a:defRPr>
            </a:lvl2pPr>
            <a:lvl3pPr algn="ctr" defTabSz="1028700" rtl="0" eaLnBrk="0" fontAlgn="base" hangingPunct="0">
              <a:spcBef>
                <a:spcPct val="0"/>
              </a:spcBef>
              <a:spcAft>
                <a:spcPct val="0"/>
              </a:spcAft>
              <a:defRPr sz="5000">
                <a:solidFill>
                  <a:schemeClr val="tx1"/>
                </a:solidFill>
                <a:latin typeface="Looseprint"/>
              </a:defRPr>
            </a:lvl3pPr>
            <a:lvl4pPr algn="ctr" defTabSz="1028700" rtl="0" eaLnBrk="0" fontAlgn="base" hangingPunct="0">
              <a:spcBef>
                <a:spcPct val="0"/>
              </a:spcBef>
              <a:spcAft>
                <a:spcPct val="0"/>
              </a:spcAft>
              <a:defRPr sz="5000">
                <a:solidFill>
                  <a:schemeClr val="tx1"/>
                </a:solidFill>
                <a:latin typeface="Looseprint"/>
              </a:defRPr>
            </a:lvl4pPr>
            <a:lvl5pPr algn="ctr" defTabSz="1028700" rtl="0" eaLnBrk="0" fontAlgn="base" hangingPunct="0">
              <a:spcBef>
                <a:spcPct val="0"/>
              </a:spcBef>
              <a:spcAft>
                <a:spcPct val="0"/>
              </a:spcAft>
              <a:defRPr sz="5000">
                <a:solidFill>
                  <a:schemeClr val="tx1"/>
                </a:solidFill>
                <a:latin typeface="Looseprint"/>
              </a:defRPr>
            </a:lvl5pPr>
            <a:lvl6pPr marL="457200" algn="ctr" defTabSz="1028700" rtl="0" eaLnBrk="0" fontAlgn="base" hangingPunct="0">
              <a:spcBef>
                <a:spcPct val="0"/>
              </a:spcBef>
              <a:spcAft>
                <a:spcPct val="0"/>
              </a:spcAft>
              <a:defRPr sz="5000">
                <a:solidFill>
                  <a:schemeClr val="tx1"/>
                </a:solidFill>
                <a:latin typeface="Looseprint"/>
              </a:defRPr>
            </a:lvl6pPr>
            <a:lvl7pPr marL="914400" algn="ctr" defTabSz="1028700" rtl="0" eaLnBrk="0" fontAlgn="base" hangingPunct="0">
              <a:spcBef>
                <a:spcPct val="0"/>
              </a:spcBef>
              <a:spcAft>
                <a:spcPct val="0"/>
              </a:spcAft>
              <a:defRPr sz="5000">
                <a:solidFill>
                  <a:schemeClr val="tx1"/>
                </a:solidFill>
                <a:latin typeface="Looseprint"/>
              </a:defRPr>
            </a:lvl7pPr>
            <a:lvl8pPr marL="1371600" algn="ctr" defTabSz="1028700" rtl="0" eaLnBrk="0" fontAlgn="base" hangingPunct="0">
              <a:spcBef>
                <a:spcPct val="0"/>
              </a:spcBef>
              <a:spcAft>
                <a:spcPct val="0"/>
              </a:spcAft>
              <a:defRPr sz="5000">
                <a:solidFill>
                  <a:schemeClr val="tx1"/>
                </a:solidFill>
                <a:latin typeface="Looseprint"/>
              </a:defRPr>
            </a:lvl8pPr>
            <a:lvl9pPr marL="1828800" algn="ctr" defTabSz="1028700" rtl="0" eaLnBrk="0" fontAlgn="base" hangingPunct="0">
              <a:spcBef>
                <a:spcPct val="0"/>
              </a:spcBef>
              <a:spcAft>
                <a:spcPct val="0"/>
              </a:spcAft>
              <a:defRPr sz="5000">
                <a:solidFill>
                  <a:schemeClr val="tx1"/>
                </a:solidFill>
                <a:latin typeface="Looseprint"/>
              </a:defRPr>
            </a:lvl9pPr>
          </a:lstStyle>
          <a:p>
            <a:pPr marL="329654" indent="-329654" algn="l">
              <a:buFont typeface="Arial" pitchFamily="34" charset="0"/>
              <a:buChar char="•"/>
            </a:pPr>
            <a:r>
              <a:rPr lang="en-US" sz="2100" dirty="0">
                <a:solidFill>
                  <a:srgbClr val="FFFFFF"/>
                </a:solidFill>
                <a:latin typeface="Comic Sans MS" pitchFamily="66" charset="0"/>
              </a:rPr>
              <a:t>Warmer surface waters inhibit mixing of surface and deep waters</a:t>
            </a:r>
          </a:p>
          <a:p>
            <a:pPr marL="329654" indent="-329654" algn="l">
              <a:buFont typeface="Arial" pitchFamily="34" charset="0"/>
              <a:buChar char="•"/>
            </a:pPr>
            <a:r>
              <a:rPr lang="en-US" sz="2100" dirty="0">
                <a:solidFill>
                  <a:srgbClr val="FFFFFF"/>
                </a:solidFill>
                <a:latin typeface="Comic Sans MS" pitchFamily="66" charset="0"/>
              </a:rPr>
              <a:t>Less mixing leads to lower deep-sea oxygen levels</a:t>
            </a:r>
          </a:p>
          <a:p>
            <a:pPr marL="329654" indent="-329654" algn="l">
              <a:buFont typeface="Arial" pitchFamily="34" charset="0"/>
              <a:buChar char="•"/>
            </a:pPr>
            <a:r>
              <a:rPr lang="en-US" sz="2100" dirty="0">
                <a:solidFill>
                  <a:srgbClr val="FFFFFF"/>
                </a:solidFill>
                <a:latin typeface="Comic Sans MS" pitchFamily="66" charset="0"/>
              </a:rPr>
              <a:t>Oxygen minimum zones are expanding and intensifying</a:t>
            </a:r>
          </a:p>
          <a:p>
            <a:pPr marL="329654" indent="-329654" algn="l">
              <a:buFont typeface="Arial" pitchFamily="34" charset="0"/>
              <a:buChar char="•"/>
            </a:pPr>
            <a:r>
              <a:rPr lang="en-US" sz="2100" dirty="0">
                <a:solidFill>
                  <a:srgbClr val="FFFFFF"/>
                </a:solidFill>
                <a:latin typeface="Comic Sans MS" pitchFamily="66" charset="0"/>
              </a:rPr>
              <a:t>Expected to be stressful for ocean life</a:t>
            </a:r>
          </a:p>
          <a:p>
            <a:pPr marL="329654" indent="-329654" algn="l">
              <a:buFont typeface="Arial" pitchFamily="34" charset="0"/>
              <a:buChar char="•"/>
            </a:pPr>
            <a:endParaRPr lang="en-US" sz="2100" dirty="0">
              <a:solidFill>
                <a:srgbClr val="FFFFFF"/>
              </a:solidFill>
              <a:latin typeface="Comic Sans MS" pitchFamily="66" charset="0"/>
            </a:endParaRPr>
          </a:p>
        </p:txBody>
      </p:sp>
      <p:grpSp>
        <p:nvGrpSpPr>
          <p:cNvPr id="44" name="Group 43"/>
          <p:cNvGrpSpPr/>
          <p:nvPr/>
        </p:nvGrpSpPr>
        <p:grpSpPr>
          <a:xfrm>
            <a:off x="605918" y="2594919"/>
            <a:ext cx="8806368" cy="4316121"/>
            <a:chOff x="605917" y="2150822"/>
            <a:chExt cx="8806368" cy="4316122"/>
          </a:xfrm>
        </p:grpSpPr>
        <p:grpSp>
          <p:nvGrpSpPr>
            <p:cNvPr id="36" name="Group 35"/>
            <p:cNvGrpSpPr/>
            <p:nvPr/>
          </p:nvGrpSpPr>
          <p:grpSpPr>
            <a:xfrm>
              <a:off x="605917" y="2150822"/>
              <a:ext cx="8806368" cy="4316122"/>
              <a:chOff x="690377" y="1028475"/>
              <a:chExt cx="8806368" cy="4316122"/>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377" y="1213241"/>
                <a:ext cx="8586210" cy="3772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Rectangle 31"/>
              <p:cNvSpPr/>
              <p:nvPr/>
            </p:nvSpPr>
            <p:spPr bwMode="auto">
              <a:xfrm>
                <a:off x="8184763" y="1213241"/>
                <a:ext cx="1311982" cy="3346526"/>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p>
            </p:txBody>
          </p:sp>
          <p:sp>
            <p:nvSpPr>
              <p:cNvPr id="34" name="Rectangle 33"/>
              <p:cNvSpPr/>
              <p:nvPr/>
            </p:nvSpPr>
            <p:spPr bwMode="auto">
              <a:xfrm>
                <a:off x="703298" y="1028475"/>
                <a:ext cx="8793446" cy="46618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p>
            </p:txBody>
          </p:sp>
          <p:sp>
            <p:nvSpPr>
              <p:cNvPr id="19" name="Rectangle 18"/>
              <p:cNvSpPr/>
              <p:nvPr/>
            </p:nvSpPr>
            <p:spPr bwMode="auto">
              <a:xfrm>
                <a:off x="690377" y="4407362"/>
                <a:ext cx="8806367" cy="937235"/>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p>
            </p:txBody>
          </p:sp>
          <p:sp>
            <p:nvSpPr>
              <p:cNvPr id="33" name="Rectangle 32"/>
              <p:cNvSpPr/>
              <p:nvPr/>
            </p:nvSpPr>
            <p:spPr bwMode="auto">
              <a:xfrm>
                <a:off x="690378" y="1306376"/>
                <a:ext cx="1246000" cy="3776611"/>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p>
            </p:txBody>
          </p:sp>
          <p:sp>
            <p:nvSpPr>
              <p:cNvPr id="12" name="TextBox 11"/>
              <p:cNvSpPr txBox="1"/>
              <p:nvPr/>
            </p:nvSpPr>
            <p:spPr>
              <a:xfrm>
                <a:off x="7598827" y="4985469"/>
                <a:ext cx="1801282" cy="307777"/>
              </a:xfrm>
              <a:prstGeom prst="rect">
                <a:avLst/>
              </a:prstGeom>
              <a:noFill/>
            </p:spPr>
            <p:txBody>
              <a:bodyPr wrap="none" rtlCol="0">
                <a:spAutoFit/>
              </a:bodyPr>
              <a:lstStyle/>
              <a:p>
                <a:r>
                  <a:rPr lang="en-US" dirty="0" err="1" smtClean="0">
                    <a:solidFill>
                      <a:srgbClr val="000000"/>
                    </a:solidFill>
                  </a:rPr>
                  <a:t>Stramma</a:t>
                </a:r>
                <a:r>
                  <a:rPr lang="en-US" dirty="0" smtClean="0">
                    <a:solidFill>
                      <a:srgbClr val="000000"/>
                    </a:solidFill>
                  </a:rPr>
                  <a:t> et al. 2010</a:t>
                </a:r>
                <a:endParaRPr lang="en-US" dirty="0">
                  <a:solidFill>
                    <a:srgbClr val="000000"/>
                  </a:solidFill>
                </a:endParaRPr>
              </a:p>
            </p:txBody>
          </p:sp>
          <p:sp>
            <p:nvSpPr>
              <p:cNvPr id="16" name="TextBox 15"/>
              <p:cNvSpPr txBox="1"/>
              <p:nvPr/>
            </p:nvSpPr>
            <p:spPr>
              <a:xfrm>
                <a:off x="2775542" y="1046503"/>
                <a:ext cx="3823758" cy="446276"/>
              </a:xfrm>
              <a:prstGeom prst="rect">
                <a:avLst/>
              </a:prstGeom>
              <a:noFill/>
            </p:spPr>
            <p:txBody>
              <a:bodyPr wrap="none" rtlCol="0">
                <a:spAutoFit/>
              </a:bodyPr>
              <a:lstStyle/>
              <a:p>
                <a:r>
                  <a:rPr lang="en-US" sz="2300" b="1" dirty="0">
                    <a:solidFill>
                      <a:srgbClr val="000000"/>
                    </a:solidFill>
                  </a:rPr>
                  <a:t>Eastern Equatorial Pacific</a:t>
                </a:r>
              </a:p>
            </p:txBody>
          </p:sp>
          <p:sp>
            <p:nvSpPr>
              <p:cNvPr id="20" name="TextBox 19"/>
              <p:cNvSpPr txBox="1"/>
              <p:nvPr/>
            </p:nvSpPr>
            <p:spPr>
              <a:xfrm>
                <a:off x="1712258" y="4417981"/>
                <a:ext cx="954934" cy="507831"/>
              </a:xfrm>
              <a:prstGeom prst="rect">
                <a:avLst/>
              </a:prstGeom>
              <a:noFill/>
            </p:spPr>
            <p:txBody>
              <a:bodyPr wrap="none" rtlCol="0">
                <a:spAutoFit/>
              </a:bodyPr>
              <a:lstStyle/>
              <a:p>
                <a:r>
                  <a:rPr lang="en-US" sz="2700" dirty="0">
                    <a:solidFill>
                      <a:srgbClr val="000000"/>
                    </a:solidFill>
                  </a:rPr>
                  <a:t>1960</a:t>
                </a:r>
              </a:p>
            </p:txBody>
          </p:sp>
          <p:sp>
            <p:nvSpPr>
              <p:cNvPr id="22" name="TextBox 21"/>
              <p:cNvSpPr txBox="1"/>
              <p:nvPr/>
            </p:nvSpPr>
            <p:spPr>
              <a:xfrm>
                <a:off x="3750458" y="4417975"/>
                <a:ext cx="954934" cy="507831"/>
              </a:xfrm>
              <a:prstGeom prst="rect">
                <a:avLst/>
              </a:prstGeom>
              <a:noFill/>
            </p:spPr>
            <p:txBody>
              <a:bodyPr wrap="none" rtlCol="0">
                <a:spAutoFit/>
              </a:bodyPr>
              <a:lstStyle/>
              <a:p>
                <a:r>
                  <a:rPr lang="en-US" sz="2700" dirty="0">
                    <a:solidFill>
                      <a:srgbClr val="000000"/>
                    </a:solidFill>
                  </a:rPr>
                  <a:t>1980</a:t>
                </a:r>
              </a:p>
            </p:txBody>
          </p:sp>
          <p:sp>
            <p:nvSpPr>
              <p:cNvPr id="23" name="TextBox 22"/>
              <p:cNvSpPr txBox="1"/>
              <p:nvPr/>
            </p:nvSpPr>
            <p:spPr>
              <a:xfrm>
                <a:off x="5979463" y="4405747"/>
                <a:ext cx="954934" cy="507831"/>
              </a:xfrm>
              <a:prstGeom prst="rect">
                <a:avLst/>
              </a:prstGeom>
              <a:noFill/>
            </p:spPr>
            <p:txBody>
              <a:bodyPr wrap="none" rtlCol="0">
                <a:spAutoFit/>
              </a:bodyPr>
              <a:lstStyle/>
              <a:p>
                <a:r>
                  <a:rPr lang="en-US" sz="2700" dirty="0">
                    <a:solidFill>
                      <a:srgbClr val="000000"/>
                    </a:solidFill>
                  </a:rPr>
                  <a:t>2000</a:t>
                </a:r>
              </a:p>
            </p:txBody>
          </p:sp>
          <p:sp>
            <p:nvSpPr>
              <p:cNvPr id="24" name="TextBox 23"/>
              <p:cNvSpPr txBox="1"/>
              <p:nvPr/>
            </p:nvSpPr>
            <p:spPr>
              <a:xfrm>
                <a:off x="4395965" y="4821378"/>
                <a:ext cx="941283" cy="507831"/>
              </a:xfrm>
              <a:prstGeom prst="rect">
                <a:avLst/>
              </a:prstGeom>
              <a:noFill/>
            </p:spPr>
            <p:txBody>
              <a:bodyPr wrap="none" rtlCol="0">
                <a:spAutoFit/>
              </a:bodyPr>
              <a:lstStyle/>
              <a:p>
                <a:r>
                  <a:rPr lang="en-US" sz="2700" b="1" dirty="0">
                    <a:solidFill>
                      <a:srgbClr val="000000"/>
                    </a:solidFill>
                  </a:rPr>
                  <a:t>Year</a:t>
                </a:r>
              </a:p>
            </p:txBody>
          </p:sp>
          <p:sp>
            <p:nvSpPr>
              <p:cNvPr id="25" name="TextBox 24"/>
              <p:cNvSpPr txBox="1"/>
              <p:nvPr/>
            </p:nvSpPr>
            <p:spPr>
              <a:xfrm>
                <a:off x="1609486" y="1275993"/>
                <a:ext cx="377233" cy="507831"/>
              </a:xfrm>
              <a:prstGeom prst="rect">
                <a:avLst/>
              </a:prstGeom>
              <a:noFill/>
            </p:spPr>
            <p:txBody>
              <a:bodyPr wrap="none" rtlCol="0">
                <a:spAutoFit/>
              </a:bodyPr>
              <a:lstStyle/>
              <a:p>
                <a:r>
                  <a:rPr lang="en-US" sz="2700" dirty="0">
                    <a:solidFill>
                      <a:srgbClr val="000000"/>
                    </a:solidFill>
                  </a:rPr>
                  <a:t>0</a:t>
                </a:r>
              </a:p>
            </p:txBody>
          </p:sp>
          <p:sp>
            <p:nvSpPr>
              <p:cNvPr id="26" name="TextBox 25"/>
              <p:cNvSpPr txBox="1"/>
              <p:nvPr/>
            </p:nvSpPr>
            <p:spPr>
              <a:xfrm>
                <a:off x="1208734" y="2687649"/>
                <a:ext cx="762367" cy="507831"/>
              </a:xfrm>
              <a:prstGeom prst="rect">
                <a:avLst/>
              </a:prstGeom>
              <a:noFill/>
            </p:spPr>
            <p:txBody>
              <a:bodyPr wrap="none" rtlCol="0">
                <a:spAutoFit/>
              </a:bodyPr>
              <a:lstStyle/>
              <a:p>
                <a:r>
                  <a:rPr lang="en-US" sz="2700" dirty="0">
                    <a:solidFill>
                      <a:srgbClr val="000000"/>
                    </a:solidFill>
                  </a:rPr>
                  <a:t>500</a:t>
                </a:r>
              </a:p>
            </p:txBody>
          </p:sp>
          <p:sp>
            <p:nvSpPr>
              <p:cNvPr id="27" name="TextBox 26"/>
              <p:cNvSpPr txBox="1"/>
              <p:nvPr/>
            </p:nvSpPr>
            <p:spPr>
              <a:xfrm>
                <a:off x="1008360" y="4129471"/>
                <a:ext cx="954934" cy="507831"/>
              </a:xfrm>
              <a:prstGeom prst="rect">
                <a:avLst/>
              </a:prstGeom>
              <a:noFill/>
            </p:spPr>
            <p:txBody>
              <a:bodyPr wrap="none" rtlCol="0">
                <a:spAutoFit/>
              </a:bodyPr>
              <a:lstStyle/>
              <a:p>
                <a:r>
                  <a:rPr lang="en-US" sz="2700" dirty="0">
                    <a:solidFill>
                      <a:srgbClr val="000000"/>
                    </a:solidFill>
                  </a:rPr>
                  <a:t>1000</a:t>
                </a:r>
              </a:p>
            </p:txBody>
          </p:sp>
          <p:sp>
            <p:nvSpPr>
              <p:cNvPr id="28" name="TextBox 27"/>
              <p:cNvSpPr txBox="1"/>
              <p:nvPr/>
            </p:nvSpPr>
            <p:spPr>
              <a:xfrm>
                <a:off x="8147963" y="1267029"/>
                <a:ext cx="762367" cy="507831"/>
              </a:xfrm>
              <a:prstGeom prst="rect">
                <a:avLst/>
              </a:prstGeom>
              <a:noFill/>
            </p:spPr>
            <p:txBody>
              <a:bodyPr wrap="none" rtlCol="0">
                <a:spAutoFit/>
              </a:bodyPr>
              <a:lstStyle/>
              <a:p>
                <a:r>
                  <a:rPr lang="en-US" sz="2700" dirty="0">
                    <a:solidFill>
                      <a:srgbClr val="0000FF"/>
                    </a:solidFill>
                  </a:rPr>
                  <a:t>200</a:t>
                </a:r>
              </a:p>
            </p:txBody>
          </p:sp>
          <p:sp>
            <p:nvSpPr>
              <p:cNvPr id="29" name="TextBox 28"/>
              <p:cNvSpPr txBox="1"/>
              <p:nvPr/>
            </p:nvSpPr>
            <p:spPr>
              <a:xfrm>
                <a:off x="8147963" y="2687649"/>
                <a:ext cx="762367" cy="507831"/>
              </a:xfrm>
              <a:prstGeom prst="rect">
                <a:avLst/>
              </a:prstGeom>
              <a:noFill/>
            </p:spPr>
            <p:txBody>
              <a:bodyPr wrap="none" rtlCol="0">
                <a:spAutoFit/>
              </a:bodyPr>
              <a:lstStyle/>
              <a:p>
                <a:r>
                  <a:rPr lang="en-US" sz="2700" dirty="0">
                    <a:solidFill>
                      <a:srgbClr val="0000FF"/>
                    </a:solidFill>
                  </a:rPr>
                  <a:t>100</a:t>
                </a:r>
              </a:p>
            </p:txBody>
          </p:sp>
          <p:sp>
            <p:nvSpPr>
              <p:cNvPr id="30" name="TextBox 29"/>
              <p:cNvSpPr txBox="1"/>
              <p:nvPr/>
            </p:nvSpPr>
            <p:spPr>
              <a:xfrm>
                <a:off x="8147963" y="4156364"/>
                <a:ext cx="377233" cy="507831"/>
              </a:xfrm>
              <a:prstGeom prst="rect">
                <a:avLst/>
              </a:prstGeom>
              <a:noFill/>
            </p:spPr>
            <p:txBody>
              <a:bodyPr wrap="none" rtlCol="0">
                <a:spAutoFit/>
              </a:bodyPr>
              <a:lstStyle/>
              <a:p>
                <a:r>
                  <a:rPr lang="en-US" sz="2700" dirty="0">
                    <a:solidFill>
                      <a:srgbClr val="0000FF"/>
                    </a:solidFill>
                  </a:rPr>
                  <a:t>0</a:t>
                </a:r>
              </a:p>
            </p:txBody>
          </p:sp>
          <p:sp>
            <p:nvSpPr>
              <p:cNvPr id="37" name="TextBox 36"/>
              <p:cNvSpPr txBox="1"/>
              <p:nvPr/>
            </p:nvSpPr>
            <p:spPr>
              <a:xfrm rot="16200000">
                <a:off x="7965515" y="2633868"/>
                <a:ext cx="2269429" cy="507831"/>
              </a:xfrm>
              <a:prstGeom prst="rect">
                <a:avLst/>
              </a:prstGeom>
              <a:noFill/>
            </p:spPr>
            <p:txBody>
              <a:bodyPr wrap="none" rtlCol="0">
                <a:spAutoFit/>
              </a:bodyPr>
              <a:lstStyle/>
              <a:p>
                <a:pPr algn="ctr"/>
                <a:r>
                  <a:rPr lang="en-US" sz="2700" b="1" dirty="0">
                    <a:solidFill>
                      <a:srgbClr val="0000FF"/>
                    </a:solidFill>
                  </a:rPr>
                  <a:t>Oxygen (µM)</a:t>
                </a:r>
              </a:p>
            </p:txBody>
          </p:sp>
          <p:sp>
            <p:nvSpPr>
              <p:cNvPr id="39" name="TextBox 38"/>
              <p:cNvSpPr txBox="1"/>
              <p:nvPr/>
            </p:nvSpPr>
            <p:spPr>
              <a:xfrm rot="16200000">
                <a:off x="45709" y="2710427"/>
                <a:ext cx="1800267" cy="507831"/>
              </a:xfrm>
              <a:prstGeom prst="rect">
                <a:avLst/>
              </a:prstGeom>
              <a:noFill/>
            </p:spPr>
            <p:txBody>
              <a:bodyPr wrap="none" rtlCol="0">
                <a:spAutoFit/>
              </a:bodyPr>
              <a:lstStyle/>
              <a:p>
                <a:pPr algn="ctr"/>
                <a:r>
                  <a:rPr lang="en-US" sz="2700" b="1" dirty="0">
                    <a:solidFill>
                      <a:srgbClr val="000000"/>
                    </a:solidFill>
                  </a:rPr>
                  <a:t>Depth (m)</a:t>
                </a:r>
              </a:p>
            </p:txBody>
          </p:sp>
          <p:sp>
            <p:nvSpPr>
              <p:cNvPr id="40" name="TextBox 39"/>
              <p:cNvSpPr txBox="1"/>
              <p:nvPr/>
            </p:nvSpPr>
            <p:spPr>
              <a:xfrm rot="21216603">
                <a:off x="6867978" y="1769443"/>
                <a:ext cx="586190" cy="446276"/>
              </a:xfrm>
              <a:prstGeom prst="rect">
                <a:avLst/>
              </a:prstGeom>
              <a:noFill/>
            </p:spPr>
            <p:txBody>
              <a:bodyPr wrap="none" rtlCol="0">
                <a:spAutoFit/>
              </a:bodyPr>
              <a:lstStyle/>
              <a:p>
                <a:r>
                  <a:rPr lang="en-US" sz="2300" i="1" dirty="0">
                    <a:solidFill>
                      <a:srgbClr val="000000"/>
                    </a:solidFill>
                  </a:rPr>
                  <a:t>60</a:t>
                </a:r>
              </a:p>
            </p:txBody>
          </p:sp>
          <p:sp>
            <p:nvSpPr>
              <p:cNvPr id="41" name="Rectangle 40"/>
              <p:cNvSpPr/>
              <p:nvPr/>
            </p:nvSpPr>
            <p:spPr bwMode="auto">
              <a:xfrm>
                <a:off x="7436053" y="1211754"/>
                <a:ext cx="246699" cy="3664226"/>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p>
            </p:txBody>
          </p:sp>
          <p:sp>
            <p:nvSpPr>
              <p:cNvPr id="38" name="Rectangle 37"/>
              <p:cNvSpPr/>
              <p:nvPr/>
            </p:nvSpPr>
            <p:spPr bwMode="auto">
              <a:xfrm>
                <a:off x="7682753" y="1510709"/>
                <a:ext cx="502009" cy="2907266"/>
              </a:xfrm>
              <a:prstGeom prst="rect">
                <a:avLst/>
              </a:prstGeom>
              <a:no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p>
            </p:txBody>
          </p:sp>
          <p:sp>
            <p:nvSpPr>
              <p:cNvPr id="31" name="Rectangle 30"/>
              <p:cNvSpPr/>
              <p:nvPr/>
            </p:nvSpPr>
            <p:spPr bwMode="auto">
              <a:xfrm>
                <a:off x="1967632" y="1510709"/>
                <a:ext cx="5446180" cy="2880371"/>
              </a:xfrm>
              <a:prstGeom prst="rect">
                <a:avLst/>
              </a:prstGeom>
              <a:no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p>
            </p:txBody>
          </p:sp>
          <p:sp>
            <p:nvSpPr>
              <p:cNvPr id="42" name="TextBox 41"/>
              <p:cNvSpPr txBox="1"/>
              <p:nvPr/>
            </p:nvSpPr>
            <p:spPr>
              <a:xfrm rot="1073097">
                <a:off x="6832813" y="3551945"/>
                <a:ext cx="586190" cy="446276"/>
              </a:xfrm>
              <a:prstGeom prst="rect">
                <a:avLst/>
              </a:prstGeom>
              <a:noFill/>
            </p:spPr>
            <p:txBody>
              <a:bodyPr wrap="none" rtlCol="0">
                <a:spAutoFit/>
              </a:bodyPr>
              <a:lstStyle/>
              <a:p>
                <a:r>
                  <a:rPr lang="en-US" sz="2300" i="1" dirty="0">
                    <a:solidFill>
                      <a:srgbClr val="000000"/>
                    </a:solidFill>
                  </a:rPr>
                  <a:t>60</a:t>
                </a:r>
              </a:p>
            </p:txBody>
          </p:sp>
        </p:grpSp>
        <p:sp>
          <p:nvSpPr>
            <p:cNvPr id="43" name="TextBox 42"/>
            <p:cNvSpPr txBox="1"/>
            <p:nvPr/>
          </p:nvSpPr>
          <p:spPr>
            <a:xfrm>
              <a:off x="3588996" y="3696286"/>
              <a:ext cx="2040518" cy="307777"/>
            </a:xfrm>
            <a:prstGeom prst="rect">
              <a:avLst/>
            </a:prstGeom>
            <a:noFill/>
          </p:spPr>
          <p:txBody>
            <a:bodyPr wrap="none" rtlCol="0">
              <a:spAutoFit/>
            </a:bodyPr>
            <a:lstStyle/>
            <a:p>
              <a:r>
                <a:rPr lang="en-US" dirty="0" smtClean="0">
                  <a:solidFill>
                    <a:schemeClr val="tx2"/>
                  </a:solidFill>
                </a:rPr>
                <a:t>Oxygen Minimum Zone</a:t>
              </a:r>
              <a:endParaRPr lang="en-US" dirty="0">
                <a:solidFill>
                  <a:schemeClr val="tx2"/>
                </a:solidFill>
              </a:endParaRPr>
            </a:p>
          </p:txBody>
        </p:sp>
        <p:sp>
          <p:nvSpPr>
            <p:cNvPr id="45" name="TextBox 44"/>
            <p:cNvSpPr txBox="1"/>
            <p:nvPr/>
          </p:nvSpPr>
          <p:spPr>
            <a:xfrm rot="16200000">
              <a:off x="5713097" y="3948189"/>
              <a:ext cx="698103" cy="276999"/>
            </a:xfrm>
            <a:prstGeom prst="rect">
              <a:avLst/>
            </a:prstGeom>
            <a:noFill/>
          </p:spPr>
          <p:txBody>
            <a:bodyPr wrap="none" rtlCol="0">
              <a:spAutoFit/>
            </a:bodyPr>
            <a:lstStyle/>
            <a:p>
              <a:r>
                <a:rPr lang="en-US" sz="1200" dirty="0">
                  <a:solidFill>
                    <a:srgbClr val="000000"/>
                  </a:solidFill>
                </a:rPr>
                <a:t>no data</a:t>
              </a:r>
            </a:p>
          </p:txBody>
        </p:sp>
        <p:sp>
          <p:nvSpPr>
            <p:cNvPr id="46" name="TextBox 45"/>
            <p:cNvSpPr txBox="1"/>
            <p:nvPr/>
          </p:nvSpPr>
          <p:spPr>
            <a:xfrm rot="16200000">
              <a:off x="3316947" y="4822260"/>
              <a:ext cx="698103" cy="276999"/>
            </a:xfrm>
            <a:prstGeom prst="rect">
              <a:avLst/>
            </a:prstGeom>
            <a:noFill/>
          </p:spPr>
          <p:txBody>
            <a:bodyPr wrap="none" rtlCol="0">
              <a:spAutoFit/>
            </a:bodyPr>
            <a:lstStyle/>
            <a:p>
              <a:r>
                <a:rPr lang="en-US" sz="1200" dirty="0">
                  <a:solidFill>
                    <a:srgbClr val="000000"/>
                  </a:solidFill>
                </a:rPr>
                <a:t>no data</a:t>
              </a:r>
            </a:p>
          </p:txBody>
        </p:sp>
        <p:sp>
          <p:nvSpPr>
            <p:cNvPr id="47" name="TextBox 46"/>
            <p:cNvSpPr txBox="1"/>
            <p:nvPr/>
          </p:nvSpPr>
          <p:spPr>
            <a:xfrm rot="16200000">
              <a:off x="1710484" y="3948189"/>
              <a:ext cx="698103" cy="276999"/>
            </a:xfrm>
            <a:prstGeom prst="rect">
              <a:avLst/>
            </a:prstGeom>
            <a:noFill/>
          </p:spPr>
          <p:txBody>
            <a:bodyPr wrap="none" rtlCol="0">
              <a:spAutoFit/>
            </a:bodyPr>
            <a:lstStyle/>
            <a:p>
              <a:r>
                <a:rPr lang="en-US" sz="1200" dirty="0">
                  <a:solidFill>
                    <a:srgbClr val="000000"/>
                  </a:solidFill>
                </a:rPr>
                <a:t>no data</a:t>
              </a:r>
            </a:p>
          </p:txBody>
        </p:sp>
      </p:grpSp>
    </p:spTree>
    <p:extLst>
      <p:ext uri="{BB962C8B-B14F-4D97-AF65-F5344CB8AC3E}">
        <p14:creationId xmlns:p14="http://schemas.microsoft.com/office/powerpoint/2010/main" val="250414303"/>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Box 455"/>
          <p:cNvSpPr txBox="1">
            <a:spLocks noChangeArrowheads="1"/>
          </p:cNvSpPr>
          <p:nvPr/>
        </p:nvSpPr>
        <p:spPr bwMode="auto">
          <a:xfrm>
            <a:off x="106677" y="125170"/>
            <a:ext cx="4457068" cy="11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kumimoji="1">
                <a:solidFill>
                  <a:schemeClr val="tx1"/>
                </a:solidFill>
                <a:latin typeface="굴림" charset="0"/>
                <a:ea typeface="굴림" charset="0"/>
                <a:cs typeface="굴림" charset="0"/>
              </a:defRPr>
            </a:lvl1pPr>
            <a:lvl2pPr marL="742950" indent="-285750" eaLnBrk="0" hangingPunct="0">
              <a:defRPr kumimoji="1">
                <a:solidFill>
                  <a:schemeClr val="tx1"/>
                </a:solidFill>
                <a:latin typeface="굴림" charset="0"/>
                <a:ea typeface="굴림" charset="0"/>
                <a:cs typeface="굴림" charset="0"/>
              </a:defRPr>
            </a:lvl2pPr>
            <a:lvl3pPr marL="1143000" indent="-228600" eaLnBrk="0" hangingPunct="0">
              <a:defRPr kumimoji="1">
                <a:solidFill>
                  <a:schemeClr val="tx1"/>
                </a:solidFill>
                <a:latin typeface="굴림" charset="0"/>
                <a:ea typeface="굴림" charset="0"/>
                <a:cs typeface="굴림" charset="0"/>
              </a:defRPr>
            </a:lvl3pPr>
            <a:lvl4pPr marL="1600200" indent="-228600" eaLnBrk="0" hangingPunct="0">
              <a:defRPr kumimoji="1">
                <a:solidFill>
                  <a:schemeClr val="tx1"/>
                </a:solidFill>
                <a:latin typeface="굴림" charset="0"/>
                <a:ea typeface="굴림" charset="0"/>
                <a:cs typeface="굴림" charset="0"/>
              </a:defRPr>
            </a:lvl4pPr>
            <a:lvl5pPr marL="2057400" indent="-228600" eaLnBrk="0" hangingPunct="0">
              <a:defRPr kumimoji="1">
                <a:solidFill>
                  <a:schemeClr val="tx1"/>
                </a:solidFill>
                <a:latin typeface="굴림" charset="0"/>
                <a:ea typeface="굴림" charset="0"/>
                <a:cs typeface="굴림" charset="0"/>
              </a:defRPr>
            </a:lvl5pPr>
            <a:lvl6pPr marL="2514600" indent="-228600" eaLnBrk="0" fontAlgn="base" hangingPunct="0">
              <a:spcBef>
                <a:spcPct val="0"/>
              </a:spcBef>
              <a:spcAft>
                <a:spcPct val="0"/>
              </a:spcAft>
              <a:defRPr kumimoji="1">
                <a:solidFill>
                  <a:schemeClr val="tx1"/>
                </a:solidFill>
                <a:latin typeface="굴림" charset="0"/>
                <a:ea typeface="굴림" charset="0"/>
                <a:cs typeface="굴림" charset="0"/>
              </a:defRPr>
            </a:lvl6pPr>
            <a:lvl7pPr marL="2971800" indent="-228600" eaLnBrk="0" fontAlgn="base" hangingPunct="0">
              <a:spcBef>
                <a:spcPct val="0"/>
              </a:spcBef>
              <a:spcAft>
                <a:spcPct val="0"/>
              </a:spcAft>
              <a:defRPr kumimoji="1">
                <a:solidFill>
                  <a:schemeClr val="tx1"/>
                </a:solidFill>
                <a:latin typeface="굴림" charset="0"/>
                <a:ea typeface="굴림" charset="0"/>
                <a:cs typeface="굴림" charset="0"/>
              </a:defRPr>
            </a:lvl7pPr>
            <a:lvl8pPr marL="3429000" indent="-228600" eaLnBrk="0" fontAlgn="base" hangingPunct="0">
              <a:spcBef>
                <a:spcPct val="0"/>
              </a:spcBef>
              <a:spcAft>
                <a:spcPct val="0"/>
              </a:spcAft>
              <a:defRPr kumimoji="1">
                <a:solidFill>
                  <a:schemeClr val="tx1"/>
                </a:solidFill>
                <a:latin typeface="굴림" charset="0"/>
                <a:ea typeface="굴림" charset="0"/>
                <a:cs typeface="굴림" charset="0"/>
              </a:defRPr>
            </a:lvl8pPr>
            <a:lvl9pPr marL="3886200" indent="-228600" eaLnBrk="0" fontAlgn="base" hangingPunct="0">
              <a:spcBef>
                <a:spcPct val="0"/>
              </a:spcBef>
              <a:spcAft>
                <a:spcPct val="0"/>
              </a:spcAft>
              <a:defRPr kumimoji="1">
                <a:solidFill>
                  <a:schemeClr val="tx1"/>
                </a:solidFill>
                <a:latin typeface="굴림" charset="0"/>
                <a:ea typeface="굴림" charset="0"/>
                <a:cs typeface="굴림" charset="0"/>
              </a:defRPr>
            </a:lvl9pPr>
          </a:lstStyle>
          <a:p>
            <a:pPr eaLnBrk="1" latinLnBrk="1" hangingPunct="1"/>
            <a:r>
              <a:rPr lang="en-US" altLang="ko-KR" sz="3300" b="1" dirty="0" smtClean="0">
                <a:solidFill>
                  <a:srgbClr val="FFFFFF"/>
                </a:solidFill>
                <a:latin typeface="Comic Sans MS"/>
                <a:cs typeface="Comic Sans MS"/>
              </a:rPr>
              <a:t>Fossil fuel CO</a:t>
            </a:r>
            <a:r>
              <a:rPr lang="en-US" altLang="ko-KR" sz="3300" b="1" baseline="-25000" dirty="0" smtClean="0">
                <a:solidFill>
                  <a:srgbClr val="FFFFFF"/>
                </a:solidFill>
                <a:latin typeface="Comic Sans MS"/>
                <a:cs typeface="Comic Sans MS"/>
              </a:rPr>
              <a:t>2</a:t>
            </a:r>
          </a:p>
          <a:p>
            <a:pPr eaLnBrk="1" latinLnBrk="1" hangingPunct="1"/>
            <a:r>
              <a:rPr lang="en-US" altLang="ko-KR" sz="3300" b="1" dirty="0">
                <a:solidFill>
                  <a:srgbClr val="FFFFFF"/>
                </a:solidFill>
                <a:latin typeface="Comic Sans MS"/>
                <a:cs typeface="Comic Sans MS"/>
              </a:rPr>
              <a:t>i</a:t>
            </a:r>
            <a:r>
              <a:rPr lang="en-US" altLang="ko-KR" sz="3300" b="1" dirty="0" smtClean="0">
                <a:solidFill>
                  <a:srgbClr val="FFFFFF"/>
                </a:solidFill>
                <a:latin typeface="Comic Sans MS"/>
                <a:cs typeface="Comic Sans MS"/>
              </a:rPr>
              <a:t>n the oceans (1994)</a:t>
            </a:r>
            <a:r>
              <a:rPr lang="en-US" altLang="ko-KR" sz="3300" b="1" baseline="-25000" dirty="0" smtClean="0">
                <a:solidFill>
                  <a:srgbClr val="FFFFFF"/>
                </a:solidFill>
                <a:latin typeface="Comic Sans MS"/>
                <a:cs typeface="Comic Sans MS"/>
              </a:rPr>
              <a:t> </a:t>
            </a:r>
            <a:endParaRPr lang="ko-KR" altLang="en-US" sz="3300" baseline="-25000" dirty="0">
              <a:solidFill>
                <a:srgbClr val="000000"/>
              </a:solidFill>
              <a:latin typeface="Comic Sans MS"/>
              <a:cs typeface="Comic Sans MS"/>
            </a:endParaRPr>
          </a:p>
        </p:txBody>
      </p:sp>
      <p:sp>
        <p:nvSpPr>
          <p:cNvPr id="34823" name="TextBox 455"/>
          <p:cNvSpPr txBox="1">
            <a:spLocks noChangeArrowheads="1"/>
          </p:cNvSpPr>
          <p:nvPr/>
        </p:nvSpPr>
        <p:spPr bwMode="auto">
          <a:xfrm>
            <a:off x="3423900" y="1556663"/>
            <a:ext cx="1393909" cy="498962"/>
          </a:xfrm>
          <a:prstGeom prst="rect">
            <a:avLst/>
          </a:prstGeom>
          <a:noFill/>
          <a:ln w="9525">
            <a:noFill/>
            <a:miter lim="800000"/>
            <a:headEnd/>
            <a:tailEnd/>
          </a:ln>
        </p:spPr>
        <p:txBody>
          <a:bodyPr wrap="none" lIns="100840" tIns="50420" rIns="100840" bIns="50420">
            <a:spAutoFit/>
          </a:bodyPr>
          <a:lstStyle/>
          <a:p>
            <a:pPr latinLnBrk="1">
              <a:defRPr/>
            </a:pPr>
            <a:r>
              <a:rPr lang="en-US" altLang="ko-KR" sz="2600" b="1" dirty="0">
                <a:solidFill>
                  <a:srgbClr val="FFFFCC"/>
                </a:solidFill>
                <a:effectLst>
                  <a:outerShdw blurRad="38100" dist="38100" dir="2700000" algn="tl">
                    <a:srgbClr val="000000">
                      <a:alpha val="43137"/>
                    </a:srgbClr>
                  </a:outerShdw>
                </a:effectLst>
                <a:latin typeface="Times New Roman" pitchFamily="18" charset="0"/>
                <a:ea typeface="맑은 고딕" pitchFamily="50" charset="-127"/>
                <a:cs typeface="Times New Roman" pitchFamily="18" charset="0"/>
              </a:rPr>
              <a:t>Atlantic</a:t>
            </a:r>
            <a:endParaRPr lang="ko-KR" altLang="ko-KR" dirty="0">
              <a:solidFill>
                <a:srgbClr val="FFFFCC"/>
              </a:solidFill>
              <a:effectLst>
                <a:outerShdw blurRad="38100" dist="38100" dir="2700000" algn="tl">
                  <a:srgbClr val="000000">
                    <a:alpha val="43137"/>
                  </a:srgbClr>
                </a:outerShdw>
              </a:effectLst>
              <a:latin typeface="Times New Roman" pitchFamily="18" charset="0"/>
              <a:ea typeface="맑은 고딕" pitchFamily="50" charset="-127"/>
              <a:cs typeface="Times New Roman" pitchFamily="18" charset="0"/>
            </a:endParaRPr>
          </a:p>
        </p:txBody>
      </p:sp>
      <p:sp>
        <p:nvSpPr>
          <p:cNvPr id="34824" name="TextBox 455"/>
          <p:cNvSpPr txBox="1">
            <a:spLocks noChangeArrowheads="1"/>
          </p:cNvSpPr>
          <p:nvPr/>
        </p:nvSpPr>
        <p:spPr bwMode="auto">
          <a:xfrm>
            <a:off x="3618149" y="3639714"/>
            <a:ext cx="1200112" cy="497248"/>
          </a:xfrm>
          <a:prstGeom prst="rect">
            <a:avLst/>
          </a:prstGeom>
          <a:noFill/>
          <a:ln w="9525">
            <a:noFill/>
            <a:miter lim="800000"/>
            <a:headEnd/>
            <a:tailEnd/>
          </a:ln>
        </p:spPr>
        <p:txBody>
          <a:bodyPr wrap="none" lIns="100840" tIns="50420" rIns="100840" bIns="50420">
            <a:spAutoFit/>
          </a:bodyPr>
          <a:lstStyle/>
          <a:p>
            <a:pPr latinLnBrk="1">
              <a:defRPr/>
            </a:pPr>
            <a:r>
              <a:rPr lang="en-US" altLang="ko-KR" sz="2600" b="1" dirty="0">
                <a:solidFill>
                  <a:srgbClr val="FFFFCC"/>
                </a:solidFill>
                <a:effectLst>
                  <a:outerShdw blurRad="38100" dist="38100" dir="2700000" algn="tl">
                    <a:srgbClr val="000000">
                      <a:alpha val="43137"/>
                    </a:srgbClr>
                  </a:outerShdw>
                </a:effectLst>
                <a:latin typeface="Times New Roman" pitchFamily="18" charset="0"/>
                <a:ea typeface="맑은 고딕" pitchFamily="50" charset="-127"/>
                <a:cs typeface="Times New Roman" pitchFamily="18" charset="0"/>
              </a:rPr>
              <a:t>Pacific</a:t>
            </a:r>
            <a:endParaRPr lang="ko-KR" altLang="ko-KR" dirty="0">
              <a:solidFill>
                <a:srgbClr val="FFFFCC"/>
              </a:solidFill>
              <a:effectLst>
                <a:outerShdw blurRad="38100" dist="38100" dir="2700000" algn="tl">
                  <a:srgbClr val="000000">
                    <a:alpha val="43137"/>
                  </a:srgbClr>
                </a:outerShdw>
              </a:effectLst>
              <a:latin typeface="Times New Roman" pitchFamily="18" charset="0"/>
              <a:ea typeface="맑은 고딕" pitchFamily="50" charset="-127"/>
              <a:cs typeface="Times New Roman" pitchFamily="18" charset="0"/>
            </a:endParaRPr>
          </a:p>
        </p:txBody>
      </p:sp>
      <p:sp>
        <p:nvSpPr>
          <p:cNvPr id="34825" name="TextBox 455"/>
          <p:cNvSpPr txBox="1">
            <a:spLocks noChangeArrowheads="1"/>
          </p:cNvSpPr>
          <p:nvPr/>
        </p:nvSpPr>
        <p:spPr bwMode="auto">
          <a:xfrm>
            <a:off x="3633090" y="5925828"/>
            <a:ext cx="1185889" cy="497248"/>
          </a:xfrm>
          <a:prstGeom prst="rect">
            <a:avLst/>
          </a:prstGeom>
          <a:noFill/>
          <a:ln w="9525">
            <a:noFill/>
            <a:miter lim="800000"/>
            <a:headEnd/>
            <a:tailEnd/>
          </a:ln>
        </p:spPr>
        <p:txBody>
          <a:bodyPr wrap="none" lIns="100840" tIns="50420" rIns="100840" bIns="50420">
            <a:spAutoFit/>
          </a:bodyPr>
          <a:lstStyle/>
          <a:p>
            <a:pPr latinLnBrk="1">
              <a:defRPr/>
            </a:pPr>
            <a:r>
              <a:rPr lang="en-US" altLang="ko-KR" sz="2600" b="1" dirty="0">
                <a:solidFill>
                  <a:srgbClr val="FFFFCC"/>
                </a:solidFill>
                <a:effectLst>
                  <a:outerShdw blurRad="38100" dist="38100" dir="2700000" algn="tl">
                    <a:srgbClr val="000000">
                      <a:alpha val="43137"/>
                    </a:srgbClr>
                  </a:outerShdw>
                </a:effectLst>
                <a:latin typeface="Times New Roman" pitchFamily="18" charset="0"/>
                <a:ea typeface="맑은 고딕" pitchFamily="50" charset="-127"/>
                <a:cs typeface="Times New Roman" pitchFamily="18" charset="0"/>
              </a:rPr>
              <a:t>Indian</a:t>
            </a:r>
            <a:endParaRPr lang="ko-KR" altLang="ko-KR" dirty="0">
              <a:solidFill>
                <a:srgbClr val="FFFFCC"/>
              </a:solidFill>
              <a:effectLst>
                <a:outerShdw blurRad="38100" dist="38100" dir="2700000" algn="tl">
                  <a:srgbClr val="000000">
                    <a:alpha val="43137"/>
                  </a:srgbClr>
                </a:outerShdw>
              </a:effectLst>
              <a:latin typeface="Times New Roman" pitchFamily="18" charset="0"/>
              <a:ea typeface="맑은 고딕" pitchFamily="50" charset="-127"/>
              <a:cs typeface="Times New Roman" pitchFamily="18" charset="0"/>
            </a:endParaRPr>
          </a:p>
        </p:txBody>
      </p:sp>
      <p:sp>
        <p:nvSpPr>
          <p:cNvPr id="20" name="Text Box 20"/>
          <p:cNvSpPr txBox="1">
            <a:spLocks noChangeArrowheads="1"/>
          </p:cNvSpPr>
          <p:nvPr/>
        </p:nvSpPr>
        <p:spPr bwMode="auto">
          <a:xfrm>
            <a:off x="7615326" y="7090007"/>
            <a:ext cx="2625637" cy="317268"/>
          </a:xfrm>
          <a:prstGeom prst="rect">
            <a:avLst/>
          </a:prstGeom>
          <a:noFill/>
          <a:ln w="9525">
            <a:noFill/>
            <a:miter lim="800000"/>
            <a:headEnd/>
            <a:tailEnd/>
          </a:ln>
        </p:spPr>
        <p:txBody>
          <a:bodyPr wrap="none" lIns="100840" tIns="50420" rIns="100840" bIns="50420">
            <a:spAutoFit/>
          </a:bodyPr>
          <a:lstStyle/>
          <a:p>
            <a:pPr latinLnBrk="1">
              <a:defRPr/>
            </a:pPr>
            <a:r>
              <a:rPr lang="en-US" altLang="ko-KR" dirty="0">
                <a:solidFill>
                  <a:srgbClr val="00B050"/>
                </a:solidFill>
                <a:effectLst>
                  <a:outerShdw blurRad="38100" dist="38100" dir="2700000" algn="tl">
                    <a:srgbClr val="000000">
                      <a:alpha val="43137"/>
                    </a:srgbClr>
                  </a:outerShdw>
                </a:effectLst>
                <a:latin typeface="Comic Sans MS" pitchFamily="66" charset="0"/>
                <a:ea typeface="굴림" charset="-127"/>
                <a:cs typeface="Times New Roman" pitchFamily="18" charset="0"/>
              </a:rPr>
              <a:t>[Sabine et al. </a:t>
            </a:r>
            <a:r>
              <a:rPr lang="en-US" altLang="ko-KR" i="1" dirty="0">
                <a:solidFill>
                  <a:srgbClr val="00B050"/>
                </a:solidFill>
                <a:effectLst>
                  <a:outerShdw blurRad="38100" dist="38100" dir="2700000" algn="tl">
                    <a:srgbClr val="000000">
                      <a:alpha val="43137"/>
                    </a:srgbClr>
                  </a:outerShdw>
                </a:effectLst>
                <a:latin typeface="Comic Sans MS" pitchFamily="66" charset="0"/>
                <a:ea typeface="굴림" charset="-127"/>
                <a:cs typeface="Times New Roman" pitchFamily="18" charset="0"/>
              </a:rPr>
              <a:t>Science</a:t>
            </a:r>
            <a:r>
              <a:rPr lang="en-US" altLang="ko-KR" dirty="0">
                <a:solidFill>
                  <a:srgbClr val="00B050"/>
                </a:solidFill>
                <a:effectLst>
                  <a:outerShdw blurRad="38100" dist="38100" dir="2700000" algn="tl">
                    <a:srgbClr val="000000">
                      <a:alpha val="43137"/>
                    </a:srgbClr>
                  </a:outerShdw>
                </a:effectLst>
                <a:latin typeface="Comic Sans MS" pitchFamily="66" charset="0"/>
                <a:ea typeface="굴림" charset="-127"/>
                <a:cs typeface="Times New Roman" pitchFamily="18" charset="0"/>
              </a:rPr>
              <a:t>, 2004]</a:t>
            </a:r>
            <a:endParaRPr lang="ko-KR" altLang="ko-KR" dirty="0">
              <a:solidFill>
                <a:srgbClr val="00B050"/>
              </a:solidFill>
              <a:effectLst>
                <a:outerShdw blurRad="38100" dist="38100" dir="2700000" algn="tl">
                  <a:srgbClr val="000000">
                    <a:alpha val="43137"/>
                  </a:srgbClr>
                </a:outerShdw>
              </a:effectLst>
              <a:latin typeface="Comic Sans MS" pitchFamily="66" charset="0"/>
              <a:ea typeface="굴림" charset="-127"/>
              <a:cs typeface="Times New Roman" pitchFamily="18" charset="0"/>
            </a:endParaRPr>
          </a:p>
        </p:txBody>
      </p:sp>
      <p:grpSp>
        <p:nvGrpSpPr>
          <p:cNvPr id="2" name="Group 1"/>
          <p:cNvGrpSpPr/>
          <p:nvPr/>
        </p:nvGrpSpPr>
        <p:grpSpPr>
          <a:xfrm>
            <a:off x="178851" y="1328162"/>
            <a:ext cx="1351238" cy="3367249"/>
            <a:chOff x="1088102" y="1735541"/>
            <a:chExt cx="1351238" cy="3367249"/>
          </a:xfrm>
        </p:grpSpPr>
        <p:sp>
          <p:nvSpPr>
            <p:cNvPr id="22" name="직사각형 21"/>
            <p:cNvSpPr/>
            <p:nvPr/>
          </p:nvSpPr>
          <p:spPr>
            <a:xfrm>
              <a:off x="1088102" y="1759228"/>
              <a:ext cx="1351238" cy="3343562"/>
            </a:xfrm>
            <a:prstGeom prst="rect">
              <a:avLst/>
            </a:prstGeom>
            <a:solidFill>
              <a:srgbClr val="00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0840" tIns="50420" rIns="100840" bIns="50420" anchor="ctr"/>
            <a:lstStyle/>
            <a:p>
              <a:pPr algn="ctr" latinLnBrk="1">
                <a:defRPr/>
              </a:pPr>
              <a:endParaRPr lang="ko-KR" altLang="en-US"/>
            </a:p>
          </p:txBody>
        </p:sp>
        <p:grpSp>
          <p:nvGrpSpPr>
            <p:cNvPr id="27657" name="그룹 90"/>
            <p:cNvGrpSpPr>
              <a:grpSpLocks/>
            </p:cNvGrpSpPr>
            <p:nvPr/>
          </p:nvGrpSpPr>
          <p:grpSpPr bwMode="auto">
            <a:xfrm>
              <a:off x="2030412" y="2119304"/>
              <a:ext cx="351378" cy="2702464"/>
              <a:chOff x="1813049" y="1961945"/>
              <a:chExt cx="314126" cy="2503062"/>
            </a:xfrm>
          </p:grpSpPr>
          <p:sp>
            <p:nvSpPr>
              <p:cNvPr id="27668" name="Text Box 13"/>
              <p:cNvSpPr txBox="1">
                <a:spLocks noChangeArrowheads="1"/>
              </p:cNvSpPr>
              <p:nvPr/>
            </p:nvSpPr>
            <p:spPr bwMode="auto">
              <a:xfrm>
                <a:off x="1813049" y="1961945"/>
                <a:ext cx="314126" cy="270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0"/>
                    <a:ea typeface="굴림" charset="0"/>
                    <a:cs typeface="굴림" charset="0"/>
                  </a:defRPr>
                </a:lvl1pPr>
                <a:lvl2pPr marL="742950" indent="-285750" eaLnBrk="0" hangingPunct="0">
                  <a:defRPr kumimoji="1">
                    <a:solidFill>
                      <a:schemeClr val="tx1"/>
                    </a:solidFill>
                    <a:latin typeface="굴림" charset="0"/>
                    <a:ea typeface="굴림" charset="0"/>
                    <a:cs typeface="굴림" charset="0"/>
                  </a:defRPr>
                </a:lvl2pPr>
                <a:lvl3pPr marL="1143000" indent="-228600" eaLnBrk="0" hangingPunct="0">
                  <a:defRPr kumimoji="1">
                    <a:solidFill>
                      <a:schemeClr val="tx1"/>
                    </a:solidFill>
                    <a:latin typeface="굴림" charset="0"/>
                    <a:ea typeface="굴림" charset="0"/>
                    <a:cs typeface="굴림" charset="0"/>
                  </a:defRPr>
                </a:lvl3pPr>
                <a:lvl4pPr marL="1600200" indent="-228600" eaLnBrk="0" hangingPunct="0">
                  <a:defRPr kumimoji="1">
                    <a:solidFill>
                      <a:schemeClr val="tx1"/>
                    </a:solidFill>
                    <a:latin typeface="굴림" charset="0"/>
                    <a:ea typeface="굴림" charset="0"/>
                    <a:cs typeface="굴림" charset="0"/>
                  </a:defRPr>
                </a:lvl4pPr>
                <a:lvl5pPr marL="2057400" indent="-228600" eaLnBrk="0" hangingPunct="0">
                  <a:defRPr kumimoji="1">
                    <a:solidFill>
                      <a:schemeClr val="tx1"/>
                    </a:solidFill>
                    <a:latin typeface="굴림" charset="0"/>
                    <a:ea typeface="굴림" charset="0"/>
                    <a:cs typeface="굴림" charset="0"/>
                  </a:defRPr>
                </a:lvl5pPr>
                <a:lvl6pPr marL="2514600" indent="-228600" eaLnBrk="0" fontAlgn="base" hangingPunct="0">
                  <a:spcBef>
                    <a:spcPct val="0"/>
                  </a:spcBef>
                  <a:spcAft>
                    <a:spcPct val="0"/>
                  </a:spcAft>
                  <a:defRPr kumimoji="1">
                    <a:solidFill>
                      <a:schemeClr val="tx1"/>
                    </a:solidFill>
                    <a:latin typeface="굴림" charset="0"/>
                    <a:ea typeface="굴림" charset="0"/>
                    <a:cs typeface="굴림" charset="0"/>
                  </a:defRPr>
                </a:lvl6pPr>
                <a:lvl7pPr marL="2971800" indent="-228600" eaLnBrk="0" fontAlgn="base" hangingPunct="0">
                  <a:spcBef>
                    <a:spcPct val="0"/>
                  </a:spcBef>
                  <a:spcAft>
                    <a:spcPct val="0"/>
                  </a:spcAft>
                  <a:defRPr kumimoji="1">
                    <a:solidFill>
                      <a:schemeClr val="tx1"/>
                    </a:solidFill>
                    <a:latin typeface="굴림" charset="0"/>
                    <a:ea typeface="굴림" charset="0"/>
                    <a:cs typeface="굴림" charset="0"/>
                  </a:defRPr>
                </a:lvl7pPr>
                <a:lvl8pPr marL="3429000" indent="-228600" eaLnBrk="0" fontAlgn="base" hangingPunct="0">
                  <a:spcBef>
                    <a:spcPct val="0"/>
                  </a:spcBef>
                  <a:spcAft>
                    <a:spcPct val="0"/>
                  </a:spcAft>
                  <a:defRPr kumimoji="1">
                    <a:solidFill>
                      <a:schemeClr val="tx1"/>
                    </a:solidFill>
                    <a:latin typeface="굴림" charset="0"/>
                    <a:ea typeface="굴림" charset="0"/>
                    <a:cs typeface="굴림" charset="0"/>
                  </a:defRPr>
                </a:lvl8pPr>
                <a:lvl9pPr marL="3886200" indent="-228600" eaLnBrk="0" fontAlgn="base" hangingPunct="0">
                  <a:spcBef>
                    <a:spcPct val="0"/>
                  </a:spcBef>
                  <a:spcAft>
                    <a:spcPct val="0"/>
                  </a:spcAft>
                  <a:defRPr kumimoji="1">
                    <a:solidFill>
                      <a:schemeClr val="tx1"/>
                    </a:solidFill>
                    <a:latin typeface="굴림" charset="0"/>
                    <a:ea typeface="굴림" charset="0"/>
                    <a:cs typeface="굴림" charset="0"/>
                  </a:defRPr>
                </a:lvl9pPr>
              </a:lstStyle>
              <a:p>
                <a:pPr eaLnBrk="1" latinLnBrk="1" hangingPunct="1"/>
                <a:r>
                  <a:rPr lang="en-US" altLang="ko-KR" sz="1300">
                    <a:solidFill>
                      <a:schemeClr val="bg1"/>
                    </a:solidFill>
                    <a:latin typeface="Times New Roman" charset="0"/>
                  </a:rPr>
                  <a:t>50</a:t>
                </a:r>
                <a:endParaRPr lang="en-US" sz="1300">
                  <a:solidFill>
                    <a:schemeClr val="bg1"/>
                  </a:solidFill>
                  <a:latin typeface="Times New Roman" charset="0"/>
                </a:endParaRPr>
              </a:p>
            </p:txBody>
          </p:sp>
          <p:sp>
            <p:nvSpPr>
              <p:cNvPr id="27669" name="Text Box 14"/>
              <p:cNvSpPr txBox="1">
                <a:spLocks noChangeArrowheads="1"/>
              </p:cNvSpPr>
              <p:nvPr/>
            </p:nvSpPr>
            <p:spPr bwMode="auto">
              <a:xfrm>
                <a:off x="1813049" y="2420888"/>
                <a:ext cx="314126" cy="270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0"/>
                    <a:ea typeface="굴림" charset="0"/>
                    <a:cs typeface="굴림" charset="0"/>
                  </a:defRPr>
                </a:lvl1pPr>
                <a:lvl2pPr marL="742950" indent="-285750" eaLnBrk="0" hangingPunct="0">
                  <a:defRPr kumimoji="1">
                    <a:solidFill>
                      <a:schemeClr val="tx1"/>
                    </a:solidFill>
                    <a:latin typeface="굴림" charset="0"/>
                    <a:ea typeface="굴림" charset="0"/>
                    <a:cs typeface="굴림" charset="0"/>
                  </a:defRPr>
                </a:lvl2pPr>
                <a:lvl3pPr marL="1143000" indent="-228600" eaLnBrk="0" hangingPunct="0">
                  <a:defRPr kumimoji="1">
                    <a:solidFill>
                      <a:schemeClr val="tx1"/>
                    </a:solidFill>
                    <a:latin typeface="굴림" charset="0"/>
                    <a:ea typeface="굴림" charset="0"/>
                    <a:cs typeface="굴림" charset="0"/>
                  </a:defRPr>
                </a:lvl3pPr>
                <a:lvl4pPr marL="1600200" indent="-228600" eaLnBrk="0" hangingPunct="0">
                  <a:defRPr kumimoji="1">
                    <a:solidFill>
                      <a:schemeClr val="tx1"/>
                    </a:solidFill>
                    <a:latin typeface="굴림" charset="0"/>
                    <a:ea typeface="굴림" charset="0"/>
                    <a:cs typeface="굴림" charset="0"/>
                  </a:defRPr>
                </a:lvl4pPr>
                <a:lvl5pPr marL="2057400" indent="-228600" eaLnBrk="0" hangingPunct="0">
                  <a:defRPr kumimoji="1">
                    <a:solidFill>
                      <a:schemeClr val="tx1"/>
                    </a:solidFill>
                    <a:latin typeface="굴림" charset="0"/>
                    <a:ea typeface="굴림" charset="0"/>
                    <a:cs typeface="굴림" charset="0"/>
                  </a:defRPr>
                </a:lvl5pPr>
                <a:lvl6pPr marL="2514600" indent="-228600" eaLnBrk="0" fontAlgn="base" hangingPunct="0">
                  <a:spcBef>
                    <a:spcPct val="0"/>
                  </a:spcBef>
                  <a:spcAft>
                    <a:spcPct val="0"/>
                  </a:spcAft>
                  <a:defRPr kumimoji="1">
                    <a:solidFill>
                      <a:schemeClr val="tx1"/>
                    </a:solidFill>
                    <a:latin typeface="굴림" charset="0"/>
                    <a:ea typeface="굴림" charset="0"/>
                    <a:cs typeface="굴림" charset="0"/>
                  </a:defRPr>
                </a:lvl6pPr>
                <a:lvl7pPr marL="2971800" indent="-228600" eaLnBrk="0" fontAlgn="base" hangingPunct="0">
                  <a:spcBef>
                    <a:spcPct val="0"/>
                  </a:spcBef>
                  <a:spcAft>
                    <a:spcPct val="0"/>
                  </a:spcAft>
                  <a:defRPr kumimoji="1">
                    <a:solidFill>
                      <a:schemeClr val="tx1"/>
                    </a:solidFill>
                    <a:latin typeface="굴림" charset="0"/>
                    <a:ea typeface="굴림" charset="0"/>
                    <a:cs typeface="굴림" charset="0"/>
                  </a:defRPr>
                </a:lvl7pPr>
                <a:lvl8pPr marL="3429000" indent="-228600" eaLnBrk="0" fontAlgn="base" hangingPunct="0">
                  <a:spcBef>
                    <a:spcPct val="0"/>
                  </a:spcBef>
                  <a:spcAft>
                    <a:spcPct val="0"/>
                  </a:spcAft>
                  <a:defRPr kumimoji="1">
                    <a:solidFill>
                      <a:schemeClr val="tx1"/>
                    </a:solidFill>
                    <a:latin typeface="굴림" charset="0"/>
                    <a:ea typeface="굴림" charset="0"/>
                    <a:cs typeface="굴림" charset="0"/>
                  </a:defRPr>
                </a:lvl8pPr>
                <a:lvl9pPr marL="3886200" indent="-228600" eaLnBrk="0" fontAlgn="base" hangingPunct="0">
                  <a:spcBef>
                    <a:spcPct val="0"/>
                  </a:spcBef>
                  <a:spcAft>
                    <a:spcPct val="0"/>
                  </a:spcAft>
                  <a:defRPr kumimoji="1">
                    <a:solidFill>
                      <a:schemeClr val="tx1"/>
                    </a:solidFill>
                    <a:latin typeface="굴림" charset="0"/>
                    <a:ea typeface="굴림" charset="0"/>
                    <a:cs typeface="굴림" charset="0"/>
                  </a:defRPr>
                </a:lvl9pPr>
              </a:lstStyle>
              <a:p>
                <a:pPr eaLnBrk="1" latinLnBrk="1" hangingPunct="1"/>
                <a:r>
                  <a:rPr lang="en-US" altLang="ko-KR" sz="1300">
                    <a:solidFill>
                      <a:schemeClr val="bg1"/>
                    </a:solidFill>
                    <a:latin typeface="Times New Roman" charset="0"/>
                  </a:rPr>
                  <a:t>40</a:t>
                </a:r>
                <a:endParaRPr lang="en-US" sz="1300">
                  <a:solidFill>
                    <a:schemeClr val="bg1"/>
                  </a:solidFill>
                  <a:latin typeface="Times New Roman" charset="0"/>
                </a:endParaRPr>
              </a:p>
            </p:txBody>
          </p:sp>
          <p:sp>
            <p:nvSpPr>
              <p:cNvPr id="27670" name="Text Box 15"/>
              <p:cNvSpPr txBox="1">
                <a:spLocks noChangeArrowheads="1"/>
              </p:cNvSpPr>
              <p:nvPr/>
            </p:nvSpPr>
            <p:spPr bwMode="auto">
              <a:xfrm>
                <a:off x="1813049" y="2857680"/>
                <a:ext cx="314126" cy="270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0"/>
                    <a:ea typeface="굴림" charset="0"/>
                    <a:cs typeface="굴림" charset="0"/>
                  </a:defRPr>
                </a:lvl1pPr>
                <a:lvl2pPr marL="742950" indent="-285750" eaLnBrk="0" hangingPunct="0">
                  <a:defRPr kumimoji="1">
                    <a:solidFill>
                      <a:schemeClr val="tx1"/>
                    </a:solidFill>
                    <a:latin typeface="굴림" charset="0"/>
                    <a:ea typeface="굴림" charset="0"/>
                    <a:cs typeface="굴림" charset="0"/>
                  </a:defRPr>
                </a:lvl2pPr>
                <a:lvl3pPr marL="1143000" indent="-228600" eaLnBrk="0" hangingPunct="0">
                  <a:defRPr kumimoji="1">
                    <a:solidFill>
                      <a:schemeClr val="tx1"/>
                    </a:solidFill>
                    <a:latin typeface="굴림" charset="0"/>
                    <a:ea typeface="굴림" charset="0"/>
                    <a:cs typeface="굴림" charset="0"/>
                  </a:defRPr>
                </a:lvl3pPr>
                <a:lvl4pPr marL="1600200" indent="-228600" eaLnBrk="0" hangingPunct="0">
                  <a:defRPr kumimoji="1">
                    <a:solidFill>
                      <a:schemeClr val="tx1"/>
                    </a:solidFill>
                    <a:latin typeface="굴림" charset="0"/>
                    <a:ea typeface="굴림" charset="0"/>
                    <a:cs typeface="굴림" charset="0"/>
                  </a:defRPr>
                </a:lvl4pPr>
                <a:lvl5pPr marL="2057400" indent="-228600" eaLnBrk="0" hangingPunct="0">
                  <a:defRPr kumimoji="1">
                    <a:solidFill>
                      <a:schemeClr val="tx1"/>
                    </a:solidFill>
                    <a:latin typeface="굴림" charset="0"/>
                    <a:ea typeface="굴림" charset="0"/>
                    <a:cs typeface="굴림" charset="0"/>
                  </a:defRPr>
                </a:lvl5pPr>
                <a:lvl6pPr marL="2514600" indent="-228600" eaLnBrk="0" fontAlgn="base" hangingPunct="0">
                  <a:spcBef>
                    <a:spcPct val="0"/>
                  </a:spcBef>
                  <a:spcAft>
                    <a:spcPct val="0"/>
                  </a:spcAft>
                  <a:defRPr kumimoji="1">
                    <a:solidFill>
                      <a:schemeClr val="tx1"/>
                    </a:solidFill>
                    <a:latin typeface="굴림" charset="0"/>
                    <a:ea typeface="굴림" charset="0"/>
                    <a:cs typeface="굴림" charset="0"/>
                  </a:defRPr>
                </a:lvl6pPr>
                <a:lvl7pPr marL="2971800" indent="-228600" eaLnBrk="0" fontAlgn="base" hangingPunct="0">
                  <a:spcBef>
                    <a:spcPct val="0"/>
                  </a:spcBef>
                  <a:spcAft>
                    <a:spcPct val="0"/>
                  </a:spcAft>
                  <a:defRPr kumimoji="1">
                    <a:solidFill>
                      <a:schemeClr val="tx1"/>
                    </a:solidFill>
                    <a:latin typeface="굴림" charset="0"/>
                    <a:ea typeface="굴림" charset="0"/>
                    <a:cs typeface="굴림" charset="0"/>
                  </a:defRPr>
                </a:lvl7pPr>
                <a:lvl8pPr marL="3429000" indent="-228600" eaLnBrk="0" fontAlgn="base" hangingPunct="0">
                  <a:spcBef>
                    <a:spcPct val="0"/>
                  </a:spcBef>
                  <a:spcAft>
                    <a:spcPct val="0"/>
                  </a:spcAft>
                  <a:defRPr kumimoji="1">
                    <a:solidFill>
                      <a:schemeClr val="tx1"/>
                    </a:solidFill>
                    <a:latin typeface="굴림" charset="0"/>
                    <a:ea typeface="굴림" charset="0"/>
                    <a:cs typeface="굴림" charset="0"/>
                  </a:defRPr>
                </a:lvl8pPr>
                <a:lvl9pPr marL="3886200" indent="-228600" eaLnBrk="0" fontAlgn="base" hangingPunct="0">
                  <a:spcBef>
                    <a:spcPct val="0"/>
                  </a:spcBef>
                  <a:spcAft>
                    <a:spcPct val="0"/>
                  </a:spcAft>
                  <a:defRPr kumimoji="1">
                    <a:solidFill>
                      <a:schemeClr val="tx1"/>
                    </a:solidFill>
                    <a:latin typeface="굴림" charset="0"/>
                    <a:ea typeface="굴림" charset="0"/>
                    <a:cs typeface="굴림" charset="0"/>
                  </a:defRPr>
                </a:lvl9pPr>
              </a:lstStyle>
              <a:p>
                <a:pPr eaLnBrk="1" latinLnBrk="1" hangingPunct="1"/>
                <a:r>
                  <a:rPr lang="en-US" altLang="ko-KR" sz="1300" dirty="0">
                    <a:solidFill>
                      <a:schemeClr val="bg1"/>
                    </a:solidFill>
                    <a:latin typeface="Times New Roman" charset="0"/>
                  </a:rPr>
                  <a:t>30</a:t>
                </a:r>
                <a:endParaRPr lang="en-US" sz="1300" dirty="0">
                  <a:solidFill>
                    <a:schemeClr val="bg1"/>
                  </a:solidFill>
                  <a:latin typeface="Times New Roman" charset="0"/>
                </a:endParaRPr>
              </a:p>
            </p:txBody>
          </p:sp>
          <p:sp>
            <p:nvSpPr>
              <p:cNvPr id="27671" name="Text Box 16"/>
              <p:cNvSpPr txBox="1">
                <a:spLocks noChangeArrowheads="1"/>
              </p:cNvSpPr>
              <p:nvPr/>
            </p:nvSpPr>
            <p:spPr bwMode="auto">
              <a:xfrm>
                <a:off x="1813049" y="3303202"/>
                <a:ext cx="314126" cy="270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0"/>
                    <a:ea typeface="굴림" charset="0"/>
                    <a:cs typeface="굴림" charset="0"/>
                  </a:defRPr>
                </a:lvl1pPr>
                <a:lvl2pPr marL="742950" indent="-285750" eaLnBrk="0" hangingPunct="0">
                  <a:defRPr kumimoji="1">
                    <a:solidFill>
                      <a:schemeClr val="tx1"/>
                    </a:solidFill>
                    <a:latin typeface="굴림" charset="0"/>
                    <a:ea typeface="굴림" charset="0"/>
                    <a:cs typeface="굴림" charset="0"/>
                  </a:defRPr>
                </a:lvl2pPr>
                <a:lvl3pPr marL="1143000" indent="-228600" eaLnBrk="0" hangingPunct="0">
                  <a:defRPr kumimoji="1">
                    <a:solidFill>
                      <a:schemeClr val="tx1"/>
                    </a:solidFill>
                    <a:latin typeface="굴림" charset="0"/>
                    <a:ea typeface="굴림" charset="0"/>
                    <a:cs typeface="굴림" charset="0"/>
                  </a:defRPr>
                </a:lvl3pPr>
                <a:lvl4pPr marL="1600200" indent="-228600" eaLnBrk="0" hangingPunct="0">
                  <a:defRPr kumimoji="1">
                    <a:solidFill>
                      <a:schemeClr val="tx1"/>
                    </a:solidFill>
                    <a:latin typeface="굴림" charset="0"/>
                    <a:ea typeface="굴림" charset="0"/>
                    <a:cs typeface="굴림" charset="0"/>
                  </a:defRPr>
                </a:lvl4pPr>
                <a:lvl5pPr marL="2057400" indent="-228600" eaLnBrk="0" hangingPunct="0">
                  <a:defRPr kumimoji="1">
                    <a:solidFill>
                      <a:schemeClr val="tx1"/>
                    </a:solidFill>
                    <a:latin typeface="굴림" charset="0"/>
                    <a:ea typeface="굴림" charset="0"/>
                    <a:cs typeface="굴림" charset="0"/>
                  </a:defRPr>
                </a:lvl5pPr>
                <a:lvl6pPr marL="2514600" indent="-228600" eaLnBrk="0" fontAlgn="base" hangingPunct="0">
                  <a:spcBef>
                    <a:spcPct val="0"/>
                  </a:spcBef>
                  <a:spcAft>
                    <a:spcPct val="0"/>
                  </a:spcAft>
                  <a:defRPr kumimoji="1">
                    <a:solidFill>
                      <a:schemeClr val="tx1"/>
                    </a:solidFill>
                    <a:latin typeface="굴림" charset="0"/>
                    <a:ea typeface="굴림" charset="0"/>
                    <a:cs typeface="굴림" charset="0"/>
                  </a:defRPr>
                </a:lvl6pPr>
                <a:lvl7pPr marL="2971800" indent="-228600" eaLnBrk="0" fontAlgn="base" hangingPunct="0">
                  <a:spcBef>
                    <a:spcPct val="0"/>
                  </a:spcBef>
                  <a:spcAft>
                    <a:spcPct val="0"/>
                  </a:spcAft>
                  <a:defRPr kumimoji="1">
                    <a:solidFill>
                      <a:schemeClr val="tx1"/>
                    </a:solidFill>
                    <a:latin typeface="굴림" charset="0"/>
                    <a:ea typeface="굴림" charset="0"/>
                    <a:cs typeface="굴림" charset="0"/>
                  </a:defRPr>
                </a:lvl7pPr>
                <a:lvl8pPr marL="3429000" indent="-228600" eaLnBrk="0" fontAlgn="base" hangingPunct="0">
                  <a:spcBef>
                    <a:spcPct val="0"/>
                  </a:spcBef>
                  <a:spcAft>
                    <a:spcPct val="0"/>
                  </a:spcAft>
                  <a:defRPr kumimoji="1">
                    <a:solidFill>
                      <a:schemeClr val="tx1"/>
                    </a:solidFill>
                    <a:latin typeface="굴림" charset="0"/>
                    <a:ea typeface="굴림" charset="0"/>
                    <a:cs typeface="굴림" charset="0"/>
                  </a:defRPr>
                </a:lvl8pPr>
                <a:lvl9pPr marL="3886200" indent="-228600" eaLnBrk="0" fontAlgn="base" hangingPunct="0">
                  <a:spcBef>
                    <a:spcPct val="0"/>
                  </a:spcBef>
                  <a:spcAft>
                    <a:spcPct val="0"/>
                  </a:spcAft>
                  <a:defRPr kumimoji="1">
                    <a:solidFill>
                      <a:schemeClr val="tx1"/>
                    </a:solidFill>
                    <a:latin typeface="굴림" charset="0"/>
                    <a:ea typeface="굴림" charset="0"/>
                    <a:cs typeface="굴림" charset="0"/>
                  </a:defRPr>
                </a:lvl9pPr>
              </a:lstStyle>
              <a:p>
                <a:pPr eaLnBrk="1" latinLnBrk="1" hangingPunct="1"/>
                <a:r>
                  <a:rPr lang="en-US" altLang="ko-KR" sz="1300">
                    <a:solidFill>
                      <a:schemeClr val="bg1"/>
                    </a:solidFill>
                    <a:latin typeface="Times New Roman" charset="0"/>
                  </a:rPr>
                  <a:t>20</a:t>
                </a:r>
                <a:endParaRPr lang="en-US" sz="1300">
                  <a:solidFill>
                    <a:schemeClr val="bg1"/>
                  </a:solidFill>
                  <a:latin typeface="Times New Roman" charset="0"/>
                </a:endParaRPr>
              </a:p>
            </p:txBody>
          </p:sp>
          <p:sp>
            <p:nvSpPr>
              <p:cNvPr id="27672" name="Text Box 17"/>
              <p:cNvSpPr txBox="1">
                <a:spLocks noChangeArrowheads="1"/>
              </p:cNvSpPr>
              <p:nvPr/>
            </p:nvSpPr>
            <p:spPr bwMode="auto">
              <a:xfrm>
                <a:off x="1813049" y="3754993"/>
                <a:ext cx="314126" cy="270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0"/>
                    <a:ea typeface="굴림" charset="0"/>
                    <a:cs typeface="굴림" charset="0"/>
                  </a:defRPr>
                </a:lvl1pPr>
                <a:lvl2pPr marL="742950" indent="-285750" eaLnBrk="0" hangingPunct="0">
                  <a:defRPr kumimoji="1">
                    <a:solidFill>
                      <a:schemeClr val="tx1"/>
                    </a:solidFill>
                    <a:latin typeface="굴림" charset="0"/>
                    <a:ea typeface="굴림" charset="0"/>
                    <a:cs typeface="굴림" charset="0"/>
                  </a:defRPr>
                </a:lvl2pPr>
                <a:lvl3pPr marL="1143000" indent="-228600" eaLnBrk="0" hangingPunct="0">
                  <a:defRPr kumimoji="1">
                    <a:solidFill>
                      <a:schemeClr val="tx1"/>
                    </a:solidFill>
                    <a:latin typeface="굴림" charset="0"/>
                    <a:ea typeface="굴림" charset="0"/>
                    <a:cs typeface="굴림" charset="0"/>
                  </a:defRPr>
                </a:lvl3pPr>
                <a:lvl4pPr marL="1600200" indent="-228600" eaLnBrk="0" hangingPunct="0">
                  <a:defRPr kumimoji="1">
                    <a:solidFill>
                      <a:schemeClr val="tx1"/>
                    </a:solidFill>
                    <a:latin typeface="굴림" charset="0"/>
                    <a:ea typeface="굴림" charset="0"/>
                    <a:cs typeface="굴림" charset="0"/>
                  </a:defRPr>
                </a:lvl4pPr>
                <a:lvl5pPr marL="2057400" indent="-228600" eaLnBrk="0" hangingPunct="0">
                  <a:defRPr kumimoji="1">
                    <a:solidFill>
                      <a:schemeClr val="tx1"/>
                    </a:solidFill>
                    <a:latin typeface="굴림" charset="0"/>
                    <a:ea typeface="굴림" charset="0"/>
                    <a:cs typeface="굴림" charset="0"/>
                  </a:defRPr>
                </a:lvl5pPr>
                <a:lvl6pPr marL="2514600" indent="-228600" eaLnBrk="0" fontAlgn="base" hangingPunct="0">
                  <a:spcBef>
                    <a:spcPct val="0"/>
                  </a:spcBef>
                  <a:spcAft>
                    <a:spcPct val="0"/>
                  </a:spcAft>
                  <a:defRPr kumimoji="1">
                    <a:solidFill>
                      <a:schemeClr val="tx1"/>
                    </a:solidFill>
                    <a:latin typeface="굴림" charset="0"/>
                    <a:ea typeface="굴림" charset="0"/>
                    <a:cs typeface="굴림" charset="0"/>
                  </a:defRPr>
                </a:lvl6pPr>
                <a:lvl7pPr marL="2971800" indent="-228600" eaLnBrk="0" fontAlgn="base" hangingPunct="0">
                  <a:spcBef>
                    <a:spcPct val="0"/>
                  </a:spcBef>
                  <a:spcAft>
                    <a:spcPct val="0"/>
                  </a:spcAft>
                  <a:defRPr kumimoji="1">
                    <a:solidFill>
                      <a:schemeClr val="tx1"/>
                    </a:solidFill>
                    <a:latin typeface="굴림" charset="0"/>
                    <a:ea typeface="굴림" charset="0"/>
                    <a:cs typeface="굴림" charset="0"/>
                  </a:defRPr>
                </a:lvl7pPr>
                <a:lvl8pPr marL="3429000" indent="-228600" eaLnBrk="0" fontAlgn="base" hangingPunct="0">
                  <a:spcBef>
                    <a:spcPct val="0"/>
                  </a:spcBef>
                  <a:spcAft>
                    <a:spcPct val="0"/>
                  </a:spcAft>
                  <a:defRPr kumimoji="1">
                    <a:solidFill>
                      <a:schemeClr val="tx1"/>
                    </a:solidFill>
                    <a:latin typeface="굴림" charset="0"/>
                    <a:ea typeface="굴림" charset="0"/>
                    <a:cs typeface="굴림" charset="0"/>
                  </a:defRPr>
                </a:lvl8pPr>
                <a:lvl9pPr marL="3886200" indent="-228600" eaLnBrk="0" fontAlgn="base" hangingPunct="0">
                  <a:spcBef>
                    <a:spcPct val="0"/>
                  </a:spcBef>
                  <a:spcAft>
                    <a:spcPct val="0"/>
                  </a:spcAft>
                  <a:defRPr kumimoji="1">
                    <a:solidFill>
                      <a:schemeClr val="tx1"/>
                    </a:solidFill>
                    <a:latin typeface="굴림" charset="0"/>
                    <a:ea typeface="굴림" charset="0"/>
                    <a:cs typeface="굴림" charset="0"/>
                  </a:defRPr>
                </a:lvl9pPr>
              </a:lstStyle>
              <a:p>
                <a:pPr eaLnBrk="1" latinLnBrk="1" hangingPunct="1"/>
                <a:r>
                  <a:rPr lang="en-US" altLang="ko-KR" sz="1300">
                    <a:solidFill>
                      <a:schemeClr val="bg1"/>
                    </a:solidFill>
                    <a:latin typeface="Times New Roman" charset="0"/>
                  </a:rPr>
                  <a:t>10</a:t>
                </a:r>
                <a:endParaRPr lang="en-US" sz="1300">
                  <a:solidFill>
                    <a:schemeClr val="bg1"/>
                  </a:solidFill>
                  <a:latin typeface="Times New Roman" charset="0"/>
                </a:endParaRPr>
              </a:p>
            </p:txBody>
          </p:sp>
          <p:sp>
            <p:nvSpPr>
              <p:cNvPr id="27673" name="Text Box 18"/>
              <p:cNvSpPr txBox="1">
                <a:spLocks noChangeArrowheads="1"/>
              </p:cNvSpPr>
              <p:nvPr/>
            </p:nvSpPr>
            <p:spPr bwMode="auto">
              <a:xfrm>
                <a:off x="1813049" y="4194193"/>
                <a:ext cx="239607" cy="270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0"/>
                    <a:ea typeface="굴림" charset="0"/>
                    <a:cs typeface="굴림" charset="0"/>
                  </a:defRPr>
                </a:lvl1pPr>
                <a:lvl2pPr marL="742950" indent="-285750" eaLnBrk="0" hangingPunct="0">
                  <a:defRPr kumimoji="1">
                    <a:solidFill>
                      <a:schemeClr val="tx1"/>
                    </a:solidFill>
                    <a:latin typeface="굴림" charset="0"/>
                    <a:ea typeface="굴림" charset="0"/>
                    <a:cs typeface="굴림" charset="0"/>
                  </a:defRPr>
                </a:lvl2pPr>
                <a:lvl3pPr marL="1143000" indent="-228600" eaLnBrk="0" hangingPunct="0">
                  <a:defRPr kumimoji="1">
                    <a:solidFill>
                      <a:schemeClr val="tx1"/>
                    </a:solidFill>
                    <a:latin typeface="굴림" charset="0"/>
                    <a:ea typeface="굴림" charset="0"/>
                    <a:cs typeface="굴림" charset="0"/>
                  </a:defRPr>
                </a:lvl3pPr>
                <a:lvl4pPr marL="1600200" indent="-228600" eaLnBrk="0" hangingPunct="0">
                  <a:defRPr kumimoji="1">
                    <a:solidFill>
                      <a:schemeClr val="tx1"/>
                    </a:solidFill>
                    <a:latin typeface="굴림" charset="0"/>
                    <a:ea typeface="굴림" charset="0"/>
                    <a:cs typeface="굴림" charset="0"/>
                  </a:defRPr>
                </a:lvl4pPr>
                <a:lvl5pPr marL="2057400" indent="-228600" eaLnBrk="0" hangingPunct="0">
                  <a:defRPr kumimoji="1">
                    <a:solidFill>
                      <a:schemeClr val="tx1"/>
                    </a:solidFill>
                    <a:latin typeface="굴림" charset="0"/>
                    <a:ea typeface="굴림" charset="0"/>
                    <a:cs typeface="굴림" charset="0"/>
                  </a:defRPr>
                </a:lvl5pPr>
                <a:lvl6pPr marL="2514600" indent="-228600" eaLnBrk="0" fontAlgn="base" hangingPunct="0">
                  <a:spcBef>
                    <a:spcPct val="0"/>
                  </a:spcBef>
                  <a:spcAft>
                    <a:spcPct val="0"/>
                  </a:spcAft>
                  <a:defRPr kumimoji="1">
                    <a:solidFill>
                      <a:schemeClr val="tx1"/>
                    </a:solidFill>
                    <a:latin typeface="굴림" charset="0"/>
                    <a:ea typeface="굴림" charset="0"/>
                    <a:cs typeface="굴림" charset="0"/>
                  </a:defRPr>
                </a:lvl6pPr>
                <a:lvl7pPr marL="2971800" indent="-228600" eaLnBrk="0" fontAlgn="base" hangingPunct="0">
                  <a:spcBef>
                    <a:spcPct val="0"/>
                  </a:spcBef>
                  <a:spcAft>
                    <a:spcPct val="0"/>
                  </a:spcAft>
                  <a:defRPr kumimoji="1">
                    <a:solidFill>
                      <a:schemeClr val="tx1"/>
                    </a:solidFill>
                    <a:latin typeface="굴림" charset="0"/>
                    <a:ea typeface="굴림" charset="0"/>
                    <a:cs typeface="굴림" charset="0"/>
                  </a:defRPr>
                </a:lvl7pPr>
                <a:lvl8pPr marL="3429000" indent="-228600" eaLnBrk="0" fontAlgn="base" hangingPunct="0">
                  <a:spcBef>
                    <a:spcPct val="0"/>
                  </a:spcBef>
                  <a:spcAft>
                    <a:spcPct val="0"/>
                  </a:spcAft>
                  <a:defRPr kumimoji="1">
                    <a:solidFill>
                      <a:schemeClr val="tx1"/>
                    </a:solidFill>
                    <a:latin typeface="굴림" charset="0"/>
                    <a:ea typeface="굴림" charset="0"/>
                    <a:cs typeface="굴림" charset="0"/>
                  </a:defRPr>
                </a:lvl8pPr>
                <a:lvl9pPr marL="3886200" indent="-228600" eaLnBrk="0" fontAlgn="base" hangingPunct="0">
                  <a:spcBef>
                    <a:spcPct val="0"/>
                  </a:spcBef>
                  <a:spcAft>
                    <a:spcPct val="0"/>
                  </a:spcAft>
                  <a:defRPr kumimoji="1">
                    <a:solidFill>
                      <a:schemeClr val="tx1"/>
                    </a:solidFill>
                    <a:latin typeface="굴림" charset="0"/>
                    <a:ea typeface="굴림" charset="0"/>
                    <a:cs typeface="굴림" charset="0"/>
                  </a:defRPr>
                </a:lvl9pPr>
              </a:lstStyle>
              <a:p>
                <a:pPr eaLnBrk="1" latinLnBrk="1" hangingPunct="1"/>
                <a:r>
                  <a:rPr lang="en-US" altLang="ko-KR" sz="1300">
                    <a:solidFill>
                      <a:schemeClr val="bg1"/>
                    </a:solidFill>
                    <a:latin typeface="Times New Roman" charset="0"/>
                  </a:rPr>
                  <a:t>0</a:t>
                </a:r>
                <a:endParaRPr lang="en-US" sz="1300">
                  <a:solidFill>
                    <a:schemeClr val="bg1"/>
                  </a:solidFill>
                  <a:latin typeface="Times New Roman" charset="0"/>
                </a:endParaRPr>
              </a:p>
            </p:txBody>
          </p:sp>
        </p:grpSp>
        <p:sp>
          <p:nvSpPr>
            <p:cNvPr id="27658" name="TextBox 7"/>
            <p:cNvSpPr txBox="1">
              <a:spLocks noChangeArrowheads="1"/>
            </p:cNvSpPr>
            <p:nvPr/>
          </p:nvSpPr>
          <p:spPr bwMode="auto">
            <a:xfrm rot="-5400000">
              <a:off x="-239044" y="3086809"/>
              <a:ext cx="3358359" cy="655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kumimoji="1">
                  <a:solidFill>
                    <a:schemeClr val="tx1"/>
                  </a:solidFill>
                  <a:latin typeface="굴림" charset="0"/>
                  <a:ea typeface="굴림" charset="0"/>
                  <a:cs typeface="굴림" charset="0"/>
                </a:defRPr>
              </a:lvl1pPr>
              <a:lvl2pPr marL="742950" indent="-285750" eaLnBrk="0" hangingPunct="0">
                <a:defRPr kumimoji="1">
                  <a:solidFill>
                    <a:schemeClr val="tx1"/>
                  </a:solidFill>
                  <a:latin typeface="굴림" charset="0"/>
                  <a:ea typeface="굴림" charset="0"/>
                  <a:cs typeface="굴림" charset="0"/>
                </a:defRPr>
              </a:lvl2pPr>
              <a:lvl3pPr marL="1143000" indent="-228600" eaLnBrk="0" hangingPunct="0">
                <a:defRPr kumimoji="1">
                  <a:solidFill>
                    <a:schemeClr val="tx1"/>
                  </a:solidFill>
                  <a:latin typeface="굴림" charset="0"/>
                  <a:ea typeface="굴림" charset="0"/>
                  <a:cs typeface="굴림" charset="0"/>
                </a:defRPr>
              </a:lvl3pPr>
              <a:lvl4pPr marL="1600200" indent="-228600" eaLnBrk="0" hangingPunct="0">
                <a:defRPr kumimoji="1">
                  <a:solidFill>
                    <a:schemeClr val="tx1"/>
                  </a:solidFill>
                  <a:latin typeface="굴림" charset="0"/>
                  <a:ea typeface="굴림" charset="0"/>
                  <a:cs typeface="굴림" charset="0"/>
                </a:defRPr>
              </a:lvl4pPr>
              <a:lvl5pPr marL="2057400" indent="-228600" eaLnBrk="0" hangingPunct="0">
                <a:defRPr kumimoji="1">
                  <a:solidFill>
                    <a:schemeClr val="tx1"/>
                  </a:solidFill>
                  <a:latin typeface="굴림" charset="0"/>
                  <a:ea typeface="굴림" charset="0"/>
                  <a:cs typeface="굴림" charset="0"/>
                </a:defRPr>
              </a:lvl5pPr>
              <a:lvl6pPr marL="2514600" indent="-228600" eaLnBrk="0" fontAlgn="base" hangingPunct="0">
                <a:spcBef>
                  <a:spcPct val="0"/>
                </a:spcBef>
                <a:spcAft>
                  <a:spcPct val="0"/>
                </a:spcAft>
                <a:defRPr kumimoji="1">
                  <a:solidFill>
                    <a:schemeClr val="tx1"/>
                  </a:solidFill>
                  <a:latin typeface="굴림" charset="0"/>
                  <a:ea typeface="굴림" charset="0"/>
                  <a:cs typeface="굴림" charset="0"/>
                </a:defRPr>
              </a:lvl6pPr>
              <a:lvl7pPr marL="2971800" indent="-228600" eaLnBrk="0" fontAlgn="base" hangingPunct="0">
                <a:spcBef>
                  <a:spcPct val="0"/>
                </a:spcBef>
                <a:spcAft>
                  <a:spcPct val="0"/>
                </a:spcAft>
                <a:defRPr kumimoji="1">
                  <a:solidFill>
                    <a:schemeClr val="tx1"/>
                  </a:solidFill>
                  <a:latin typeface="굴림" charset="0"/>
                  <a:ea typeface="굴림" charset="0"/>
                  <a:cs typeface="굴림" charset="0"/>
                </a:defRPr>
              </a:lvl7pPr>
              <a:lvl8pPr marL="3429000" indent="-228600" eaLnBrk="0" fontAlgn="base" hangingPunct="0">
                <a:spcBef>
                  <a:spcPct val="0"/>
                </a:spcBef>
                <a:spcAft>
                  <a:spcPct val="0"/>
                </a:spcAft>
                <a:defRPr kumimoji="1">
                  <a:solidFill>
                    <a:schemeClr val="tx1"/>
                  </a:solidFill>
                  <a:latin typeface="굴림" charset="0"/>
                  <a:ea typeface="굴림" charset="0"/>
                  <a:cs typeface="굴림" charset="0"/>
                </a:defRPr>
              </a:lvl8pPr>
              <a:lvl9pPr marL="3886200" indent="-228600" eaLnBrk="0" fontAlgn="base" hangingPunct="0">
                <a:spcBef>
                  <a:spcPct val="0"/>
                </a:spcBef>
                <a:spcAft>
                  <a:spcPct val="0"/>
                </a:spcAft>
                <a:defRPr kumimoji="1">
                  <a:solidFill>
                    <a:schemeClr val="tx1"/>
                  </a:solidFill>
                  <a:latin typeface="굴림" charset="0"/>
                  <a:ea typeface="굴림" charset="0"/>
                  <a:cs typeface="굴림" charset="0"/>
                </a:defRPr>
              </a:lvl9pPr>
            </a:lstStyle>
            <a:p>
              <a:pPr algn="ctr" eaLnBrk="1" latinLnBrk="1" hangingPunct="1"/>
              <a:r>
                <a:rPr kumimoji="0" lang="en-US" altLang="ko-KR" sz="1800">
                  <a:solidFill>
                    <a:schemeClr val="bg1"/>
                  </a:solidFill>
                  <a:latin typeface="Times New Roman" charset="0"/>
                  <a:ea typeface="맑은 고딕" charset="0"/>
                  <a:cs typeface="Times New Roman" charset="0"/>
                </a:rPr>
                <a:t>Anthropogenic CO</a:t>
              </a:r>
              <a:r>
                <a:rPr kumimoji="0" lang="en-US" altLang="ko-KR" sz="1800" baseline="-25000">
                  <a:solidFill>
                    <a:schemeClr val="bg1"/>
                  </a:solidFill>
                  <a:latin typeface="Times New Roman" charset="0"/>
                  <a:ea typeface="맑은 고딕" charset="0"/>
                  <a:cs typeface="Times New Roman" charset="0"/>
                </a:rPr>
                <a:t>2</a:t>
              </a:r>
              <a:r>
                <a:rPr kumimoji="0" lang="en-US" altLang="ko-KR" sz="1800">
                  <a:solidFill>
                    <a:schemeClr val="bg1"/>
                  </a:solidFill>
                  <a:latin typeface="Times New Roman" charset="0"/>
                  <a:ea typeface="맑은 고딕" charset="0"/>
                  <a:cs typeface="Times New Roman" charset="0"/>
                </a:rPr>
                <a:t> concentration</a:t>
              </a:r>
            </a:p>
            <a:p>
              <a:pPr algn="ctr" eaLnBrk="1" latinLnBrk="1" hangingPunct="1"/>
              <a:r>
                <a:rPr kumimoji="0" lang="en-US" altLang="ko-KR" sz="1800">
                  <a:solidFill>
                    <a:schemeClr val="bg1"/>
                  </a:solidFill>
                  <a:latin typeface="Times New Roman" charset="0"/>
                  <a:ea typeface="맑은 고딕" charset="0"/>
                  <a:cs typeface="Times New Roman" charset="0"/>
                </a:rPr>
                <a:t>(</a:t>
              </a:r>
              <a:r>
                <a:rPr kumimoji="0" lang="el-GR" altLang="ko-KR" sz="1800">
                  <a:solidFill>
                    <a:schemeClr val="bg1"/>
                  </a:solidFill>
                  <a:latin typeface="맑은 고딕" charset="0"/>
                  <a:ea typeface="맑은 고딕" charset="0"/>
                  <a:cs typeface="Times New Roman" charset="0"/>
                </a:rPr>
                <a:t>μ</a:t>
              </a:r>
              <a:r>
                <a:rPr kumimoji="0" lang="en-US" altLang="ko-KR" sz="1800">
                  <a:solidFill>
                    <a:schemeClr val="bg1"/>
                  </a:solidFill>
                  <a:latin typeface="Times New Roman" charset="0"/>
                  <a:ea typeface="맑은 고딕" charset="0"/>
                  <a:cs typeface="Times New Roman" charset="0"/>
                </a:rPr>
                <a:t>mol kg</a:t>
              </a:r>
              <a:r>
                <a:rPr kumimoji="0" lang="en-US" altLang="ko-KR" sz="1800" baseline="30000">
                  <a:solidFill>
                    <a:schemeClr val="bg1"/>
                  </a:solidFill>
                  <a:latin typeface="Times New Roman" charset="0"/>
                  <a:ea typeface="맑은 고딕" charset="0"/>
                  <a:cs typeface="Times New Roman" charset="0"/>
                </a:rPr>
                <a:t>-1</a:t>
              </a:r>
              <a:r>
                <a:rPr kumimoji="0" lang="en-US" altLang="ko-KR" sz="1800">
                  <a:solidFill>
                    <a:schemeClr val="bg1"/>
                  </a:solidFill>
                  <a:latin typeface="Times New Roman" charset="0"/>
                  <a:ea typeface="맑은 고딕" charset="0"/>
                  <a:cs typeface="Times New Roman" charset="0"/>
                </a:rPr>
                <a:t>)</a:t>
              </a:r>
              <a:endParaRPr kumimoji="0" lang="ko-KR" altLang="en-US" sz="1800">
                <a:solidFill>
                  <a:schemeClr val="bg1"/>
                </a:solidFill>
                <a:latin typeface="Times New Roman" charset="0"/>
                <a:ea typeface="맑은 고딕" charset="0"/>
                <a:cs typeface="Times New Roman" charset="0"/>
              </a:endParaRPr>
            </a:p>
          </p:txBody>
        </p:sp>
        <p:pic>
          <p:nvPicPr>
            <p:cNvPr id="27659" name="Picture 2" descr="http://www.pmel.noaa.gov/co2/gif/3basin_aco2.jpg"/>
            <p:cNvPicPr>
              <a:picLocks noChangeAspect="1" noChangeArrowheads="1"/>
            </p:cNvPicPr>
            <p:nvPr/>
          </p:nvPicPr>
          <p:blipFill>
            <a:blip r:embed="rId2">
              <a:extLst>
                <a:ext uri="{28A0092B-C50C-407E-A947-70E740481C1C}">
                  <a14:useLocalDpi xmlns:a14="http://schemas.microsoft.com/office/drawing/2010/main" val="0"/>
                </a:ext>
              </a:extLst>
            </a:blip>
            <a:srcRect l="72345" t="65541" r="24626" b="1324"/>
            <a:stretch>
              <a:fillRect/>
            </a:stretch>
          </p:blipFill>
          <p:spPr bwMode="auto">
            <a:xfrm>
              <a:off x="1813505" y="1915262"/>
              <a:ext cx="216909" cy="303321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27663" name="그룹 93"/>
          <p:cNvGrpSpPr>
            <a:grpSpLocks/>
          </p:cNvGrpSpPr>
          <p:nvPr/>
        </p:nvGrpSpPr>
        <p:grpSpPr bwMode="auto">
          <a:xfrm>
            <a:off x="5021157" y="431910"/>
            <a:ext cx="5083202" cy="6510337"/>
            <a:chOff x="4355395" y="512532"/>
            <a:chExt cx="4572581" cy="6165793"/>
          </a:xfrm>
        </p:grpSpPr>
        <p:pic>
          <p:nvPicPr>
            <p:cNvPr id="27665" name="Picture 2" descr="http://www.pmel.noaa.gov/co2/gif/3basin_aco2.jpg"/>
            <p:cNvPicPr>
              <a:picLocks noChangeAspect="1" noChangeArrowheads="1"/>
            </p:cNvPicPr>
            <p:nvPr/>
          </p:nvPicPr>
          <p:blipFill>
            <a:blip r:embed="rId2">
              <a:extLst>
                <a:ext uri="{28A0092B-C50C-407E-A947-70E740481C1C}">
                  <a14:useLocalDpi xmlns:a14="http://schemas.microsoft.com/office/drawing/2010/main" val="0"/>
                </a:ext>
              </a:extLst>
            </a:blip>
            <a:srcRect t="32121" r="7063" b="34885"/>
            <a:stretch>
              <a:fillRect/>
            </a:stretch>
          </p:blipFill>
          <p:spPr bwMode="auto">
            <a:xfrm>
              <a:off x="4355395" y="2504047"/>
              <a:ext cx="4249053" cy="2005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6" name="Picture 2" descr="http://www.pmel.noaa.gov/co2/gif/3basin_aco2.jpg"/>
            <p:cNvPicPr>
              <a:picLocks noChangeAspect="1" noChangeArrowheads="1"/>
            </p:cNvPicPr>
            <p:nvPr/>
          </p:nvPicPr>
          <p:blipFill>
            <a:blip r:embed="rId2">
              <a:extLst>
                <a:ext uri="{28A0092B-C50C-407E-A947-70E740481C1C}">
                  <a14:useLocalDpi xmlns:a14="http://schemas.microsoft.com/office/drawing/2010/main" val="0"/>
                </a:ext>
              </a:extLst>
            </a:blip>
            <a:srcRect t="64896" r="29208"/>
            <a:stretch>
              <a:fillRect/>
            </a:stretch>
          </p:blipFill>
          <p:spPr bwMode="auto">
            <a:xfrm>
              <a:off x="4355976" y="4545046"/>
              <a:ext cx="3236624" cy="213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7" name="Picture 2" descr="http://www.pmel.noaa.gov/co2/gif/3basin_aco2.jpg"/>
            <p:cNvPicPr>
              <a:picLocks noChangeAspect="1" noChangeArrowheads="1"/>
            </p:cNvPicPr>
            <p:nvPr/>
          </p:nvPicPr>
          <p:blipFill>
            <a:blip r:embed="rId2">
              <a:extLst>
                <a:ext uri="{28A0092B-C50C-407E-A947-70E740481C1C}">
                  <a14:useLocalDpi xmlns:a14="http://schemas.microsoft.com/office/drawing/2010/main" val="0"/>
                </a:ext>
              </a:extLst>
            </a:blip>
            <a:srcRect b="67879"/>
            <a:stretch>
              <a:fillRect/>
            </a:stretch>
          </p:blipFill>
          <p:spPr bwMode="auto">
            <a:xfrm>
              <a:off x="4355976" y="512532"/>
              <a:ext cx="4572000" cy="1951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줄무늬가 있는 오른쪽 화살표 24"/>
          <p:cNvSpPr/>
          <p:nvPr/>
        </p:nvSpPr>
        <p:spPr>
          <a:xfrm rot="5400000">
            <a:off x="8614756" y="1365699"/>
            <a:ext cx="1478026" cy="241801"/>
          </a:xfrm>
          <a:prstGeom prst="stripedRightArrow">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100840" tIns="50420" rIns="100840" bIns="50420" anchor="ctr"/>
          <a:lstStyle/>
          <a:p>
            <a:pPr algn="ctr" latinLnBrk="1">
              <a:defRPr/>
            </a:pPr>
            <a:endParaRPr lang="ko-KR"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26" name="Picture 2" descr="http://www.pmel.noaa.gov/home/images/Fig.1.jpg"/>
          <p:cNvPicPr>
            <a:picLocks noChangeAspect="1" noChangeArrowheads="1"/>
          </p:cNvPicPr>
          <p:nvPr/>
        </p:nvPicPr>
        <p:blipFill>
          <a:blip r:embed="rId3" cstate="print"/>
          <a:srcRect/>
          <a:stretch>
            <a:fillRect/>
          </a:stretch>
        </p:blipFill>
        <p:spPr bwMode="auto">
          <a:xfrm>
            <a:off x="82400" y="5062011"/>
            <a:ext cx="3539349" cy="2186630"/>
          </a:xfrm>
          <a:prstGeom prst="rect">
            <a:avLst/>
          </a:prstGeom>
          <a:noFill/>
        </p:spPr>
      </p:pic>
      <p:sp>
        <p:nvSpPr>
          <p:cNvPr id="3" name="TextBox 2"/>
          <p:cNvSpPr txBox="1"/>
          <p:nvPr/>
        </p:nvSpPr>
        <p:spPr>
          <a:xfrm>
            <a:off x="9482073" y="124133"/>
            <a:ext cx="662361" cy="307777"/>
          </a:xfrm>
          <a:prstGeom prst="rect">
            <a:avLst/>
          </a:prstGeom>
          <a:noFill/>
        </p:spPr>
        <p:txBody>
          <a:bodyPr wrap="none" rtlCol="0">
            <a:spAutoFit/>
          </a:bodyPr>
          <a:lstStyle/>
          <a:p>
            <a:r>
              <a:rPr lang="en-US" b="1" dirty="0" smtClean="0">
                <a:solidFill>
                  <a:srgbClr val="FFFFFF"/>
                </a:solidFill>
              </a:rPr>
              <a:t>North</a:t>
            </a:r>
            <a:endParaRPr lang="en-US" b="1" dirty="0">
              <a:solidFill>
                <a:srgbClr val="FFFFFF"/>
              </a:solidFill>
            </a:endParaRPr>
          </a:p>
        </p:txBody>
      </p:sp>
      <p:sp>
        <p:nvSpPr>
          <p:cNvPr id="30" name="TextBox 29"/>
          <p:cNvSpPr txBox="1"/>
          <p:nvPr/>
        </p:nvSpPr>
        <p:spPr>
          <a:xfrm>
            <a:off x="5021157" y="125170"/>
            <a:ext cx="691215" cy="307777"/>
          </a:xfrm>
          <a:prstGeom prst="rect">
            <a:avLst/>
          </a:prstGeom>
          <a:noFill/>
        </p:spPr>
        <p:txBody>
          <a:bodyPr wrap="none" rtlCol="0">
            <a:spAutoFit/>
          </a:bodyPr>
          <a:lstStyle/>
          <a:p>
            <a:r>
              <a:rPr lang="en-US" b="1" dirty="0" smtClean="0">
                <a:solidFill>
                  <a:srgbClr val="FFFFFF"/>
                </a:solidFill>
              </a:rPr>
              <a:t>South</a:t>
            </a:r>
            <a:endParaRPr lang="en-US" b="1" dirty="0">
              <a:solidFill>
                <a:srgbClr val="FFFFFF"/>
              </a:solidFill>
            </a:endParaRPr>
          </a:p>
        </p:txBody>
      </p:sp>
    </p:spTree>
    <p:extLst>
      <p:ext uri="{BB962C8B-B14F-4D97-AF65-F5344CB8AC3E}">
        <p14:creationId xmlns:p14="http://schemas.microsoft.com/office/powerpoint/2010/main" val="22030017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http://www.reefresilience.org/images/COA_CarbSystem_Linkages.pn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40000"/>
                    </a14:imgEffect>
                    <a14:imgEffect>
                      <a14:colorTemperature colorTemp="6016"/>
                    </a14:imgEffect>
                    <a14:imgEffect>
                      <a14:saturation sat="146000"/>
                    </a14:imgEffect>
                    <a14:imgEffect>
                      <a14:brightnessContrast bright="-12000" contrast="33000"/>
                    </a14:imgEffect>
                  </a14:imgLayer>
                </a14:imgProps>
              </a:ext>
              <a:ext uri="{28A0092B-C50C-407E-A947-70E740481C1C}">
                <a14:useLocalDpi xmlns:a14="http://schemas.microsoft.com/office/drawing/2010/main" val="0"/>
              </a:ext>
            </a:extLst>
          </a:blip>
          <a:srcRect/>
          <a:stretch>
            <a:fillRect/>
          </a:stretch>
        </p:blipFill>
        <p:spPr bwMode="auto">
          <a:xfrm>
            <a:off x="3" y="0"/>
            <a:ext cx="10267633" cy="740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80011" y="77160"/>
            <a:ext cx="720067" cy="540113"/>
          </a:xfrm>
          <a:prstGeom prst="rect">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lIns="100824" tIns="50413" rIns="100824" bIns="50413" anchor="ctr"/>
          <a:lstStyle/>
          <a:p>
            <a:pPr algn="ctr" fontAlgn="auto">
              <a:spcBef>
                <a:spcPts val="0"/>
              </a:spcBef>
              <a:spcAft>
                <a:spcPts val="0"/>
              </a:spcAft>
              <a:defRPr/>
            </a:pPr>
            <a:endParaRPr lang="en-AU"/>
          </a:p>
        </p:txBody>
      </p:sp>
      <p:sp>
        <p:nvSpPr>
          <p:cNvPr id="4" name="TextBox 3"/>
          <p:cNvSpPr txBox="1"/>
          <p:nvPr/>
        </p:nvSpPr>
        <p:spPr>
          <a:xfrm>
            <a:off x="1867763" y="0"/>
            <a:ext cx="7212203" cy="538595"/>
          </a:xfrm>
          <a:prstGeom prst="rect">
            <a:avLst/>
          </a:prstGeom>
          <a:noFill/>
        </p:spPr>
        <p:txBody>
          <a:bodyPr wrap="none" lIns="91426" tIns="45713" rIns="91426" bIns="45713" rtlCol="0">
            <a:spAutoFit/>
          </a:bodyPr>
          <a:lstStyle/>
          <a:p>
            <a:r>
              <a:rPr lang="en-US" sz="2900" dirty="0">
                <a:solidFill>
                  <a:srgbClr val="0000CC"/>
                </a:solidFill>
                <a:latin typeface="Comic Sans MS"/>
                <a:cs typeface="Comic Sans MS"/>
              </a:rPr>
              <a:t>CO</a:t>
            </a:r>
            <a:r>
              <a:rPr lang="en-US" sz="2900" baseline="-25000" dirty="0">
                <a:solidFill>
                  <a:srgbClr val="0000CC"/>
                </a:solidFill>
                <a:latin typeface="Comic Sans MS"/>
                <a:cs typeface="Comic Sans MS"/>
              </a:rPr>
              <a:t>2</a:t>
            </a:r>
            <a:r>
              <a:rPr lang="en-US" sz="2900" dirty="0">
                <a:solidFill>
                  <a:srgbClr val="0000CC"/>
                </a:solidFill>
                <a:latin typeface="Comic Sans MS"/>
                <a:cs typeface="Comic Sans MS"/>
              </a:rPr>
              <a:t> emissions cause </a:t>
            </a:r>
            <a:r>
              <a:rPr lang="en-US" sz="2900" i="1" dirty="0">
                <a:solidFill>
                  <a:srgbClr val="0000CC"/>
                </a:solidFill>
                <a:latin typeface="Comic Sans MS"/>
                <a:cs typeface="Comic Sans MS"/>
              </a:rPr>
              <a:t>Ocean Acidification</a:t>
            </a:r>
            <a:endParaRPr lang="en-US" sz="2900" dirty="0">
              <a:solidFill>
                <a:srgbClr val="0000CC"/>
              </a:solidFill>
              <a:latin typeface="Comic Sans MS"/>
              <a:cs typeface="Comic Sans MS"/>
            </a:endParaRPr>
          </a:p>
        </p:txBody>
      </p:sp>
    </p:spTree>
    <p:extLst>
      <p:ext uri="{BB962C8B-B14F-4D97-AF65-F5344CB8AC3E}">
        <p14:creationId xmlns:p14="http://schemas.microsoft.com/office/powerpoint/2010/main" val="343081325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3"/>
          <p:cNvGrpSpPr/>
          <p:nvPr/>
        </p:nvGrpSpPr>
        <p:grpSpPr>
          <a:xfrm>
            <a:off x="853285" y="1036639"/>
            <a:ext cx="761999" cy="406317"/>
            <a:chOff x="6492082" y="2382921"/>
            <a:chExt cx="761999" cy="406316"/>
          </a:xfrm>
        </p:grpSpPr>
        <p:sp>
          <p:nvSpPr>
            <p:cNvPr id="54" name="TextBox 53"/>
            <p:cNvSpPr txBox="1"/>
            <p:nvPr/>
          </p:nvSpPr>
          <p:spPr>
            <a:xfrm>
              <a:off x="6492082" y="2382921"/>
              <a:ext cx="761999" cy="246220"/>
            </a:xfrm>
            <a:prstGeom prst="rect">
              <a:avLst/>
            </a:prstGeom>
            <a:noFill/>
          </p:spPr>
          <p:txBody>
            <a:bodyPr wrap="square" rtlCol="0">
              <a:spAutoFit/>
            </a:bodyPr>
            <a:lstStyle/>
            <a:p>
              <a:r>
                <a:rPr lang="en-US" sz="1000" u="sng" dirty="0">
                  <a:solidFill>
                    <a:srgbClr val="000000"/>
                  </a:solidFill>
                </a:rPr>
                <a:t>Ice Ages</a:t>
              </a:r>
            </a:p>
          </p:txBody>
        </p:sp>
        <p:cxnSp>
          <p:nvCxnSpPr>
            <p:cNvPr id="25" name="Straight Arrow Connector 24"/>
            <p:cNvCxnSpPr/>
            <p:nvPr/>
          </p:nvCxnSpPr>
          <p:spPr bwMode="auto">
            <a:xfrm>
              <a:off x="6801235" y="2573889"/>
              <a:ext cx="224246" cy="215348"/>
            </a:xfrm>
            <a:prstGeom prst="straightConnector1">
              <a:avLst/>
            </a:prstGeom>
            <a:solidFill>
              <a:schemeClr val="accent1"/>
            </a:solidFill>
            <a:ln w="9525" cap="flat" cmpd="sng" algn="ctr">
              <a:solidFill>
                <a:srgbClr val="000000"/>
              </a:solidFill>
              <a:prstDash val="solid"/>
              <a:round/>
              <a:headEnd type="none" w="med" len="med"/>
              <a:tailEnd type="arrow"/>
            </a:ln>
            <a:effectLst/>
          </p:spPr>
        </p:cxnSp>
      </p:grpSp>
      <p:sp>
        <p:nvSpPr>
          <p:cNvPr id="1802243" name="Text Box 3"/>
          <p:cNvSpPr txBox="1">
            <a:spLocks noChangeArrowheads="1"/>
          </p:cNvSpPr>
          <p:nvPr/>
        </p:nvSpPr>
        <p:spPr bwMode="auto">
          <a:xfrm>
            <a:off x="1155327" y="220105"/>
            <a:ext cx="7696675" cy="576960"/>
          </a:xfrm>
          <a:prstGeom prst="rect">
            <a:avLst/>
          </a:prstGeom>
          <a:noFill/>
          <a:ln w="9525">
            <a:noFill/>
            <a:miter lim="800000"/>
            <a:headEnd/>
            <a:tailEnd/>
          </a:ln>
          <a:effectLst/>
        </p:spPr>
        <p:txBody>
          <a:bodyPr wrap="none" lIns="98940" tIns="49470" rIns="98940" bIns="49470">
            <a:spAutoFit/>
          </a:bodyPr>
          <a:lstStyle/>
          <a:p>
            <a:pPr defTabSz="988962"/>
            <a:r>
              <a:rPr lang="en-US" sz="3100" dirty="0">
                <a:solidFill>
                  <a:srgbClr val="FFFF99"/>
                </a:solidFill>
                <a:latin typeface="Comic Sans MS" pitchFamily="66" charset="0"/>
              </a:rPr>
              <a:t>Change in ocean pH over 25 million years</a:t>
            </a:r>
          </a:p>
        </p:txBody>
      </p:sp>
      <p:sp>
        <p:nvSpPr>
          <p:cNvPr id="76" name="TextBox 75"/>
          <p:cNvSpPr txBox="1"/>
          <p:nvPr/>
        </p:nvSpPr>
        <p:spPr>
          <a:xfrm>
            <a:off x="161208" y="5297229"/>
            <a:ext cx="7523834" cy="1258315"/>
          </a:xfrm>
          <a:prstGeom prst="rect">
            <a:avLst/>
          </a:prstGeom>
          <a:noFill/>
        </p:spPr>
        <p:txBody>
          <a:bodyPr wrap="square" lIns="87909" tIns="43953" rIns="87909" bIns="43953" rtlCol="0">
            <a:spAutoFit/>
          </a:bodyPr>
          <a:lstStyle/>
          <a:p>
            <a:pPr>
              <a:buFont typeface="Arial"/>
              <a:buChar char="•"/>
            </a:pPr>
            <a:r>
              <a:rPr lang="en-US" sz="1900" dirty="0">
                <a:solidFill>
                  <a:srgbClr val="FFFFFF"/>
                </a:solidFill>
                <a:latin typeface="Comic Sans MS" pitchFamily="66" charset="0"/>
              </a:rPr>
              <a:t>  Ocean pH (acidity) has been ~stable over 25+ million  years</a:t>
            </a:r>
          </a:p>
          <a:p>
            <a:pPr>
              <a:buFont typeface="Arial"/>
              <a:buChar char="•"/>
            </a:pPr>
            <a:r>
              <a:rPr lang="en-US" sz="1900" dirty="0">
                <a:solidFill>
                  <a:srgbClr val="FFFFFF"/>
                </a:solidFill>
                <a:latin typeface="Comic Sans MS" pitchFamily="66" charset="0"/>
              </a:rPr>
              <a:t>  Changes in acidity caused by CO</a:t>
            </a:r>
            <a:r>
              <a:rPr lang="en-US" sz="1900" baseline="-25000" dirty="0">
                <a:solidFill>
                  <a:srgbClr val="FFFFFF"/>
                </a:solidFill>
                <a:latin typeface="Comic Sans MS" pitchFamily="66" charset="0"/>
              </a:rPr>
              <a:t>2</a:t>
            </a:r>
            <a:r>
              <a:rPr lang="en-US" sz="1900" dirty="0">
                <a:solidFill>
                  <a:srgbClr val="FFFFFF"/>
                </a:solidFill>
                <a:latin typeface="Comic Sans MS" pitchFamily="66" charset="0"/>
              </a:rPr>
              <a:t> emissions are massive and rapid.</a:t>
            </a:r>
          </a:p>
          <a:p>
            <a:pPr>
              <a:buFont typeface="Arial"/>
              <a:buChar char="•"/>
            </a:pPr>
            <a:r>
              <a:rPr lang="en-US" sz="1900" dirty="0">
                <a:solidFill>
                  <a:srgbClr val="FFFFFF"/>
                </a:solidFill>
                <a:latin typeface="Comic Sans MS" pitchFamily="66" charset="0"/>
              </a:rPr>
              <a:t>  Will ocean organisms tolerate ocean conditions so large?</a:t>
            </a:r>
          </a:p>
        </p:txBody>
      </p:sp>
      <p:sp>
        <p:nvSpPr>
          <p:cNvPr id="63" name="Line 6"/>
          <p:cNvSpPr>
            <a:spLocks noChangeShapeType="1"/>
          </p:cNvSpPr>
          <p:nvPr/>
        </p:nvSpPr>
        <p:spPr bwMode="auto">
          <a:xfrm>
            <a:off x="589759" y="943464"/>
            <a:ext cx="9026525" cy="0"/>
          </a:xfrm>
          <a:prstGeom prst="line">
            <a:avLst/>
          </a:prstGeom>
          <a:noFill/>
          <a:ln w="15875">
            <a:solidFill>
              <a:srgbClr val="FF0000"/>
            </a:solidFill>
            <a:round/>
            <a:headEnd/>
            <a:tailEnd/>
          </a:ln>
          <a:effectLst/>
        </p:spPr>
        <p:txBody>
          <a:bodyPr lIns="87909" tIns="43953" rIns="87909" bIns="43953"/>
          <a:lstStyle/>
          <a:p>
            <a:endParaRPr lang="en-US"/>
          </a:p>
        </p:txBody>
      </p:sp>
      <p:pic>
        <p:nvPicPr>
          <p:cNvPr id="52" name="Picture 51" descr="pH time series copy.jpg"/>
          <p:cNvPicPr>
            <a:picLocks noChangeAspect="1"/>
          </p:cNvPicPr>
          <p:nvPr/>
        </p:nvPicPr>
        <p:blipFill>
          <a:blip r:embed="rId3"/>
          <a:stretch>
            <a:fillRect/>
          </a:stretch>
        </p:blipFill>
        <p:spPr>
          <a:xfrm>
            <a:off x="304817" y="1185893"/>
            <a:ext cx="9618631" cy="3757935"/>
          </a:xfrm>
          <a:prstGeom prst="rect">
            <a:avLst/>
          </a:prstGeom>
        </p:spPr>
      </p:pic>
      <p:sp>
        <p:nvSpPr>
          <p:cNvPr id="53" name="TextBox 52"/>
          <p:cNvSpPr txBox="1"/>
          <p:nvPr/>
        </p:nvSpPr>
        <p:spPr>
          <a:xfrm>
            <a:off x="7923294" y="4634446"/>
            <a:ext cx="1748165" cy="319597"/>
          </a:xfrm>
          <a:prstGeom prst="rect">
            <a:avLst/>
          </a:prstGeom>
          <a:noFill/>
        </p:spPr>
        <p:txBody>
          <a:bodyPr wrap="none" lIns="87909" tIns="43953" rIns="87909" bIns="43953" rtlCol="0">
            <a:spAutoFit/>
          </a:bodyPr>
          <a:lstStyle/>
          <a:p>
            <a:r>
              <a:rPr lang="en-US" sz="1500" dirty="0">
                <a:solidFill>
                  <a:srgbClr val="000000"/>
                </a:solidFill>
                <a:latin typeface="Comic Sans MS" pitchFamily="66" charset="0"/>
              </a:rPr>
              <a:t>Turley et al 2005</a:t>
            </a:r>
          </a:p>
        </p:txBody>
      </p:sp>
      <p:pic>
        <p:nvPicPr>
          <p:cNvPr id="10" name="Picture 8" descr="sponge, paragorgia, lithod.jpg"/>
          <p:cNvPicPr>
            <a:picLocks noChangeAspect="1"/>
          </p:cNvPicPr>
          <p:nvPr/>
        </p:nvPicPr>
        <p:blipFill>
          <a:blip r:embed="rId4">
            <a:lum bright="-6000" contrast="2000"/>
          </a:blip>
          <a:srcRect/>
          <a:stretch>
            <a:fillRect/>
          </a:stretch>
        </p:blipFill>
        <p:spPr bwMode="auto">
          <a:xfrm>
            <a:off x="7665288" y="5125403"/>
            <a:ext cx="2257162" cy="2037396"/>
          </a:xfrm>
          <a:prstGeom prst="rect">
            <a:avLst/>
          </a:prstGeom>
          <a:noFill/>
          <a:ln w="9525">
            <a:noFill/>
            <a:miter lim="800000"/>
            <a:headEnd/>
            <a:tailEnd/>
          </a:ln>
        </p:spPr>
      </p:pic>
      <p:sp>
        <p:nvSpPr>
          <p:cNvPr id="3" name="TextBox 2"/>
          <p:cNvSpPr txBox="1"/>
          <p:nvPr/>
        </p:nvSpPr>
        <p:spPr>
          <a:xfrm>
            <a:off x="5769402" y="2963270"/>
            <a:ext cx="2097739" cy="550429"/>
          </a:xfrm>
          <a:prstGeom prst="rect">
            <a:avLst/>
          </a:prstGeom>
          <a:noFill/>
        </p:spPr>
        <p:txBody>
          <a:bodyPr wrap="square" lIns="87909" tIns="43953" rIns="87909" bIns="43953" rtlCol="0">
            <a:spAutoFit/>
          </a:bodyPr>
          <a:lstStyle/>
          <a:p>
            <a:pPr algn="r"/>
            <a:r>
              <a:rPr lang="en-US" sz="1500" b="1" dirty="0">
                <a:solidFill>
                  <a:srgbClr val="0000FF"/>
                </a:solidFill>
                <a:latin typeface="Comic Sans MS" pitchFamily="66" charset="0"/>
              </a:rPr>
              <a:t>Effect of fossil fuel emissions</a:t>
            </a:r>
          </a:p>
        </p:txBody>
      </p:sp>
      <p:cxnSp>
        <p:nvCxnSpPr>
          <p:cNvPr id="5" name="Straight Arrow Connector 4"/>
          <p:cNvCxnSpPr/>
          <p:nvPr/>
        </p:nvCxnSpPr>
        <p:spPr bwMode="auto">
          <a:xfrm flipV="1">
            <a:off x="7852325" y="2895602"/>
            <a:ext cx="430307" cy="259975"/>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1153411609"/>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048" y="164608"/>
            <a:ext cx="9216867" cy="691002"/>
          </a:xfrm>
        </p:spPr>
        <p:txBody>
          <a:bodyPr lIns="100824" tIns="50413" rIns="100824" bIns="50413">
            <a:noAutofit/>
          </a:bodyPr>
          <a:lstStyle/>
          <a:p>
            <a:r>
              <a:rPr lang="en-US" sz="3200" dirty="0">
                <a:solidFill>
                  <a:srgbClr val="FFFF99"/>
                </a:solidFill>
                <a:latin typeface="Comic Sans MS"/>
                <a:cs typeface="Comic Sans MS"/>
              </a:rPr>
              <a:t>Environmental Stress, Ecosystems, and Society</a:t>
            </a:r>
          </a:p>
        </p:txBody>
      </p:sp>
      <p:cxnSp>
        <p:nvCxnSpPr>
          <p:cNvPr id="42" name="Straight Connector 6"/>
          <p:cNvCxnSpPr>
            <a:cxnSpLocks noChangeShapeType="1"/>
          </p:cNvCxnSpPr>
          <p:nvPr/>
        </p:nvCxnSpPr>
        <p:spPr bwMode="auto">
          <a:xfrm>
            <a:off x="531506" y="916896"/>
            <a:ext cx="9067800" cy="1586"/>
          </a:xfrm>
          <a:prstGeom prst="line">
            <a:avLst/>
          </a:prstGeom>
          <a:noFill/>
          <a:ln w="12700" algn="ctr">
            <a:solidFill>
              <a:srgbClr val="C00000"/>
            </a:solidFill>
            <a:round/>
            <a:headEnd/>
            <a:tailEnd/>
          </a:ln>
        </p:spPr>
      </p:cxnSp>
      <p:sp>
        <p:nvSpPr>
          <p:cNvPr id="3" name="Rounded Rectangle 2"/>
          <p:cNvSpPr/>
          <p:nvPr/>
        </p:nvSpPr>
        <p:spPr bwMode="auto">
          <a:xfrm>
            <a:off x="406420" y="1185165"/>
            <a:ext cx="2438527" cy="931200"/>
          </a:xfrm>
          <a:prstGeom prst="roundRect">
            <a:avLst/>
          </a:prstGeom>
          <a:solidFill>
            <a:srgbClr val="FFFFFF"/>
          </a:solidFill>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1028700" rtl="0" eaLnBrk="0" fontAlgn="base" latinLnBrk="0" hangingPunct="0">
              <a:lnSpc>
                <a:spcPct val="100000"/>
              </a:lnSpc>
              <a:spcBef>
                <a:spcPct val="0"/>
              </a:spcBef>
              <a:spcAft>
                <a:spcPct val="0"/>
              </a:spcAft>
              <a:buClrTx/>
              <a:buSzTx/>
              <a:buFontTx/>
              <a:buNone/>
              <a:tabLst/>
            </a:pPr>
            <a:r>
              <a:rPr lang="en-US" sz="2400" dirty="0" smtClean="0">
                <a:solidFill>
                  <a:srgbClr val="000000"/>
                </a:solidFill>
                <a:latin typeface="Comic Sans MS"/>
                <a:cs typeface="Comic Sans MS"/>
              </a:rPr>
              <a:t>Environmental </a:t>
            </a:r>
          </a:p>
          <a:p>
            <a:pPr marL="0" marR="0" indent="0" algn="ctr" defTabSz="10287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omic Sans MS"/>
                <a:cs typeface="Comic Sans MS"/>
              </a:rPr>
              <a:t>Changes</a:t>
            </a:r>
          </a:p>
        </p:txBody>
      </p:sp>
      <p:sp>
        <p:nvSpPr>
          <p:cNvPr id="45" name="Rounded Rectangle 44"/>
          <p:cNvSpPr/>
          <p:nvPr/>
        </p:nvSpPr>
        <p:spPr bwMode="auto">
          <a:xfrm>
            <a:off x="1710346" y="2336489"/>
            <a:ext cx="1930508" cy="609491"/>
          </a:xfrm>
          <a:prstGeom prst="roundRect">
            <a:avLst/>
          </a:prstGeom>
          <a:solidFill>
            <a:srgbClr val="FFFFFF"/>
          </a:solidFill>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1028700" rtl="0" eaLnBrk="0" fontAlgn="base" latinLnBrk="0" hangingPunct="0">
              <a:lnSpc>
                <a:spcPct val="100000"/>
              </a:lnSpc>
              <a:spcBef>
                <a:spcPct val="0"/>
              </a:spcBef>
              <a:spcAft>
                <a:spcPct val="0"/>
              </a:spcAft>
              <a:buClrTx/>
              <a:buSzTx/>
              <a:buFontTx/>
              <a:buNone/>
              <a:tabLst/>
            </a:pPr>
            <a:r>
              <a:rPr lang="en-US" sz="2400" dirty="0" smtClean="0">
                <a:solidFill>
                  <a:srgbClr val="000000"/>
                </a:solidFill>
                <a:latin typeface="Comic Sans MS"/>
                <a:cs typeface="Comic Sans MS"/>
              </a:rPr>
              <a:t>Physiology</a:t>
            </a:r>
            <a:endParaRPr kumimoji="0" lang="en-US" sz="2400" b="0" i="0" u="none" strike="noStrike" cap="none" normalizeH="0" baseline="0" dirty="0" smtClean="0">
              <a:ln>
                <a:noFill/>
              </a:ln>
              <a:solidFill>
                <a:srgbClr val="000000"/>
              </a:solidFill>
              <a:effectLst/>
              <a:latin typeface="Comic Sans MS"/>
              <a:cs typeface="Comic Sans MS"/>
            </a:endParaRPr>
          </a:p>
        </p:txBody>
      </p:sp>
      <p:sp>
        <p:nvSpPr>
          <p:cNvPr id="46" name="Rounded Rectangle 45"/>
          <p:cNvSpPr/>
          <p:nvPr/>
        </p:nvSpPr>
        <p:spPr bwMode="auto">
          <a:xfrm>
            <a:off x="2929602" y="3132264"/>
            <a:ext cx="2286134" cy="1337498"/>
          </a:xfrm>
          <a:prstGeom prst="roundRect">
            <a:avLst/>
          </a:prstGeom>
          <a:solidFill>
            <a:srgbClr val="FFFFFF"/>
          </a:solidFill>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1028700" rtl="0" eaLnBrk="0" fontAlgn="base" latinLnBrk="0" hangingPunct="0">
              <a:lnSpc>
                <a:spcPct val="100000"/>
              </a:lnSpc>
              <a:spcBef>
                <a:spcPct val="0"/>
              </a:spcBef>
              <a:spcAft>
                <a:spcPct val="0"/>
              </a:spcAft>
              <a:buClrTx/>
              <a:buSzTx/>
              <a:buFontTx/>
              <a:buNone/>
              <a:tabLst/>
            </a:pPr>
            <a:r>
              <a:rPr lang="en-US" sz="2400" dirty="0" smtClean="0">
                <a:solidFill>
                  <a:srgbClr val="000000"/>
                </a:solidFill>
                <a:latin typeface="Comic Sans MS"/>
                <a:cs typeface="Comic Sans MS"/>
              </a:rPr>
              <a:t>Growth</a:t>
            </a:r>
          </a:p>
          <a:p>
            <a:pPr marL="0" marR="0" indent="0" algn="ctr" defTabSz="10287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omic Sans MS"/>
                <a:cs typeface="Comic Sans MS"/>
              </a:rPr>
              <a:t>Survival</a:t>
            </a:r>
          </a:p>
          <a:p>
            <a:pPr marL="0" marR="0" indent="0" algn="ctr" defTabSz="1028700" rtl="0" eaLnBrk="0" fontAlgn="base" latinLnBrk="0" hangingPunct="0">
              <a:lnSpc>
                <a:spcPct val="100000"/>
              </a:lnSpc>
              <a:spcBef>
                <a:spcPct val="0"/>
              </a:spcBef>
              <a:spcAft>
                <a:spcPct val="0"/>
              </a:spcAft>
              <a:buClrTx/>
              <a:buSzTx/>
              <a:buFontTx/>
              <a:buNone/>
              <a:tabLst/>
            </a:pPr>
            <a:r>
              <a:rPr lang="en-US" sz="2400" dirty="0" smtClean="0">
                <a:solidFill>
                  <a:srgbClr val="000000"/>
                </a:solidFill>
                <a:latin typeface="Comic Sans MS"/>
                <a:cs typeface="Comic Sans MS"/>
              </a:rPr>
              <a:t>Reproduction</a:t>
            </a:r>
          </a:p>
          <a:p>
            <a:pPr marL="0" marR="0" indent="0" algn="ctr" defTabSz="10287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Comic Sans MS"/>
              <a:cs typeface="Comic Sans MS"/>
            </a:endParaRPr>
          </a:p>
        </p:txBody>
      </p:sp>
      <p:sp>
        <p:nvSpPr>
          <p:cNvPr id="47" name="Rounded Rectangle 46"/>
          <p:cNvSpPr/>
          <p:nvPr/>
        </p:nvSpPr>
        <p:spPr bwMode="auto">
          <a:xfrm>
            <a:off x="4690752" y="4672997"/>
            <a:ext cx="2184537" cy="948066"/>
          </a:xfrm>
          <a:prstGeom prst="roundRect">
            <a:avLst/>
          </a:prstGeom>
          <a:solidFill>
            <a:srgbClr val="FFFFFF"/>
          </a:solidFill>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1028700" rtl="0" eaLnBrk="0" fontAlgn="base" latinLnBrk="0" hangingPunct="0">
              <a:lnSpc>
                <a:spcPct val="100000"/>
              </a:lnSpc>
              <a:spcBef>
                <a:spcPct val="0"/>
              </a:spcBef>
              <a:spcAft>
                <a:spcPct val="0"/>
              </a:spcAft>
              <a:buClrTx/>
              <a:buSzTx/>
              <a:buFontTx/>
              <a:buNone/>
              <a:tabLst/>
            </a:pPr>
            <a:r>
              <a:rPr lang="en-US" sz="2400" dirty="0" smtClean="0">
                <a:solidFill>
                  <a:srgbClr val="000000"/>
                </a:solidFill>
                <a:latin typeface="Comic Sans MS"/>
                <a:cs typeface="Comic Sans MS"/>
              </a:rPr>
              <a:t>Food Web Changes</a:t>
            </a:r>
          </a:p>
          <a:p>
            <a:pPr marL="0" marR="0" indent="0" algn="ctr" defTabSz="10287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Comic Sans MS"/>
              <a:cs typeface="Comic Sans MS"/>
            </a:endParaRPr>
          </a:p>
        </p:txBody>
      </p:sp>
      <p:sp>
        <p:nvSpPr>
          <p:cNvPr id="48" name="Rounded Rectangle 47"/>
          <p:cNvSpPr/>
          <p:nvPr/>
        </p:nvSpPr>
        <p:spPr bwMode="auto">
          <a:xfrm>
            <a:off x="7213973" y="5434911"/>
            <a:ext cx="2709473" cy="1405178"/>
          </a:xfrm>
          <a:prstGeom prst="roundRect">
            <a:avLst/>
          </a:prstGeom>
          <a:solidFill>
            <a:srgbClr val="FFFFFF"/>
          </a:solidFill>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1028700" rtl="0" eaLnBrk="0" fontAlgn="base" latinLnBrk="0" hangingPunct="0">
              <a:lnSpc>
                <a:spcPct val="100000"/>
              </a:lnSpc>
              <a:spcBef>
                <a:spcPct val="0"/>
              </a:spcBef>
              <a:spcAft>
                <a:spcPct val="0"/>
              </a:spcAft>
              <a:buClrTx/>
              <a:buSzTx/>
              <a:buFontTx/>
              <a:buNone/>
              <a:tabLst/>
            </a:pPr>
            <a:r>
              <a:rPr lang="en-US" sz="2400" dirty="0" smtClean="0">
                <a:solidFill>
                  <a:srgbClr val="000000"/>
                </a:solidFill>
                <a:latin typeface="Comic Sans MS"/>
                <a:cs typeface="Comic Sans MS"/>
              </a:rPr>
              <a:t>Societal Effects</a:t>
            </a:r>
          </a:p>
          <a:p>
            <a:pPr marL="0" marR="0" indent="0" algn="ctr" defTabSz="1028700" rtl="0" eaLnBrk="0" fontAlgn="base" latinLnBrk="0" hangingPunct="0">
              <a:lnSpc>
                <a:spcPct val="100000"/>
              </a:lnSpc>
              <a:spcBef>
                <a:spcPct val="0"/>
              </a:spcBef>
              <a:spcAft>
                <a:spcPct val="0"/>
              </a:spcAft>
              <a:buClrTx/>
              <a:buSzTx/>
              <a:buFontTx/>
              <a:buNone/>
              <a:tabLst/>
            </a:pPr>
            <a:r>
              <a:rPr lang="en-US" sz="2400" dirty="0" smtClean="0">
                <a:solidFill>
                  <a:srgbClr val="000000"/>
                </a:solidFill>
                <a:latin typeface="Comic Sans MS"/>
                <a:cs typeface="Comic Sans MS"/>
              </a:rPr>
              <a:t>(fisheries, reefs)</a:t>
            </a:r>
          </a:p>
          <a:p>
            <a:pPr marL="0" marR="0" indent="0" algn="ctr" defTabSz="10287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Comic Sans MS"/>
              <a:cs typeface="Comic Sans MS"/>
            </a:endParaRPr>
          </a:p>
        </p:txBody>
      </p:sp>
      <p:sp>
        <p:nvSpPr>
          <p:cNvPr id="5" name="Bent Arrow 4"/>
          <p:cNvSpPr/>
          <p:nvPr/>
        </p:nvSpPr>
        <p:spPr bwMode="auto">
          <a:xfrm flipV="1">
            <a:off x="931382" y="2319535"/>
            <a:ext cx="694302" cy="558720"/>
          </a:xfrm>
          <a:prstGeom prst="bentArrow">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50" name="Bent Arrow 49"/>
          <p:cNvSpPr/>
          <p:nvPr/>
        </p:nvSpPr>
        <p:spPr bwMode="auto">
          <a:xfrm flipV="1">
            <a:off x="2252249" y="3216894"/>
            <a:ext cx="558822" cy="558720"/>
          </a:xfrm>
          <a:prstGeom prst="bentArrow">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56" name="Bent Arrow 55"/>
          <p:cNvSpPr/>
          <p:nvPr/>
        </p:nvSpPr>
        <p:spPr bwMode="auto">
          <a:xfrm flipV="1">
            <a:off x="3877926" y="4622160"/>
            <a:ext cx="694302" cy="558720"/>
          </a:xfrm>
          <a:prstGeom prst="bentArrow">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58" name="Bent Arrow 57"/>
          <p:cNvSpPr/>
          <p:nvPr/>
        </p:nvSpPr>
        <p:spPr bwMode="auto">
          <a:xfrm flipV="1">
            <a:off x="6231782" y="5790394"/>
            <a:ext cx="694302" cy="558720"/>
          </a:xfrm>
          <a:prstGeom prst="bentArrow">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891170355"/>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http://www.wgn.net/~fabio/gallery/california-scuba-photo/california-sheephead.jpg"/>
          <p:cNvPicPr>
            <a:picLocks noChangeAspect="1" noChangeArrowheads="1"/>
          </p:cNvPicPr>
          <p:nvPr/>
        </p:nvPicPr>
        <p:blipFill>
          <a:blip r:embed="rId3" cstate="print"/>
          <a:srcRect/>
          <a:stretch>
            <a:fillRect/>
          </a:stretch>
        </p:blipFill>
        <p:spPr bwMode="auto">
          <a:xfrm>
            <a:off x="531616" y="1546727"/>
            <a:ext cx="9275439" cy="5600287"/>
          </a:xfrm>
          <a:prstGeom prst="rect">
            <a:avLst/>
          </a:prstGeom>
          <a:noFill/>
        </p:spPr>
      </p:pic>
      <p:sp>
        <p:nvSpPr>
          <p:cNvPr id="6" name="TextBox 5"/>
          <p:cNvSpPr txBox="1"/>
          <p:nvPr/>
        </p:nvSpPr>
        <p:spPr>
          <a:xfrm>
            <a:off x="736874" y="98821"/>
            <a:ext cx="8711926" cy="1200314"/>
          </a:xfrm>
          <a:prstGeom prst="rect">
            <a:avLst/>
          </a:prstGeom>
          <a:noFill/>
        </p:spPr>
        <p:txBody>
          <a:bodyPr wrap="square" lIns="91426" tIns="45713" rIns="91426" bIns="45713" rtlCol="0">
            <a:spAutoFit/>
          </a:bodyPr>
          <a:lstStyle/>
          <a:p>
            <a:pPr algn="ctr"/>
            <a:r>
              <a:rPr lang="en-US" sz="3600" dirty="0">
                <a:solidFill>
                  <a:srgbClr val="FFFF99"/>
                </a:solidFill>
                <a:latin typeface="Comic Sans MS" pitchFamily="66" charset="0"/>
              </a:rPr>
              <a:t>How do animals cope with changing ocean conditions?</a:t>
            </a:r>
            <a:endParaRPr lang="en-US" sz="3200" dirty="0">
              <a:solidFill>
                <a:srgbClr val="FFFF99"/>
              </a:solidFill>
              <a:latin typeface="Comic Sans MS" pitchFamily="66" charset="0"/>
            </a:endParaRPr>
          </a:p>
        </p:txBody>
      </p:sp>
      <p:sp>
        <p:nvSpPr>
          <p:cNvPr id="13" name="Line 6"/>
          <p:cNvSpPr>
            <a:spLocks noChangeShapeType="1"/>
          </p:cNvSpPr>
          <p:nvPr/>
        </p:nvSpPr>
        <p:spPr bwMode="auto">
          <a:xfrm>
            <a:off x="655979" y="1387248"/>
            <a:ext cx="9026525" cy="0"/>
          </a:xfrm>
          <a:prstGeom prst="line">
            <a:avLst/>
          </a:prstGeom>
          <a:noFill/>
          <a:ln w="12700">
            <a:solidFill>
              <a:srgbClr val="FF0000"/>
            </a:solidFill>
            <a:round/>
            <a:headEnd/>
            <a:tailEnd/>
          </a:ln>
          <a:effectLst/>
        </p:spPr>
        <p:txBody>
          <a:bodyPr lIns="91426" tIns="45713" rIns="91426" bIns="45713"/>
          <a:lstStyle/>
          <a:p>
            <a:endParaRPr lang="en-US"/>
          </a:p>
        </p:txBody>
      </p:sp>
      <p:sp>
        <p:nvSpPr>
          <p:cNvPr id="10" name="TextBox 9"/>
          <p:cNvSpPr txBox="1"/>
          <p:nvPr/>
        </p:nvSpPr>
        <p:spPr>
          <a:xfrm>
            <a:off x="6671638" y="4540730"/>
            <a:ext cx="3101104" cy="2308310"/>
          </a:xfrm>
          <a:prstGeom prst="rect">
            <a:avLst/>
          </a:prstGeom>
          <a:solidFill>
            <a:srgbClr val="000000">
              <a:alpha val="41000"/>
            </a:srgbClr>
          </a:solidFill>
        </p:spPr>
        <p:txBody>
          <a:bodyPr wrap="square" lIns="91426" tIns="45713" rIns="91426" bIns="45713" rtlCol="0">
            <a:spAutoFit/>
          </a:bodyPr>
          <a:lstStyle/>
          <a:p>
            <a:pPr>
              <a:buFont typeface="Arial" pitchFamily="34" charset="0"/>
              <a:buChar char="•"/>
            </a:pPr>
            <a:r>
              <a:rPr lang="en-US" sz="3600" dirty="0">
                <a:solidFill>
                  <a:srgbClr val="FFFFFF"/>
                </a:solidFill>
                <a:latin typeface="Comic Sans MS" pitchFamily="66" charset="0"/>
              </a:rPr>
              <a:t>  Migration</a:t>
            </a:r>
          </a:p>
          <a:p>
            <a:pPr>
              <a:buFont typeface="Arial" pitchFamily="34" charset="0"/>
              <a:buChar char="•"/>
            </a:pPr>
            <a:r>
              <a:rPr lang="en-US" sz="3600" dirty="0">
                <a:solidFill>
                  <a:srgbClr val="FFFFFF"/>
                </a:solidFill>
                <a:latin typeface="Comic Sans MS" pitchFamily="66" charset="0"/>
              </a:rPr>
              <a:t>  Acclimation</a:t>
            </a:r>
          </a:p>
          <a:p>
            <a:pPr>
              <a:buFont typeface="Arial" pitchFamily="34" charset="0"/>
              <a:buChar char="•"/>
            </a:pPr>
            <a:r>
              <a:rPr lang="en-US" sz="3600" dirty="0">
                <a:solidFill>
                  <a:srgbClr val="FFFFFF"/>
                </a:solidFill>
                <a:latin typeface="Comic Sans MS" pitchFamily="66" charset="0"/>
              </a:rPr>
              <a:t>  Adaptation</a:t>
            </a:r>
          </a:p>
          <a:p>
            <a:pPr>
              <a:buFont typeface="Arial" pitchFamily="34" charset="0"/>
              <a:buChar char="•"/>
            </a:pPr>
            <a:r>
              <a:rPr lang="en-US" sz="3600" dirty="0">
                <a:solidFill>
                  <a:srgbClr val="FFFFFF"/>
                </a:solidFill>
                <a:latin typeface="Comic Sans MS" pitchFamily="66" charset="0"/>
              </a:rPr>
              <a:t>  Extinction</a:t>
            </a:r>
          </a:p>
        </p:txBody>
      </p:sp>
      <p:sp>
        <p:nvSpPr>
          <p:cNvPr id="12" name="Cloud Callout 11"/>
          <p:cNvSpPr/>
          <p:nvPr/>
        </p:nvSpPr>
        <p:spPr bwMode="auto">
          <a:xfrm rot="20949381" flipH="1">
            <a:off x="775096" y="1602324"/>
            <a:ext cx="2707017" cy="2060451"/>
          </a:xfrm>
          <a:prstGeom prst="cloudCallout">
            <a:avLst/>
          </a:prstGeom>
          <a:solidFill>
            <a:schemeClr val="bg1">
              <a:lumMod val="20000"/>
              <a:lumOff val="80000"/>
            </a:schemeClr>
          </a:solidFill>
          <a:ln w="9525" cap="flat" cmpd="sng" algn="ctr">
            <a:noFill/>
            <a:prstDash val="solid"/>
            <a:round/>
            <a:headEnd type="none" w="med" len="med"/>
            <a:tailEnd type="none" w="med" len="med"/>
          </a:ln>
          <a:effectLst/>
        </p:spPr>
        <p:txBody>
          <a:bodyPr vert="horz" wrap="square" lIns="91426" tIns="45713" rIns="91426" bIns="45713" numCol="1" rtlCol="0" anchor="t" anchorCtr="0" compatLnSpc="1">
            <a:prstTxWarp prst="textNoShape">
              <a:avLst/>
            </a:prstTxWarp>
          </a:bodyPr>
          <a:lstStyle/>
          <a:p>
            <a:pPr defTabSz="1028546"/>
            <a:endParaRPr lang="en-GB" sz="1500" dirty="0">
              <a:latin typeface="Curlz MT" pitchFamily="82" charset="0"/>
            </a:endParaRPr>
          </a:p>
        </p:txBody>
      </p:sp>
      <p:sp>
        <p:nvSpPr>
          <p:cNvPr id="15" name="TextBox 14"/>
          <p:cNvSpPr txBox="1"/>
          <p:nvPr/>
        </p:nvSpPr>
        <p:spPr>
          <a:xfrm>
            <a:off x="790209" y="2007678"/>
            <a:ext cx="2737509" cy="1200314"/>
          </a:xfrm>
          <a:prstGeom prst="rect">
            <a:avLst/>
          </a:prstGeom>
          <a:noFill/>
        </p:spPr>
        <p:txBody>
          <a:bodyPr wrap="square" lIns="91426" tIns="45713" rIns="91426" bIns="45713" rtlCol="0">
            <a:spAutoFit/>
          </a:bodyPr>
          <a:lstStyle/>
          <a:p>
            <a:pPr algn="ctr"/>
            <a:r>
              <a:rPr lang="en-US" sz="3600" b="1" dirty="0">
                <a:solidFill>
                  <a:srgbClr val="0000FF"/>
                </a:solidFill>
                <a:latin typeface="Lucida Calligraphy"/>
                <a:cs typeface="Lucida Calligraphy"/>
              </a:rPr>
              <a:t>What to </a:t>
            </a:r>
          </a:p>
          <a:p>
            <a:pPr algn="ctr"/>
            <a:r>
              <a:rPr lang="en-US" sz="3600" b="1" dirty="0">
                <a:solidFill>
                  <a:srgbClr val="0000FF"/>
                </a:solidFill>
                <a:latin typeface="Lucida Calligraphy"/>
                <a:cs typeface="Lucida Calligraphy"/>
              </a:rPr>
              <a:t>do..?</a:t>
            </a:r>
            <a:endParaRPr lang="en-GB" sz="3600" b="1" dirty="0">
              <a:solidFill>
                <a:srgbClr val="0000FF"/>
              </a:solidFill>
              <a:latin typeface="Lucida Calligraphy"/>
              <a:cs typeface="Lucida Calligraphy"/>
            </a:endParaRPr>
          </a:p>
        </p:txBody>
      </p:sp>
    </p:spTree>
    <p:extLst>
      <p:ext uri="{BB962C8B-B14F-4D97-AF65-F5344CB8AC3E}">
        <p14:creationId xmlns:p14="http://schemas.microsoft.com/office/powerpoint/2010/main" val="2962516860"/>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765" y="2751847"/>
            <a:ext cx="9215437" cy="1235075"/>
          </a:xfrm>
        </p:spPr>
        <p:txBody>
          <a:bodyPr/>
          <a:lstStyle/>
          <a:p>
            <a:r>
              <a:rPr lang="en-US" sz="8000" dirty="0" smtClean="0">
                <a:latin typeface="Comic Sans MS"/>
                <a:cs typeface="Comic Sans MS"/>
              </a:rPr>
              <a:t>Warming</a:t>
            </a:r>
            <a:endParaRPr lang="en-US" sz="8000" dirty="0">
              <a:latin typeface="Comic Sans MS"/>
              <a:cs typeface="Comic Sans MS"/>
            </a:endParaRPr>
          </a:p>
        </p:txBody>
      </p:sp>
    </p:spTree>
    <p:extLst>
      <p:ext uri="{BB962C8B-B14F-4D97-AF65-F5344CB8AC3E}">
        <p14:creationId xmlns:p14="http://schemas.microsoft.com/office/powerpoint/2010/main" val="204848685"/>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266" name="Rectangle 2"/>
          <p:cNvSpPr>
            <a:spLocks noGrp="1" noChangeArrowheads="1"/>
          </p:cNvSpPr>
          <p:nvPr>
            <p:ph type="title"/>
          </p:nvPr>
        </p:nvSpPr>
        <p:spPr>
          <a:xfrm>
            <a:off x="768072" y="411515"/>
            <a:ext cx="8928096" cy="1234546"/>
          </a:xfrm>
        </p:spPr>
        <p:txBody>
          <a:bodyPr lIns="100840" tIns="50420" rIns="100840" bIns="50420"/>
          <a:lstStyle/>
          <a:p>
            <a:r>
              <a:rPr lang="en-US" sz="3500" i="1" dirty="0" smtClean="0">
                <a:solidFill>
                  <a:srgbClr val="FFFF00"/>
                </a:solidFill>
                <a:effectLst>
                  <a:outerShdw blurRad="38100" dist="38100" dir="2700000" algn="tl">
                    <a:srgbClr val="000000"/>
                  </a:outerShdw>
                </a:effectLst>
              </a:rPr>
              <a:t>Changes in intertidal animals over 75 years</a:t>
            </a:r>
            <a:endParaRPr lang="en-US" sz="4400" i="1" dirty="0">
              <a:solidFill>
                <a:srgbClr val="FFFF00"/>
              </a:solidFill>
              <a:effectLst>
                <a:outerShdw blurRad="38100" dist="38100" dir="2700000" algn="tl">
                  <a:srgbClr val="000000"/>
                </a:outerShdw>
              </a:effectLst>
            </a:endParaRPr>
          </a:p>
        </p:txBody>
      </p:sp>
      <p:sp>
        <p:nvSpPr>
          <p:cNvPr id="1035267" name="Rectangle 3"/>
          <p:cNvSpPr>
            <a:spLocks noGrp="1" noChangeArrowheads="1"/>
          </p:cNvSpPr>
          <p:nvPr>
            <p:ph type="body" idx="1"/>
          </p:nvPr>
        </p:nvSpPr>
        <p:spPr/>
        <p:txBody>
          <a:bodyPr/>
          <a:lstStyle/>
          <a:p>
            <a:pPr>
              <a:buFontTx/>
              <a:buNone/>
            </a:pPr>
            <a:r>
              <a:rPr lang="en-US" sz="2600" dirty="0"/>
              <a:t>		</a:t>
            </a:r>
            <a:r>
              <a:rPr lang="en-US" dirty="0"/>
              <a:t>						</a:t>
            </a:r>
          </a:p>
          <a:p>
            <a:endParaRPr lang="en-US" dirty="0"/>
          </a:p>
          <a:p>
            <a:endParaRPr lang="en-US" dirty="0"/>
          </a:p>
        </p:txBody>
      </p:sp>
      <p:pic>
        <p:nvPicPr>
          <p:cNvPr id="1035268" name="Picture 4" descr="R2c3"/>
          <p:cNvPicPr>
            <a:picLocks noChangeAspect="1" noChangeArrowheads="1"/>
          </p:cNvPicPr>
          <p:nvPr/>
        </p:nvPicPr>
        <p:blipFill>
          <a:blip r:embed="rId3" cstate="print">
            <a:lum bright="20000"/>
          </a:blip>
          <a:srcRect/>
          <a:stretch>
            <a:fillRect/>
          </a:stretch>
        </p:blipFill>
        <p:spPr bwMode="auto">
          <a:xfrm>
            <a:off x="795868" y="1431573"/>
            <a:ext cx="3522762" cy="5152672"/>
          </a:xfrm>
          <a:prstGeom prst="rect">
            <a:avLst/>
          </a:prstGeom>
          <a:noFill/>
        </p:spPr>
      </p:pic>
      <p:pic>
        <p:nvPicPr>
          <p:cNvPr id="1035269" name="Picture 5" descr="R2c2"/>
          <p:cNvPicPr>
            <a:picLocks noChangeAspect="1" noChangeArrowheads="1"/>
          </p:cNvPicPr>
          <p:nvPr/>
        </p:nvPicPr>
        <p:blipFill>
          <a:blip r:embed="rId4" cstate="print"/>
          <a:srcRect t="12962"/>
          <a:stretch>
            <a:fillRect/>
          </a:stretch>
        </p:blipFill>
        <p:spPr bwMode="auto">
          <a:xfrm>
            <a:off x="5330280" y="1431573"/>
            <a:ext cx="3984794" cy="4988065"/>
          </a:xfrm>
          <a:prstGeom prst="rect">
            <a:avLst/>
          </a:prstGeom>
          <a:noFill/>
        </p:spPr>
      </p:pic>
      <p:sp>
        <p:nvSpPr>
          <p:cNvPr id="1035270" name="Text Box 6"/>
          <p:cNvSpPr txBox="1">
            <a:spLocks noChangeArrowheads="1"/>
          </p:cNvSpPr>
          <p:nvPr/>
        </p:nvSpPr>
        <p:spPr bwMode="auto">
          <a:xfrm>
            <a:off x="1109438" y="6519088"/>
            <a:ext cx="7046805" cy="532712"/>
          </a:xfrm>
          <a:prstGeom prst="rect">
            <a:avLst/>
          </a:prstGeom>
          <a:noFill/>
          <a:ln w="9525">
            <a:noFill/>
            <a:miter lim="800000"/>
            <a:headEnd/>
            <a:tailEnd/>
          </a:ln>
          <a:effectLst/>
        </p:spPr>
        <p:txBody>
          <a:bodyPr wrap="none" lIns="100840" tIns="50420" rIns="100840" bIns="50420">
            <a:spAutoFit/>
          </a:bodyPr>
          <a:lstStyle/>
          <a:p>
            <a:r>
              <a:rPr lang="en-US" dirty="0">
                <a:solidFill>
                  <a:srgbClr val="FFFFFF"/>
                </a:solidFill>
              </a:rPr>
              <a:t>     </a:t>
            </a:r>
            <a:r>
              <a:rPr lang="en-US" dirty="0" err="1">
                <a:solidFill>
                  <a:srgbClr val="FFFFFF"/>
                </a:solidFill>
              </a:rPr>
              <a:t>Hewatt</a:t>
            </a:r>
            <a:r>
              <a:rPr lang="en-US" dirty="0">
                <a:solidFill>
                  <a:srgbClr val="FFFFFF"/>
                </a:solidFill>
              </a:rPr>
              <a:t>: 1931	          </a:t>
            </a:r>
            <a:r>
              <a:rPr lang="en-US" dirty="0" smtClean="0">
                <a:solidFill>
                  <a:srgbClr val="FFFFFF"/>
                </a:solidFill>
              </a:rPr>
              <a:t>			Barry</a:t>
            </a:r>
            <a:r>
              <a:rPr lang="en-US" dirty="0">
                <a:solidFill>
                  <a:srgbClr val="FFFFFF"/>
                </a:solidFill>
              </a:rPr>
              <a:t>, Baxter, </a:t>
            </a:r>
            <a:r>
              <a:rPr lang="en-US" dirty="0" err="1">
                <a:solidFill>
                  <a:srgbClr val="FFFFFF"/>
                </a:solidFill>
              </a:rPr>
              <a:t>Sagarin</a:t>
            </a:r>
            <a:r>
              <a:rPr lang="en-US" dirty="0">
                <a:solidFill>
                  <a:srgbClr val="FFFFFF"/>
                </a:solidFill>
              </a:rPr>
              <a:t> &amp;</a:t>
            </a:r>
          </a:p>
          <a:p>
            <a:r>
              <a:rPr lang="en-US" dirty="0">
                <a:solidFill>
                  <a:srgbClr val="FFFFFF"/>
                </a:solidFill>
              </a:rPr>
              <a:t>				</a:t>
            </a:r>
            <a:r>
              <a:rPr lang="en-US" dirty="0" smtClean="0">
                <a:solidFill>
                  <a:srgbClr val="FFFFFF"/>
                </a:solidFill>
              </a:rPr>
              <a:t>	Gilman</a:t>
            </a:r>
            <a:r>
              <a:rPr lang="en-US" dirty="0">
                <a:solidFill>
                  <a:srgbClr val="FFFFFF"/>
                </a:solidFill>
              </a:rPr>
              <a:t>: 1990’s &amp; continuing</a:t>
            </a:r>
          </a:p>
        </p:txBody>
      </p:sp>
      <p:sp>
        <p:nvSpPr>
          <p:cNvPr id="1035271" name="Line 7"/>
          <p:cNvSpPr>
            <a:spLocks noChangeShapeType="1"/>
          </p:cNvSpPr>
          <p:nvPr/>
        </p:nvSpPr>
        <p:spPr bwMode="auto">
          <a:xfrm>
            <a:off x="6976533" y="2260600"/>
            <a:ext cx="880534" cy="3547533"/>
          </a:xfrm>
          <a:prstGeom prst="line">
            <a:avLst/>
          </a:prstGeom>
          <a:noFill/>
          <a:ln w="34925">
            <a:solidFill>
              <a:srgbClr val="66FF33"/>
            </a:solidFill>
            <a:prstDash val="sysDash"/>
            <a:round/>
            <a:headEnd/>
            <a:tailEnd/>
          </a:ln>
          <a:effectLst>
            <a:prstShdw prst="shdw17" dist="17961" dir="2700000">
              <a:srgbClr val="66FF33">
                <a:gamma/>
                <a:shade val="60000"/>
                <a:invGamma/>
              </a:srgbClr>
            </a:prstShdw>
          </a:effectLst>
        </p:spPr>
        <p:txBody>
          <a:bodyPr wrap="none" lIns="100840" tIns="50420" rIns="100840" bIns="50420" anchor="ctr"/>
          <a:lstStyle/>
          <a:p>
            <a:endParaRPr lang="en-GB"/>
          </a:p>
        </p:txBody>
      </p:sp>
      <p:sp>
        <p:nvSpPr>
          <p:cNvPr id="1035272" name="Line 8"/>
          <p:cNvSpPr>
            <a:spLocks noChangeShapeType="1"/>
          </p:cNvSpPr>
          <p:nvPr/>
        </p:nvSpPr>
        <p:spPr bwMode="auto">
          <a:xfrm>
            <a:off x="2421467" y="1998134"/>
            <a:ext cx="389466" cy="3445933"/>
          </a:xfrm>
          <a:prstGeom prst="line">
            <a:avLst/>
          </a:prstGeom>
          <a:noFill/>
          <a:ln w="34925">
            <a:solidFill>
              <a:srgbClr val="66FF33"/>
            </a:solidFill>
            <a:prstDash val="sysDash"/>
            <a:round/>
            <a:headEnd/>
            <a:tailEnd/>
          </a:ln>
          <a:effectLst>
            <a:prstShdw prst="shdw17" dist="17961" dir="2700000">
              <a:srgbClr val="66FF33">
                <a:gamma/>
                <a:shade val="60000"/>
                <a:invGamma/>
              </a:srgbClr>
            </a:prstShdw>
          </a:effectLst>
        </p:spPr>
        <p:txBody>
          <a:bodyPr wrap="none" lIns="100840" tIns="50420" rIns="100840" bIns="50420" anchor="ctr"/>
          <a:lstStyle/>
          <a:p>
            <a:endParaRPr lang="en-GB"/>
          </a:p>
        </p:txBody>
      </p:sp>
      <p:cxnSp>
        <p:nvCxnSpPr>
          <p:cNvPr id="10" name="Straight Connector 9"/>
          <p:cNvCxnSpPr/>
          <p:nvPr/>
        </p:nvCxnSpPr>
        <p:spPr bwMode="auto">
          <a:xfrm>
            <a:off x="648420" y="1145419"/>
            <a:ext cx="9047748" cy="1588"/>
          </a:xfrm>
          <a:prstGeom prst="line">
            <a:avLst/>
          </a:prstGeom>
          <a:solidFill>
            <a:schemeClr val="accent1"/>
          </a:solidFill>
          <a:ln w="22225" cap="flat" cmpd="sng" algn="ctr">
            <a:solidFill>
              <a:srgbClr val="FF0000"/>
            </a:solidFill>
            <a:prstDash val="solid"/>
            <a:round/>
            <a:headEnd type="none" w="med" len="med"/>
            <a:tailEnd type="none" w="med" len="med"/>
          </a:ln>
          <a:effectLst/>
        </p:spPr>
      </p:cxnSp>
    </p:spTree>
    <p:extLst>
      <p:ext uri="{BB962C8B-B14F-4D97-AF65-F5344CB8AC3E}">
        <p14:creationId xmlns:p14="http://schemas.microsoft.com/office/powerpoint/2010/main" val="12954529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08037" name="Picture 5" descr="medium"/>
          <p:cNvPicPr>
            <a:picLocks noChangeAspect="1" noChangeArrowheads="1"/>
          </p:cNvPicPr>
          <p:nvPr/>
        </p:nvPicPr>
        <p:blipFill>
          <a:blip r:embed="rId4" cstate="print"/>
          <a:srcRect/>
          <a:stretch>
            <a:fillRect/>
          </a:stretch>
        </p:blipFill>
        <p:spPr bwMode="auto">
          <a:xfrm>
            <a:off x="4130675" y="5532438"/>
            <a:ext cx="1905000" cy="1414462"/>
          </a:xfrm>
          <a:prstGeom prst="rect">
            <a:avLst/>
          </a:prstGeom>
          <a:noFill/>
        </p:spPr>
      </p:pic>
      <p:sp>
        <p:nvSpPr>
          <p:cNvPr id="1708044" name="Text Box 12"/>
          <p:cNvSpPr txBox="1">
            <a:spLocks noChangeArrowheads="1"/>
          </p:cNvSpPr>
          <p:nvPr/>
        </p:nvSpPr>
        <p:spPr bwMode="auto">
          <a:xfrm>
            <a:off x="238070" y="96320"/>
            <a:ext cx="9767092" cy="965703"/>
          </a:xfrm>
          <a:prstGeom prst="rect">
            <a:avLst/>
          </a:prstGeom>
          <a:noFill/>
          <a:ln w="9525">
            <a:noFill/>
            <a:miter lim="800000"/>
            <a:headEnd/>
            <a:tailEnd/>
          </a:ln>
          <a:effectLst/>
        </p:spPr>
        <p:txBody>
          <a:bodyPr wrap="square" lIns="102925" tIns="51462" rIns="102925" bIns="51462">
            <a:spAutoFit/>
          </a:bodyPr>
          <a:lstStyle/>
          <a:p>
            <a:pPr algn="ctr" defTabSz="1028700"/>
            <a:r>
              <a:rPr lang="en-US" sz="2800" dirty="0" smtClean="0">
                <a:solidFill>
                  <a:srgbClr val="FFFF66"/>
                </a:solidFill>
                <a:latin typeface="Comic Sans MS" pitchFamily="66" charset="0"/>
              </a:rPr>
              <a:t>Intertidal animals in Monterey changed as water warmed 1933 and 1993</a:t>
            </a:r>
            <a:endParaRPr lang="en-US" sz="2800" dirty="0">
              <a:solidFill>
                <a:srgbClr val="FFFF66"/>
              </a:solidFill>
              <a:latin typeface="Comic Sans MS" pitchFamily="66" charset="0"/>
            </a:endParaRPr>
          </a:p>
        </p:txBody>
      </p:sp>
      <p:sp>
        <p:nvSpPr>
          <p:cNvPr id="1708081" name="Text Box 49"/>
          <p:cNvSpPr txBox="1">
            <a:spLocks noChangeArrowheads="1"/>
          </p:cNvSpPr>
          <p:nvPr/>
        </p:nvSpPr>
        <p:spPr bwMode="auto">
          <a:xfrm>
            <a:off x="6882842" y="6988476"/>
            <a:ext cx="2685351" cy="276999"/>
          </a:xfrm>
          <a:prstGeom prst="rect">
            <a:avLst/>
          </a:prstGeom>
          <a:noFill/>
          <a:ln w="9525">
            <a:noFill/>
            <a:miter lim="800000"/>
            <a:headEnd/>
            <a:tailEnd/>
          </a:ln>
          <a:effectLst/>
        </p:spPr>
        <p:txBody>
          <a:bodyPr wrap="none">
            <a:spAutoFit/>
          </a:bodyPr>
          <a:lstStyle/>
          <a:p>
            <a:pPr defTabSz="1028700"/>
            <a:r>
              <a:rPr lang="en-US" sz="1200" dirty="0">
                <a:solidFill>
                  <a:srgbClr val="FFFFFF"/>
                </a:solidFill>
              </a:rPr>
              <a:t>Barry et al. </a:t>
            </a:r>
            <a:r>
              <a:rPr lang="en-US" sz="1200" dirty="0" smtClean="0">
                <a:solidFill>
                  <a:srgbClr val="FFFFFF"/>
                </a:solidFill>
              </a:rPr>
              <a:t>1995, </a:t>
            </a:r>
            <a:r>
              <a:rPr lang="en-US" sz="1200" dirty="0" err="1" smtClean="0">
                <a:solidFill>
                  <a:srgbClr val="FFFFFF"/>
                </a:solidFill>
              </a:rPr>
              <a:t>Sagarin</a:t>
            </a:r>
            <a:r>
              <a:rPr lang="en-US" sz="1200" dirty="0" smtClean="0">
                <a:solidFill>
                  <a:srgbClr val="FFFFFF"/>
                </a:solidFill>
              </a:rPr>
              <a:t> et al. 1999</a:t>
            </a:r>
            <a:endParaRPr lang="en-US" sz="1200" dirty="0">
              <a:solidFill>
                <a:srgbClr val="FFFFFF"/>
              </a:solidFill>
            </a:endParaRPr>
          </a:p>
        </p:txBody>
      </p:sp>
      <p:pic>
        <p:nvPicPr>
          <p:cNvPr id="1708039" name="Picture 7" descr="punctulata"/>
          <p:cNvPicPr>
            <a:picLocks noChangeAspect="1" noChangeArrowheads="1"/>
          </p:cNvPicPr>
          <p:nvPr/>
        </p:nvPicPr>
        <p:blipFill>
          <a:blip r:embed="rId5" cstate="print"/>
          <a:srcRect/>
          <a:stretch>
            <a:fillRect/>
          </a:stretch>
        </p:blipFill>
        <p:spPr bwMode="auto">
          <a:xfrm>
            <a:off x="5883275" y="5532438"/>
            <a:ext cx="1752600" cy="1455737"/>
          </a:xfrm>
          <a:prstGeom prst="rect">
            <a:avLst/>
          </a:prstGeom>
          <a:noFill/>
        </p:spPr>
      </p:pic>
      <p:pic>
        <p:nvPicPr>
          <p:cNvPr id="1708040" name="Picture 8" descr="porcelain_crab2"/>
          <p:cNvPicPr>
            <a:picLocks noChangeAspect="1" noChangeArrowheads="1"/>
          </p:cNvPicPr>
          <p:nvPr/>
        </p:nvPicPr>
        <p:blipFill>
          <a:blip r:embed="rId6" cstate="print"/>
          <a:srcRect/>
          <a:stretch>
            <a:fillRect/>
          </a:stretch>
        </p:blipFill>
        <p:spPr bwMode="auto">
          <a:xfrm>
            <a:off x="7635875" y="5532438"/>
            <a:ext cx="2209800" cy="1436687"/>
          </a:xfrm>
          <a:prstGeom prst="rect">
            <a:avLst/>
          </a:prstGeom>
          <a:noFill/>
        </p:spPr>
      </p:pic>
      <p:pic>
        <p:nvPicPr>
          <p:cNvPr id="1708042" name="Picture 10" descr="Six-ray-star-2"/>
          <p:cNvPicPr>
            <a:picLocks noChangeAspect="1" noChangeArrowheads="1"/>
          </p:cNvPicPr>
          <p:nvPr/>
        </p:nvPicPr>
        <p:blipFill>
          <a:blip r:embed="rId7" cstate="print"/>
          <a:srcRect/>
          <a:stretch>
            <a:fillRect/>
          </a:stretch>
        </p:blipFill>
        <p:spPr bwMode="auto">
          <a:xfrm>
            <a:off x="8702675" y="4084638"/>
            <a:ext cx="1147763" cy="1447800"/>
          </a:xfrm>
          <a:prstGeom prst="rect">
            <a:avLst/>
          </a:prstGeom>
          <a:noFill/>
        </p:spPr>
      </p:pic>
      <p:sp>
        <p:nvSpPr>
          <p:cNvPr id="1708085" name="Text Box 53"/>
          <p:cNvSpPr txBox="1">
            <a:spLocks noChangeArrowheads="1"/>
          </p:cNvSpPr>
          <p:nvPr/>
        </p:nvSpPr>
        <p:spPr bwMode="auto">
          <a:xfrm>
            <a:off x="5781976" y="5134277"/>
            <a:ext cx="2930422" cy="369332"/>
          </a:xfrm>
          <a:prstGeom prst="rect">
            <a:avLst/>
          </a:prstGeom>
          <a:noFill/>
          <a:ln w="9525">
            <a:noFill/>
            <a:miter lim="800000"/>
            <a:headEnd/>
            <a:tailEnd/>
          </a:ln>
          <a:effectLst/>
        </p:spPr>
        <p:txBody>
          <a:bodyPr wrap="none">
            <a:spAutoFit/>
          </a:bodyPr>
          <a:lstStyle/>
          <a:p>
            <a:pPr algn="ctr" defTabSz="1028700"/>
            <a:r>
              <a:rPr lang="en-US" sz="1800">
                <a:solidFill>
                  <a:srgbClr val="FFFF00"/>
                </a:solidFill>
              </a:rPr>
              <a:t>Northern Species Declined</a:t>
            </a:r>
          </a:p>
        </p:txBody>
      </p:sp>
      <p:grpSp>
        <p:nvGrpSpPr>
          <p:cNvPr id="2" name="Group 72"/>
          <p:cNvGrpSpPr>
            <a:grpSpLocks/>
          </p:cNvGrpSpPr>
          <p:nvPr/>
        </p:nvGrpSpPr>
        <p:grpSpPr bwMode="auto">
          <a:xfrm>
            <a:off x="244475" y="5532438"/>
            <a:ext cx="4267200" cy="1447800"/>
            <a:chOff x="106" y="3341"/>
            <a:chExt cx="2688" cy="912"/>
          </a:xfrm>
        </p:grpSpPr>
        <p:pic>
          <p:nvPicPr>
            <p:cNvPr id="1708041" name="Picture 9" descr="tecturapersona1"/>
            <p:cNvPicPr>
              <a:picLocks noChangeAspect="1" noChangeArrowheads="1"/>
            </p:cNvPicPr>
            <p:nvPr/>
          </p:nvPicPr>
          <p:blipFill>
            <a:blip r:embed="rId8" cstate="print"/>
            <a:srcRect/>
            <a:stretch>
              <a:fillRect/>
            </a:stretch>
          </p:blipFill>
          <p:spPr bwMode="auto">
            <a:xfrm>
              <a:off x="1162" y="3341"/>
              <a:ext cx="724" cy="912"/>
            </a:xfrm>
            <a:prstGeom prst="rect">
              <a:avLst/>
            </a:prstGeom>
            <a:noFill/>
          </p:spPr>
        </p:pic>
        <p:grpSp>
          <p:nvGrpSpPr>
            <p:cNvPr id="3" name="Group 50"/>
            <p:cNvGrpSpPr>
              <a:grpSpLocks/>
            </p:cNvGrpSpPr>
            <p:nvPr/>
          </p:nvGrpSpPr>
          <p:grpSpPr bwMode="auto">
            <a:xfrm>
              <a:off x="106" y="3341"/>
              <a:ext cx="1055" cy="912"/>
              <a:chOff x="0" y="1565"/>
              <a:chExt cx="1537" cy="1011"/>
            </a:xfrm>
          </p:grpSpPr>
          <p:pic>
            <p:nvPicPr>
              <p:cNvPr id="1708034" name="Picture 2" descr="S_squamigerus2"/>
              <p:cNvPicPr>
                <a:picLocks noChangeAspect="1" noChangeArrowheads="1"/>
              </p:cNvPicPr>
              <p:nvPr/>
            </p:nvPicPr>
            <p:blipFill>
              <a:blip r:embed="rId9" cstate="print"/>
              <a:srcRect/>
              <a:stretch>
                <a:fillRect/>
              </a:stretch>
            </p:blipFill>
            <p:spPr bwMode="auto">
              <a:xfrm>
                <a:off x="0" y="1565"/>
                <a:ext cx="1537" cy="1011"/>
              </a:xfrm>
              <a:prstGeom prst="rect">
                <a:avLst/>
              </a:prstGeom>
              <a:noFill/>
            </p:spPr>
          </p:pic>
          <p:pic>
            <p:nvPicPr>
              <p:cNvPr id="1708035" name="Picture 3" descr="bio_461_image">
                <a:hlinkClick r:id="rId10"/>
              </p:cNvPr>
              <p:cNvPicPr>
                <a:picLocks noChangeAspect="1" noChangeArrowheads="1"/>
              </p:cNvPicPr>
              <p:nvPr/>
            </p:nvPicPr>
            <p:blipFill>
              <a:blip r:embed="rId11" cstate="print"/>
              <a:srcRect/>
              <a:stretch>
                <a:fillRect/>
              </a:stretch>
            </p:blipFill>
            <p:spPr bwMode="auto">
              <a:xfrm>
                <a:off x="0" y="1565"/>
                <a:ext cx="696" cy="483"/>
              </a:xfrm>
              <a:prstGeom prst="rect">
                <a:avLst/>
              </a:prstGeom>
              <a:noFill/>
            </p:spPr>
          </p:pic>
        </p:grpSp>
        <p:pic>
          <p:nvPicPr>
            <p:cNvPr id="1708038" name="Picture 6" descr="normal_Corynactis_californica_Blackfish_Id_BC"/>
            <p:cNvPicPr>
              <a:picLocks noChangeAspect="1" noChangeArrowheads="1"/>
            </p:cNvPicPr>
            <p:nvPr/>
          </p:nvPicPr>
          <p:blipFill>
            <a:blip r:embed="rId12" cstate="print"/>
            <a:srcRect/>
            <a:stretch>
              <a:fillRect/>
            </a:stretch>
          </p:blipFill>
          <p:spPr bwMode="auto">
            <a:xfrm>
              <a:off x="1882" y="3341"/>
              <a:ext cx="912" cy="904"/>
            </a:xfrm>
            <a:prstGeom prst="rect">
              <a:avLst/>
            </a:prstGeom>
            <a:noFill/>
          </p:spPr>
        </p:pic>
      </p:grpSp>
      <p:sp>
        <p:nvSpPr>
          <p:cNvPr id="1708086" name="Text Box 54"/>
          <p:cNvSpPr txBox="1">
            <a:spLocks noChangeArrowheads="1"/>
          </p:cNvSpPr>
          <p:nvPr/>
        </p:nvSpPr>
        <p:spPr bwMode="auto">
          <a:xfrm>
            <a:off x="447373" y="5082792"/>
            <a:ext cx="3084724" cy="369332"/>
          </a:xfrm>
          <a:prstGeom prst="rect">
            <a:avLst/>
          </a:prstGeom>
          <a:noFill/>
          <a:ln w="9525">
            <a:noFill/>
            <a:miter lim="800000"/>
            <a:headEnd/>
            <a:tailEnd/>
          </a:ln>
          <a:effectLst/>
        </p:spPr>
        <p:txBody>
          <a:bodyPr wrap="none">
            <a:spAutoFit/>
          </a:bodyPr>
          <a:lstStyle/>
          <a:p>
            <a:pPr algn="ctr" defTabSz="1028700"/>
            <a:r>
              <a:rPr lang="en-US" sz="1800" dirty="0">
                <a:solidFill>
                  <a:srgbClr val="FFFF00"/>
                </a:solidFill>
              </a:rPr>
              <a:t>Southern Species Increased</a:t>
            </a:r>
          </a:p>
        </p:txBody>
      </p:sp>
      <p:cxnSp>
        <p:nvCxnSpPr>
          <p:cNvPr id="69" name="Straight Connector 6"/>
          <p:cNvCxnSpPr>
            <a:cxnSpLocks noChangeShapeType="1"/>
          </p:cNvCxnSpPr>
          <p:nvPr/>
        </p:nvCxnSpPr>
        <p:spPr bwMode="auto">
          <a:xfrm>
            <a:off x="561388" y="1062004"/>
            <a:ext cx="9067800" cy="1587"/>
          </a:xfrm>
          <a:prstGeom prst="line">
            <a:avLst/>
          </a:prstGeom>
          <a:noFill/>
          <a:ln w="12700" algn="ctr">
            <a:solidFill>
              <a:srgbClr val="C00000"/>
            </a:solidFill>
            <a:round/>
            <a:headEnd/>
            <a:tailEnd/>
          </a:ln>
        </p:spPr>
      </p:cxnSp>
      <p:grpSp>
        <p:nvGrpSpPr>
          <p:cNvPr id="7" name="Group 6"/>
          <p:cNvGrpSpPr/>
          <p:nvPr/>
        </p:nvGrpSpPr>
        <p:grpSpPr>
          <a:xfrm>
            <a:off x="320675" y="1252780"/>
            <a:ext cx="3889375" cy="3762258"/>
            <a:chOff x="320675" y="1189038"/>
            <a:chExt cx="3889375" cy="3243262"/>
          </a:xfrm>
        </p:grpSpPr>
        <p:graphicFrame>
          <p:nvGraphicFramePr>
            <p:cNvPr id="1708101" name="Object 69"/>
            <p:cNvGraphicFramePr>
              <a:graphicFrameLocks noChangeAspect="1"/>
            </p:cNvGraphicFramePr>
            <p:nvPr>
              <p:extLst>
                <p:ext uri="{D42A27DB-BD31-4B8C-83A1-F6EECF244321}">
                  <p14:modId xmlns:p14="http://schemas.microsoft.com/office/powerpoint/2010/main" val="550127982"/>
                </p:ext>
              </p:extLst>
            </p:nvPr>
          </p:nvGraphicFramePr>
          <p:xfrm>
            <a:off x="320675" y="1189038"/>
            <a:ext cx="3889375" cy="3243262"/>
          </p:xfrm>
          <a:graphic>
            <a:graphicData uri="http://schemas.openxmlformats.org/presentationml/2006/ole">
              <mc:AlternateContent xmlns:mc="http://schemas.openxmlformats.org/markup-compatibility/2006">
                <mc:Choice xmlns:v="urn:schemas-microsoft-com:vml" Requires="v">
                  <p:oleObj spid="_x0000_s2681917" name="Image" r:id="rId13" imgW="3126990" imgH="2608872" progId="">
                    <p:embed/>
                  </p:oleObj>
                </mc:Choice>
                <mc:Fallback>
                  <p:oleObj name="Image" r:id="rId13" imgW="3126990" imgH="2608872" progId="">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0675" y="1189038"/>
                          <a:ext cx="3889375" cy="3243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08102" name="Text Box 70"/>
            <p:cNvSpPr txBox="1">
              <a:spLocks noChangeArrowheads="1"/>
            </p:cNvSpPr>
            <p:nvPr/>
          </p:nvSpPr>
          <p:spPr bwMode="auto">
            <a:xfrm>
              <a:off x="2530475" y="2332038"/>
              <a:ext cx="922338" cy="304800"/>
            </a:xfrm>
            <a:prstGeom prst="rect">
              <a:avLst/>
            </a:prstGeom>
            <a:noFill/>
            <a:ln w="9525">
              <a:noFill/>
              <a:miter lim="800000"/>
              <a:headEnd/>
              <a:tailEnd/>
            </a:ln>
            <a:effectLst/>
          </p:spPr>
          <p:txBody>
            <a:bodyPr wrap="none">
              <a:spAutoFit/>
            </a:bodyPr>
            <a:lstStyle/>
            <a:p>
              <a:pPr defTabSz="1028700"/>
              <a:r>
                <a:rPr lang="en-US">
                  <a:solidFill>
                    <a:srgbClr val="000000"/>
                  </a:solidFill>
                </a:rPr>
                <a:t>Monterey</a:t>
              </a:r>
            </a:p>
          </p:txBody>
        </p:sp>
        <p:sp>
          <p:nvSpPr>
            <p:cNvPr id="1708103" name="Line 71"/>
            <p:cNvSpPr>
              <a:spLocks noChangeShapeType="1"/>
            </p:cNvSpPr>
            <p:nvPr/>
          </p:nvSpPr>
          <p:spPr bwMode="auto">
            <a:xfrm flipH="1">
              <a:off x="2301875" y="2560638"/>
              <a:ext cx="457200" cy="228600"/>
            </a:xfrm>
            <a:prstGeom prst="line">
              <a:avLst/>
            </a:prstGeom>
            <a:noFill/>
            <a:ln w="19050">
              <a:solidFill>
                <a:srgbClr val="0000FF"/>
              </a:solidFill>
              <a:round/>
              <a:headEnd/>
              <a:tailEnd type="triangle" w="med" len="med"/>
            </a:ln>
            <a:effectLst/>
          </p:spPr>
          <p:txBody>
            <a:bodyPr/>
            <a:lstStyle/>
            <a:p>
              <a:endParaRPr lang="en-US">
                <a:solidFill>
                  <a:srgbClr val="FFFF00"/>
                </a:solidFill>
              </a:endParaRPr>
            </a:p>
          </p:txBody>
        </p:sp>
        <p:cxnSp>
          <p:nvCxnSpPr>
            <p:cNvPr id="71" name="Straight Arrow Connector 70"/>
            <p:cNvCxnSpPr/>
            <p:nvPr/>
          </p:nvCxnSpPr>
          <p:spPr bwMode="auto">
            <a:xfrm rot="16200000" flipH="1">
              <a:off x="1177391" y="2650141"/>
              <a:ext cx="1456566" cy="1140977"/>
            </a:xfrm>
            <a:prstGeom prst="straightConnector1">
              <a:avLst/>
            </a:prstGeom>
            <a:solidFill>
              <a:schemeClr val="accent1"/>
            </a:solidFill>
            <a:ln w="57150" cap="flat" cmpd="sng" algn="ctr">
              <a:solidFill>
                <a:srgbClr val="FF0000"/>
              </a:solidFill>
              <a:prstDash val="solid"/>
              <a:round/>
              <a:headEnd type="none" w="med" len="med"/>
              <a:tailEnd type="arrow"/>
            </a:ln>
            <a:effectLst/>
          </p:spPr>
        </p:cxnSp>
        <p:cxnSp>
          <p:nvCxnSpPr>
            <p:cNvPr id="73" name="Straight Arrow Connector 72"/>
            <p:cNvCxnSpPr/>
            <p:nvPr/>
          </p:nvCxnSpPr>
          <p:spPr bwMode="auto">
            <a:xfrm rot="16200000" flipV="1">
              <a:off x="873940" y="1521302"/>
              <a:ext cx="1691235" cy="1302819"/>
            </a:xfrm>
            <a:prstGeom prst="straightConnector1">
              <a:avLst/>
            </a:prstGeom>
            <a:solidFill>
              <a:schemeClr val="accent1"/>
            </a:solidFill>
            <a:ln w="57150" cap="flat" cmpd="sng" algn="ctr">
              <a:solidFill>
                <a:srgbClr val="0000FF"/>
              </a:solidFill>
              <a:prstDash val="solid"/>
              <a:round/>
              <a:headEnd type="none" w="med" len="med"/>
              <a:tailEnd type="arrow"/>
            </a:ln>
            <a:effectLst/>
          </p:spPr>
        </p:cxnSp>
        <p:cxnSp>
          <p:nvCxnSpPr>
            <p:cNvPr id="75" name="Straight Arrow Connector 74"/>
            <p:cNvCxnSpPr/>
            <p:nvPr/>
          </p:nvCxnSpPr>
          <p:spPr bwMode="auto">
            <a:xfrm rot="16200000" flipH="1">
              <a:off x="457197" y="1619969"/>
              <a:ext cx="2686560" cy="2160575"/>
            </a:xfrm>
            <a:prstGeom prst="straightConnector1">
              <a:avLst/>
            </a:prstGeom>
            <a:solidFill>
              <a:schemeClr val="accent1"/>
            </a:solidFill>
            <a:ln w="57150" cap="flat" cmpd="sng" algn="ctr">
              <a:solidFill>
                <a:srgbClr val="00FF00"/>
              </a:solidFill>
              <a:prstDash val="solid"/>
              <a:round/>
              <a:headEnd type="arrow" w="med" len="med"/>
              <a:tailEnd type="arrow"/>
            </a:ln>
            <a:effectLst/>
          </p:spPr>
        </p:cxnSp>
      </p:grpSp>
      <p:grpSp>
        <p:nvGrpSpPr>
          <p:cNvPr id="6" name="Group 5"/>
          <p:cNvGrpSpPr/>
          <p:nvPr/>
        </p:nvGrpSpPr>
        <p:grpSpPr>
          <a:xfrm>
            <a:off x="4378043" y="1235619"/>
            <a:ext cx="4477149" cy="3829586"/>
            <a:chOff x="7710361" y="1189038"/>
            <a:chExt cx="2211514" cy="1816100"/>
          </a:xfrm>
        </p:grpSpPr>
        <p:pic>
          <p:nvPicPr>
            <p:cNvPr id="1708036" name="Picture 4"/>
            <p:cNvPicPr>
              <a:picLocks noChangeAspect="1" noChangeArrowheads="1"/>
            </p:cNvPicPr>
            <p:nvPr/>
          </p:nvPicPr>
          <p:blipFill>
            <a:blip r:embed="rId15" cstate="print"/>
            <a:srcRect/>
            <a:stretch>
              <a:fillRect/>
            </a:stretch>
          </p:blipFill>
          <p:spPr bwMode="auto">
            <a:xfrm>
              <a:off x="7712075" y="1189038"/>
              <a:ext cx="2209800" cy="1816100"/>
            </a:xfrm>
            <a:prstGeom prst="rect">
              <a:avLst/>
            </a:prstGeom>
            <a:noFill/>
            <a:ln w="9525">
              <a:noFill/>
              <a:miter lim="800000"/>
              <a:headEnd/>
              <a:tailEnd/>
            </a:ln>
            <a:effectLst/>
          </p:spPr>
        </p:pic>
        <p:sp>
          <p:nvSpPr>
            <p:cNvPr id="84" name="Rectangle 83"/>
            <p:cNvSpPr/>
            <p:nvPr/>
          </p:nvSpPr>
          <p:spPr bwMode="auto">
            <a:xfrm>
              <a:off x="8294336" y="2152481"/>
              <a:ext cx="404602" cy="299406"/>
            </a:xfrm>
            <a:prstGeom prst="rect">
              <a:avLst/>
            </a:prstGeom>
            <a:solidFill>
              <a:srgbClr val="0000FF"/>
            </a:solidFill>
            <a:ln w="952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1028700"/>
              <a:endParaRPr lang="en-US" smtClean="0">
                <a:solidFill>
                  <a:srgbClr val="FFFF00"/>
                </a:solidFill>
              </a:endParaRPr>
            </a:p>
          </p:txBody>
        </p:sp>
        <p:sp>
          <p:nvSpPr>
            <p:cNvPr id="85" name="Rectangle 84"/>
            <p:cNvSpPr/>
            <p:nvPr/>
          </p:nvSpPr>
          <p:spPr bwMode="auto">
            <a:xfrm>
              <a:off x="9281565" y="1529395"/>
              <a:ext cx="404601" cy="623086"/>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1028700"/>
              <a:endParaRPr lang="en-US" smtClean="0">
                <a:solidFill>
                  <a:srgbClr val="FFFF00"/>
                </a:solidFill>
              </a:endParaRPr>
            </a:p>
          </p:txBody>
        </p:sp>
        <p:sp>
          <p:nvSpPr>
            <p:cNvPr id="86" name="Rectangle 85"/>
            <p:cNvSpPr/>
            <p:nvPr/>
          </p:nvSpPr>
          <p:spPr bwMode="auto">
            <a:xfrm>
              <a:off x="8787950" y="2152481"/>
              <a:ext cx="396510" cy="80921"/>
            </a:xfrm>
            <a:prstGeom prst="rect">
              <a:avLst/>
            </a:prstGeom>
            <a:solidFill>
              <a:srgbClr val="00FF00"/>
            </a:solidFill>
            <a:ln w="9525"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1028700"/>
              <a:endParaRPr lang="en-US" smtClean="0">
                <a:solidFill>
                  <a:srgbClr val="FFFF00"/>
                </a:solidFill>
              </a:endParaRPr>
            </a:p>
          </p:txBody>
        </p:sp>
        <p:cxnSp>
          <p:nvCxnSpPr>
            <p:cNvPr id="88" name="Straight Connector 87"/>
            <p:cNvCxnSpPr/>
            <p:nvPr/>
          </p:nvCxnSpPr>
          <p:spPr bwMode="auto">
            <a:xfrm>
              <a:off x="8197232" y="2152481"/>
              <a:ext cx="1569855" cy="1588"/>
            </a:xfrm>
            <a:prstGeom prst="line">
              <a:avLst/>
            </a:prstGeom>
            <a:solidFill>
              <a:schemeClr val="accent1"/>
            </a:solidFill>
            <a:ln w="15875" cap="flat" cmpd="sng" algn="ctr">
              <a:solidFill>
                <a:srgbClr val="000000"/>
              </a:solidFill>
              <a:prstDash val="solid"/>
              <a:round/>
              <a:headEnd type="none" w="med" len="med"/>
              <a:tailEnd type="none" w="med" len="med"/>
            </a:ln>
            <a:effectLst/>
          </p:spPr>
        </p:cxnSp>
        <p:sp>
          <p:nvSpPr>
            <p:cNvPr id="89" name="TextBox 88"/>
            <p:cNvSpPr txBox="1"/>
            <p:nvPr/>
          </p:nvSpPr>
          <p:spPr>
            <a:xfrm>
              <a:off x="7711710" y="1213805"/>
              <a:ext cx="399106" cy="209360"/>
            </a:xfrm>
            <a:prstGeom prst="rect">
              <a:avLst/>
            </a:prstGeom>
            <a:solidFill>
              <a:srgbClr val="FFFFFF"/>
            </a:solidFill>
          </p:spPr>
          <p:txBody>
            <a:bodyPr wrap="none" rtlCol="0">
              <a:spAutoFit/>
            </a:bodyPr>
            <a:lstStyle/>
            <a:p>
              <a:r>
                <a:rPr lang="en-US" sz="1800" b="1" dirty="0" smtClean="0">
                  <a:solidFill>
                    <a:srgbClr val="9900FF"/>
                  </a:solidFill>
                </a:rPr>
                <a:t>More</a:t>
              </a:r>
              <a:endParaRPr lang="en-US" sz="1800" b="1" dirty="0">
                <a:solidFill>
                  <a:srgbClr val="9900FF"/>
                </a:solidFill>
              </a:endParaRPr>
            </a:p>
          </p:txBody>
        </p:sp>
        <p:sp>
          <p:nvSpPr>
            <p:cNvPr id="90" name="TextBox 89"/>
            <p:cNvSpPr txBox="1"/>
            <p:nvPr/>
          </p:nvSpPr>
          <p:spPr>
            <a:xfrm>
              <a:off x="7710361" y="2644747"/>
              <a:ext cx="417050" cy="226807"/>
            </a:xfrm>
            <a:prstGeom prst="rect">
              <a:avLst/>
            </a:prstGeom>
            <a:solidFill>
              <a:srgbClr val="FFFFFF"/>
            </a:solidFill>
          </p:spPr>
          <p:txBody>
            <a:bodyPr wrap="none" rtlCol="0">
              <a:spAutoFit/>
            </a:bodyPr>
            <a:lstStyle/>
            <a:p>
              <a:r>
                <a:rPr lang="en-US" sz="2000" b="1" dirty="0" smtClean="0">
                  <a:solidFill>
                    <a:srgbClr val="9900FF"/>
                  </a:solidFill>
                </a:rPr>
                <a:t>Less</a:t>
              </a:r>
              <a:endParaRPr lang="en-US" sz="2000" b="1" dirty="0">
                <a:solidFill>
                  <a:srgbClr val="9900FF"/>
                </a:solidFill>
              </a:endParaRPr>
            </a:p>
          </p:txBody>
        </p:sp>
      </p:grpSp>
      <p:sp>
        <p:nvSpPr>
          <p:cNvPr id="33" name="TextBox 32"/>
          <p:cNvSpPr txBox="1"/>
          <p:nvPr/>
        </p:nvSpPr>
        <p:spPr>
          <a:xfrm rot="16200000">
            <a:off x="3585249" y="2910330"/>
            <a:ext cx="2401619" cy="307777"/>
          </a:xfrm>
          <a:prstGeom prst="rect">
            <a:avLst/>
          </a:prstGeom>
          <a:solidFill>
            <a:srgbClr val="FFFFFF"/>
          </a:solidFill>
        </p:spPr>
        <p:txBody>
          <a:bodyPr wrap="none" rtlCol="0">
            <a:spAutoFit/>
          </a:bodyPr>
          <a:lstStyle/>
          <a:p>
            <a:r>
              <a:rPr lang="en-US" b="1" dirty="0" smtClean="0">
                <a:solidFill>
                  <a:srgbClr val="000000"/>
                </a:solidFill>
              </a:rPr>
              <a:t>Change from 1933 to 1993</a:t>
            </a:r>
            <a:endParaRPr lang="en-US" b="1" dirty="0">
              <a:solidFill>
                <a:srgbClr val="000000"/>
              </a:solidFill>
            </a:endParaRPr>
          </a:p>
        </p:txBody>
      </p:sp>
    </p:spTree>
    <p:extLst>
      <p:ext uri="{BB962C8B-B14F-4D97-AF65-F5344CB8AC3E}">
        <p14:creationId xmlns:p14="http://schemas.microsoft.com/office/powerpoint/2010/main" val="3976042964"/>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768072" y="164606"/>
            <a:ext cx="8704819" cy="1069940"/>
          </a:xfrm>
        </p:spPr>
        <p:txBody>
          <a:bodyPr/>
          <a:lstStyle/>
          <a:p>
            <a:pPr eaLnBrk="1" hangingPunct="1"/>
            <a:r>
              <a:rPr lang="en-US" sz="3500" dirty="0">
                <a:latin typeface="Comic Sans MS"/>
                <a:ea typeface="MS PGothic" charset="0"/>
                <a:cs typeface="Comic Sans MS"/>
              </a:rPr>
              <a:t>California Marine Populations Shifting Northward</a:t>
            </a:r>
          </a:p>
        </p:txBody>
      </p:sp>
      <p:sp>
        <p:nvSpPr>
          <p:cNvPr id="15363" name="Text Box 3"/>
          <p:cNvSpPr txBox="1">
            <a:spLocks noChangeArrowheads="1"/>
          </p:cNvSpPr>
          <p:nvPr/>
        </p:nvSpPr>
        <p:spPr bwMode="auto">
          <a:xfrm>
            <a:off x="6711743" y="6992331"/>
            <a:ext cx="3614562" cy="332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spAutoFit/>
          </a:bodyPr>
          <a:lstStyle>
            <a:lvl1pPr eaLnBrk="0" hangingPunct="0">
              <a:defRPr sz="2400">
                <a:solidFill>
                  <a:schemeClr val="tx1"/>
                </a:solidFill>
                <a:latin typeface="Comic Sans MS" charset="0"/>
                <a:ea typeface="ＭＳ Ｐゴシック" charset="0"/>
              </a:defRPr>
            </a:lvl1pPr>
            <a:lvl2pPr marL="742950" indent="-285750" eaLnBrk="0" hangingPunct="0">
              <a:defRPr sz="2400">
                <a:solidFill>
                  <a:schemeClr val="tx1"/>
                </a:solidFill>
                <a:latin typeface="Comic Sans MS" charset="0"/>
                <a:ea typeface="ＭＳ Ｐゴシック" charset="0"/>
              </a:defRPr>
            </a:lvl2pPr>
            <a:lvl3pPr marL="1143000" indent="-228600" eaLnBrk="0" hangingPunct="0">
              <a:defRPr sz="2400">
                <a:solidFill>
                  <a:schemeClr val="tx1"/>
                </a:solidFill>
                <a:latin typeface="Comic Sans MS" charset="0"/>
                <a:ea typeface="ＭＳ Ｐゴシック" charset="0"/>
              </a:defRPr>
            </a:lvl3pPr>
            <a:lvl4pPr marL="1600200" indent="-228600" eaLnBrk="0" hangingPunct="0">
              <a:defRPr sz="2400">
                <a:solidFill>
                  <a:schemeClr val="tx1"/>
                </a:solidFill>
                <a:latin typeface="Comic Sans MS" charset="0"/>
                <a:ea typeface="ＭＳ Ｐゴシック" charset="0"/>
              </a:defRPr>
            </a:lvl4pPr>
            <a:lvl5pPr marL="2057400" indent="-228600" eaLnBrk="0" hangingPunct="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pPr eaLnBrk="1" hangingPunct="1"/>
            <a:r>
              <a:rPr lang="en-US" sz="1500" i="1" dirty="0" smtClean="0">
                <a:latin typeface="Arial" charset="0"/>
              </a:rPr>
              <a:t>(Holbrook et al)</a:t>
            </a:r>
            <a:endParaRPr lang="en-US" sz="1500" i="1" dirty="0">
              <a:latin typeface="Arial" charset="0"/>
            </a:endParaRPr>
          </a:p>
        </p:txBody>
      </p:sp>
      <p:pic>
        <p:nvPicPr>
          <p:cNvPr id="15364" name="Picture 4" descr="Picture clipp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4096" y="1615198"/>
            <a:ext cx="8022088" cy="5215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Line 5"/>
          <p:cNvSpPr>
            <a:spLocks noChangeShapeType="1"/>
          </p:cNvSpPr>
          <p:nvPr/>
        </p:nvSpPr>
        <p:spPr bwMode="auto">
          <a:xfrm>
            <a:off x="512048" y="1399152"/>
            <a:ext cx="9131525" cy="0"/>
          </a:xfrm>
          <a:prstGeom prst="line">
            <a:avLst/>
          </a:prstGeom>
          <a:noFill/>
          <a:ln w="76200" cmpd="tri">
            <a:solidFill>
              <a:srgbClr val="FF0000"/>
            </a:solidFill>
            <a:round/>
            <a:headEnd/>
            <a:tailEnd/>
          </a:ln>
          <a:extLst>
            <a:ext uri="{909E8E84-426E-40DD-AFC4-6F175D3DCCD1}">
              <a14:hiddenFill xmlns:a14="http://schemas.microsoft.com/office/drawing/2010/main">
                <a:noFill/>
              </a14:hiddenFill>
            </a:ext>
          </a:extLst>
        </p:spPr>
        <p:txBody>
          <a:bodyPr wrap="none" lIns="100840" tIns="50420" rIns="100840" bIns="50420" anchor="ctr"/>
          <a:lstStyle/>
          <a:p>
            <a:endParaRPr lang="en-US"/>
          </a:p>
        </p:txBody>
      </p:sp>
    </p:spTree>
    <p:extLst>
      <p:ext uri="{BB962C8B-B14F-4D97-AF65-F5344CB8AC3E}">
        <p14:creationId xmlns:p14="http://schemas.microsoft.com/office/powerpoint/2010/main" val="2452811670"/>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634" y="1735993"/>
            <a:ext cx="9215437" cy="1235075"/>
          </a:xfrm>
        </p:spPr>
        <p:txBody>
          <a:bodyPr/>
          <a:lstStyle/>
          <a:p>
            <a:r>
              <a:rPr lang="en-US" sz="8000" dirty="0" smtClean="0">
                <a:latin typeface="Comic Sans MS"/>
                <a:cs typeface="Comic Sans MS"/>
              </a:rPr>
              <a:t>Hypoxia</a:t>
            </a:r>
            <a:br>
              <a:rPr lang="en-US" sz="8000" dirty="0" smtClean="0">
                <a:latin typeface="Comic Sans MS"/>
                <a:cs typeface="Comic Sans MS"/>
              </a:rPr>
            </a:br>
            <a:r>
              <a:rPr lang="en-US" sz="6000" dirty="0" smtClean="0">
                <a:latin typeface="Comic Sans MS"/>
                <a:cs typeface="Comic Sans MS"/>
              </a:rPr>
              <a:t>(low oxygen levels)</a:t>
            </a:r>
            <a:endParaRPr lang="en-US" sz="6000" dirty="0">
              <a:latin typeface="Comic Sans MS"/>
              <a:cs typeface="Comic Sans MS"/>
            </a:endParaRPr>
          </a:p>
        </p:txBody>
      </p:sp>
    </p:spTree>
    <p:extLst>
      <p:ext uri="{BB962C8B-B14F-4D97-AF65-F5344CB8AC3E}">
        <p14:creationId xmlns:p14="http://schemas.microsoft.com/office/powerpoint/2010/main" val="3176894436"/>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9557" y="1817526"/>
            <a:ext cx="2231321" cy="840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solidFill>
                  <a:srgbClr val="FFFFFF"/>
                </a:solidFill>
              </a:rPr>
              <a:t>Dissolved Oxygen</a:t>
            </a:r>
          </a:p>
        </p:txBody>
      </p:sp>
      <p:sp>
        <p:nvSpPr>
          <p:cNvPr id="3" name="Rectangle 3"/>
          <p:cNvSpPr>
            <a:spLocks noChangeArrowheads="1"/>
          </p:cNvSpPr>
          <p:nvPr/>
        </p:nvSpPr>
        <p:spPr bwMode="auto">
          <a:xfrm>
            <a:off x="315426" y="152379"/>
            <a:ext cx="9303205" cy="660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lstStyle/>
          <a:p>
            <a:pPr algn="ctr">
              <a:lnSpc>
                <a:spcPct val="90000"/>
              </a:lnSpc>
              <a:spcBef>
                <a:spcPct val="20000"/>
              </a:spcBef>
              <a:buClr>
                <a:schemeClr val="hlink"/>
              </a:buClr>
              <a:buSzPct val="70000"/>
              <a:buFont typeface="Wingdings" charset="0"/>
              <a:buNone/>
            </a:pPr>
            <a:r>
              <a:rPr lang="en-US" sz="3200" dirty="0" smtClean="0">
                <a:latin typeface="Comic Sans MS"/>
                <a:cs typeface="Comic Sans MS"/>
              </a:rPr>
              <a:t>Biodiversity decreases as O</a:t>
            </a:r>
            <a:r>
              <a:rPr lang="en-US" sz="3200" baseline="-25000" dirty="0" smtClean="0">
                <a:latin typeface="Comic Sans MS"/>
                <a:cs typeface="Comic Sans MS"/>
              </a:rPr>
              <a:t>2</a:t>
            </a:r>
            <a:r>
              <a:rPr lang="en-US" sz="3200" dirty="0" smtClean="0">
                <a:latin typeface="Comic Sans MS"/>
                <a:cs typeface="Comic Sans MS"/>
              </a:rPr>
              <a:t> levels drop</a:t>
            </a:r>
            <a:endParaRPr lang="en-US" sz="3200" dirty="0">
              <a:latin typeface="Comic Sans MS"/>
              <a:cs typeface="Comic Sans MS"/>
            </a:endParaRPr>
          </a:p>
        </p:txBody>
      </p:sp>
      <p:sp>
        <p:nvSpPr>
          <p:cNvPr id="4" name="Text Box 4"/>
          <p:cNvSpPr txBox="1">
            <a:spLocks noChangeArrowheads="1"/>
          </p:cNvSpPr>
          <p:nvPr/>
        </p:nvSpPr>
        <p:spPr bwMode="auto">
          <a:xfrm>
            <a:off x="5515741" y="6906393"/>
            <a:ext cx="4460864" cy="378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800" dirty="0" smtClean="0">
                <a:solidFill>
                  <a:srgbClr val="FFFFFF"/>
                </a:solidFill>
              </a:rPr>
              <a:t>from </a:t>
            </a:r>
            <a:r>
              <a:rPr lang="en-US" sz="1800" dirty="0" err="1">
                <a:solidFill>
                  <a:srgbClr val="FFFFFF"/>
                </a:solidFill>
              </a:rPr>
              <a:t>Rabalais</a:t>
            </a:r>
            <a:r>
              <a:rPr lang="en-US" sz="1800" dirty="0">
                <a:solidFill>
                  <a:srgbClr val="FFFFFF"/>
                </a:solidFill>
              </a:rPr>
              <a:t> et al. 2002</a:t>
            </a:r>
          </a:p>
        </p:txBody>
      </p:sp>
      <p:sp>
        <p:nvSpPr>
          <p:cNvPr id="5" name="Text Box 5"/>
          <p:cNvSpPr txBox="1">
            <a:spLocks noChangeArrowheads="1"/>
          </p:cNvSpPr>
          <p:nvPr/>
        </p:nvSpPr>
        <p:spPr bwMode="auto">
          <a:xfrm>
            <a:off x="0" y="2712571"/>
            <a:ext cx="2233099" cy="471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a:t>1.4 </a:t>
            </a:r>
            <a:r>
              <a:rPr lang="en-US"/>
              <a:t>ml l</a:t>
            </a:r>
            <a:r>
              <a:rPr lang="en-US" baseline="30000"/>
              <a:t>-1</a:t>
            </a:r>
          </a:p>
        </p:txBody>
      </p:sp>
      <p:sp>
        <p:nvSpPr>
          <p:cNvPr id="6" name="Text Box 6"/>
          <p:cNvSpPr txBox="1">
            <a:spLocks noChangeArrowheads="1"/>
          </p:cNvSpPr>
          <p:nvPr/>
        </p:nvSpPr>
        <p:spPr bwMode="auto">
          <a:xfrm>
            <a:off x="78230" y="6291041"/>
            <a:ext cx="2233099" cy="471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a:t>0 </a:t>
            </a:r>
            <a:r>
              <a:rPr lang="en-US"/>
              <a:t>ml l</a:t>
            </a:r>
            <a:r>
              <a:rPr lang="en-US" baseline="30000"/>
              <a:t>-1</a:t>
            </a:r>
          </a:p>
        </p:txBody>
      </p:sp>
      <p:sp>
        <p:nvSpPr>
          <p:cNvPr id="7" name="Text Box 7"/>
          <p:cNvSpPr txBox="1">
            <a:spLocks noChangeArrowheads="1"/>
          </p:cNvSpPr>
          <p:nvPr/>
        </p:nvSpPr>
        <p:spPr bwMode="auto">
          <a:xfrm>
            <a:off x="-19557" y="3785940"/>
            <a:ext cx="2231321" cy="471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a:t>1.0 </a:t>
            </a:r>
            <a:r>
              <a:rPr lang="en-US"/>
              <a:t>ml l</a:t>
            </a:r>
            <a:r>
              <a:rPr lang="en-US" baseline="30000"/>
              <a:t>-1</a:t>
            </a:r>
          </a:p>
        </p:txBody>
      </p:sp>
      <p:sp>
        <p:nvSpPr>
          <p:cNvPr id="8" name="Text Box 8"/>
          <p:cNvSpPr txBox="1">
            <a:spLocks noChangeArrowheads="1"/>
          </p:cNvSpPr>
          <p:nvPr/>
        </p:nvSpPr>
        <p:spPr bwMode="auto">
          <a:xfrm>
            <a:off x="-19557" y="5037633"/>
            <a:ext cx="2231321" cy="471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a:t>0.5 </a:t>
            </a:r>
            <a:r>
              <a:rPr lang="en-US"/>
              <a:t>ml l</a:t>
            </a:r>
            <a:r>
              <a:rPr lang="en-US" baseline="30000"/>
              <a:t>-1</a:t>
            </a:r>
          </a:p>
        </p:txBody>
      </p:sp>
      <p:sp>
        <p:nvSpPr>
          <p:cNvPr id="9" name="Text Box 9"/>
          <p:cNvSpPr txBox="1">
            <a:spLocks noChangeArrowheads="1"/>
          </p:cNvSpPr>
          <p:nvPr/>
        </p:nvSpPr>
        <p:spPr bwMode="auto">
          <a:xfrm rot="19234876">
            <a:off x="2121089" y="606505"/>
            <a:ext cx="2908718" cy="4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43" tIns="56173" rIns="112343" bIns="56173">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400" b="1" dirty="0">
                <a:solidFill>
                  <a:srgbClr val="FFFFFF"/>
                </a:solidFill>
                <a:latin typeface="+mn-lt"/>
              </a:rPr>
              <a:t>Fish</a:t>
            </a:r>
          </a:p>
        </p:txBody>
      </p:sp>
      <p:sp>
        <p:nvSpPr>
          <p:cNvPr id="10" name="Text Box 10"/>
          <p:cNvSpPr txBox="1">
            <a:spLocks noChangeArrowheads="1"/>
          </p:cNvSpPr>
          <p:nvPr/>
        </p:nvSpPr>
        <p:spPr bwMode="auto">
          <a:xfrm rot="18968019">
            <a:off x="2990504" y="1143190"/>
            <a:ext cx="2912274" cy="4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43" tIns="56173" rIns="112343" bIns="56173">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400" b="1" dirty="0">
                <a:solidFill>
                  <a:srgbClr val="FFFFFF"/>
                </a:solidFill>
                <a:latin typeface="+mn-lt"/>
              </a:rPr>
              <a:t>Mobile Inverts</a:t>
            </a:r>
          </a:p>
        </p:txBody>
      </p:sp>
      <p:sp>
        <p:nvSpPr>
          <p:cNvPr id="11" name="Text Box 11"/>
          <p:cNvSpPr txBox="1">
            <a:spLocks noChangeArrowheads="1"/>
          </p:cNvSpPr>
          <p:nvPr/>
        </p:nvSpPr>
        <p:spPr bwMode="auto">
          <a:xfrm rot="18968019">
            <a:off x="4155059" y="1590713"/>
            <a:ext cx="2910495" cy="4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43" tIns="56173" rIns="112343" bIns="56173">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400" b="1">
                <a:solidFill>
                  <a:srgbClr val="FFFFFF"/>
                </a:solidFill>
                <a:latin typeface="+mn-lt"/>
              </a:rPr>
              <a:t>Sessile Inverts</a:t>
            </a:r>
          </a:p>
        </p:txBody>
      </p:sp>
      <p:sp>
        <p:nvSpPr>
          <p:cNvPr id="12" name="Text Box 12"/>
          <p:cNvSpPr txBox="1">
            <a:spLocks noChangeArrowheads="1"/>
          </p:cNvSpPr>
          <p:nvPr/>
        </p:nvSpPr>
        <p:spPr bwMode="auto">
          <a:xfrm rot="18968019">
            <a:off x="5609417" y="2484044"/>
            <a:ext cx="2912274" cy="4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43" tIns="56173" rIns="112343" bIns="56173">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400" b="1">
                <a:solidFill>
                  <a:srgbClr val="FFFFFF"/>
                </a:solidFill>
                <a:latin typeface="+mn-lt"/>
              </a:rPr>
              <a:t>Large Infauna</a:t>
            </a:r>
          </a:p>
        </p:txBody>
      </p:sp>
      <p:sp>
        <p:nvSpPr>
          <p:cNvPr id="13" name="Text Box 13"/>
          <p:cNvSpPr txBox="1">
            <a:spLocks noChangeArrowheads="1"/>
          </p:cNvSpPr>
          <p:nvPr/>
        </p:nvSpPr>
        <p:spPr bwMode="auto">
          <a:xfrm rot="18968019">
            <a:off x="6843311" y="2726667"/>
            <a:ext cx="4012821" cy="4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43" tIns="56173" rIns="112343" bIns="56173">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400" b="1">
                <a:solidFill>
                  <a:srgbClr val="FFFFFF"/>
                </a:solidFill>
                <a:latin typeface="+mn-lt"/>
              </a:rPr>
              <a:t>Hypoxia-tolerant Infauna</a:t>
            </a:r>
          </a:p>
        </p:txBody>
      </p:sp>
      <p:sp>
        <p:nvSpPr>
          <p:cNvPr id="14" name="Line 14"/>
          <p:cNvSpPr>
            <a:spLocks noChangeShapeType="1"/>
          </p:cNvSpPr>
          <p:nvPr/>
        </p:nvSpPr>
        <p:spPr bwMode="auto">
          <a:xfrm>
            <a:off x="2309551" y="2541107"/>
            <a:ext cx="0" cy="40259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15" name="Line 15"/>
          <p:cNvSpPr>
            <a:spLocks noChangeShapeType="1"/>
          </p:cNvSpPr>
          <p:nvPr/>
        </p:nvSpPr>
        <p:spPr bwMode="auto">
          <a:xfrm>
            <a:off x="2309552" y="6567098"/>
            <a:ext cx="552763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16" name="Line 16"/>
          <p:cNvSpPr>
            <a:spLocks noChangeShapeType="1"/>
          </p:cNvSpPr>
          <p:nvPr/>
        </p:nvSpPr>
        <p:spPr bwMode="auto">
          <a:xfrm>
            <a:off x="2309551" y="2897753"/>
            <a:ext cx="872970" cy="0"/>
          </a:xfrm>
          <a:prstGeom prst="line">
            <a:avLst/>
          </a:prstGeom>
          <a:noFill/>
          <a:ln w="762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17" name="Line 17"/>
          <p:cNvSpPr>
            <a:spLocks noChangeShapeType="1"/>
          </p:cNvSpPr>
          <p:nvPr/>
        </p:nvSpPr>
        <p:spPr bwMode="auto">
          <a:xfrm>
            <a:off x="3278531" y="3703638"/>
            <a:ext cx="872972" cy="0"/>
          </a:xfrm>
          <a:prstGeom prst="line">
            <a:avLst/>
          </a:prstGeom>
          <a:noFill/>
          <a:ln w="762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18" name="Line 18"/>
          <p:cNvSpPr>
            <a:spLocks noChangeShapeType="1"/>
          </p:cNvSpPr>
          <p:nvPr/>
        </p:nvSpPr>
        <p:spPr bwMode="auto">
          <a:xfrm>
            <a:off x="4345298" y="4777007"/>
            <a:ext cx="872972" cy="0"/>
          </a:xfrm>
          <a:prstGeom prst="line">
            <a:avLst/>
          </a:prstGeom>
          <a:noFill/>
          <a:ln w="762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19" name="Line 19"/>
          <p:cNvSpPr>
            <a:spLocks noChangeShapeType="1"/>
          </p:cNvSpPr>
          <p:nvPr/>
        </p:nvSpPr>
        <p:spPr bwMode="auto">
          <a:xfrm>
            <a:off x="5605861" y="5582891"/>
            <a:ext cx="872970" cy="0"/>
          </a:xfrm>
          <a:prstGeom prst="line">
            <a:avLst/>
          </a:prstGeom>
          <a:noFill/>
          <a:ln w="762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20" name="Line 20"/>
          <p:cNvSpPr>
            <a:spLocks noChangeShapeType="1"/>
          </p:cNvSpPr>
          <p:nvPr/>
        </p:nvSpPr>
        <p:spPr bwMode="auto">
          <a:xfrm>
            <a:off x="6964211" y="6208737"/>
            <a:ext cx="872970" cy="0"/>
          </a:xfrm>
          <a:prstGeom prst="line">
            <a:avLst/>
          </a:prstGeom>
          <a:noFill/>
          <a:ln w="762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21" name="Line 21"/>
          <p:cNvSpPr>
            <a:spLocks noChangeShapeType="1"/>
          </p:cNvSpPr>
          <p:nvPr/>
        </p:nvSpPr>
        <p:spPr bwMode="auto">
          <a:xfrm>
            <a:off x="2309551" y="1913546"/>
            <a:ext cx="872970" cy="0"/>
          </a:xfrm>
          <a:prstGeom prst="line">
            <a:avLst/>
          </a:prstGeom>
          <a:noFill/>
          <a:ln w="762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22" name="Line 22"/>
          <p:cNvSpPr>
            <a:spLocks noChangeShapeType="1"/>
          </p:cNvSpPr>
          <p:nvPr/>
        </p:nvSpPr>
        <p:spPr bwMode="auto">
          <a:xfrm>
            <a:off x="3182522" y="2719430"/>
            <a:ext cx="872972" cy="0"/>
          </a:xfrm>
          <a:prstGeom prst="line">
            <a:avLst/>
          </a:prstGeom>
          <a:noFill/>
          <a:ln w="762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23" name="Line 23"/>
          <p:cNvSpPr>
            <a:spLocks noChangeShapeType="1"/>
          </p:cNvSpPr>
          <p:nvPr/>
        </p:nvSpPr>
        <p:spPr bwMode="auto">
          <a:xfrm>
            <a:off x="4151502" y="3525314"/>
            <a:ext cx="872970" cy="0"/>
          </a:xfrm>
          <a:prstGeom prst="line">
            <a:avLst/>
          </a:prstGeom>
          <a:noFill/>
          <a:ln w="762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24" name="Line 24"/>
          <p:cNvSpPr>
            <a:spLocks noChangeShapeType="1"/>
          </p:cNvSpPr>
          <p:nvPr/>
        </p:nvSpPr>
        <p:spPr bwMode="auto">
          <a:xfrm>
            <a:off x="5605861" y="4957045"/>
            <a:ext cx="872970" cy="0"/>
          </a:xfrm>
          <a:prstGeom prst="line">
            <a:avLst/>
          </a:prstGeom>
          <a:noFill/>
          <a:ln w="762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25" name="Line 25"/>
          <p:cNvSpPr>
            <a:spLocks noChangeShapeType="1"/>
          </p:cNvSpPr>
          <p:nvPr/>
        </p:nvSpPr>
        <p:spPr bwMode="auto">
          <a:xfrm>
            <a:off x="6964211" y="5402853"/>
            <a:ext cx="872970" cy="0"/>
          </a:xfrm>
          <a:prstGeom prst="line">
            <a:avLst/>
          </a:prstGeom>
          <a:noFill/>
          <a:ln w="762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26" name="Text Box 26"/>
          <p:cNvSpPr txBox="1">
            <a:spLocks noChangeArrowheads="1"/>
          </p:cNvSpPr>
          <p:nvPr/>
        </p:nvSpPr>
        <p:spPr bwMode="auto">
          <a:xfrm>
            <a:off x="8007864" y="4687845"/>
            <a:ext cx="2233099" cy="471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b="1">
                <a:solidFill>
                  <a:srgbClr val="FFFF00"/>
                </a:solidFill>
              </a:rPr>
              <a:t>Stressed</a:t>
            </a:r>
          </a:p>
        </p:txBody>
      </p:sp>
      <p:sp>
        <p:nvSpPr>
          <p:cNvPr id="27" name="Text Box 27"/>
          <p:cNvSpPr txBox="1">
            <a:spLocks noChangeArrowheads="1"/>
          </p:cNvSpPr>
          <p:nvPr/>
        </p:nvSpPr>
        <p:spPr bwMode="auto">
          <a:xfrm>
            <a:off x="8030978" y="5850375"/>
            <a:ext cx="2231320" cy="840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b="1">
                <a:solidFill>
                  <a:srgbClr val="FF3300"/>
                </a:solidFill>
              </a:rPr>
              <a:t>Absent or Dead</a:t>
            </a:r>
          </a:p>
        </p:txBody>
      </p:sp>
      <p:sp>
        <p:nvSpPr>
          <p:cNvPr id="28" name="TextBox 27"/>
          <p:cNvSpPr txBox="1"/>
          <p:nvPr/>
        </p:nvSpPr>
        <p:spPr>
          <a:xfrm>
            <a:off x="558829" y="3166081"/>
            <a:ext cx="1017226" cy="338554"/>
          </a:xfrm>
          <a:prstGeom prst="rect">
            <a:avLst/>
          </a:prstGeom>
          <a:noFill/>
        </p:spPr>
        <p:txBody>
          <a:bodyPr wrap="none" rtlCol="0">
            <a:spAutoFit/>
          </a:bodyPr>
          <a:lstStyle/>
          <a:p>
            <a:r>
              <a:rPr lang="en-US" sz="1600" dirty="0" smtClean="0">
                <a:solidFill>
                  <a:srgbClr val="FFFFFF"/>
                </a:solidFill>
              </a:rPr>
              <a:t>62 </a:t>
            </a:r>
            <a:r>
              <a:rPr lang="en-US" sz="1600" dirty="0" err="1" smtClean="0">
                <a:solidFill>
                  <a:srgbClr val="FFFFFF"/>
                </a:solidFill>
              </a:rPr>
              <a:t>umol</a:t>
            </a:r>
            <a:r>
              <a:rPr lang="en-US" sz="1600" dirty="0" smtClean="0">
                <a:solidFill>
                  <a:srgbClr val="FFFFFF"/>
                </a:solidFill>
              </a:rPr>
              <a:t>/l</a:t>
            </a:r>
            <a:endParaRPr lang="en-US" sz="1600" dirty="0">
              <a:solidFill>
                <a:srgbClr val="FFFFFF"/>
              </a:solidFill>
            </a:endParaRPr>
          </a:p>
        </p:txBody>
      </p:sp>
    </p:spTree>
    <p:extLst>
      <p:ext uri="{BB962C8B-B14F-4D97-AF65-F5344CB8AC3E}">
        <p14:creationId xmlns:p14="http://schemas.microsoft.com/office/powerpoint/2010/main" val="82453281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4870725" y="2103638"/>
            <a:ext cx="5674766" cy="4502150"/>
          </a:xfrm>
          <a:prstGeom prst="rect">
            <a:avLst/>
          </a:prstGeom>
        </p:spPr>
      </p:pic>
      <p:sp>
        <p:nvSpPr>
          <p:cNvPr id="4" name="TextBox 3"/>
          <p:cNvSpPr txBox="1"/>
          <p:nvPr/>
        </p:nvSpPr>
        <p:spPr>
          <a:xfrm>
            <a:off x="666751" y="123824"/>
            <a:ext cx="8751554" cy="1077218"/>
          </a:xfrm>
          <a:prstGeom prst="rect">
            <a:avLst/>
          </a:prstGeom>
          <a:noFill/>
        </p:spPr>
        <p:txBody>
          <a:bodyPr wrap="square" rtlCol="0">
            <a:spAutoFit/>
          </a:bodyPr>
          <a:lstStyle/>
          <a:p>
            <a:pPr algn="ctr"/>
            <a:r>
              <a:rPr lang="en-US" sz="3200" dirty="0" smtClean="0">
                <a:latin typeface="Comic Sans MS"/>
                <a:cs typeface="Comic Sans MS"/>
              </a:rPr>
              <a:t>Urchin physiological performance impaired by hypoxia &amp; acidification</a:t>
            </a:r>
            <a:endParaRPr lang="en-US" sz="3200" dirty="0">
              <a:latin typeface="Comic Sans MS"/>
              <a:cs typeface="Comic Sans MS"/>
            </a:endParaRPr>
          </a:p>
        </p:txBody>
      </p:sp>
      <p:cxnSp>
        <p:nvCxnSpPr>
          <p:cNvPr id="5" name="Straight Connector 6"/>
          <p:cNvCxnSpPr>
            <a:cxnSpLocks noChangeShapeType="1"/>
          </p:cNvCxnSpPr>
          <p:nvPr/>
        </p:nvCxnSpPr>
        <p:spPr bwMode="auto">
          <a:xfrm>
            <a:off x="522016" y="1261457"/>
            <a:ext cx="9067800" cy="1587"/>
          </a:xfrm>
          <a:prstGeom prst="line">
            <a:avLst/>
          </a:prstGeom>
          <a:noFill/>
          <a:ln w="12700">
            <a:solidFill>
              <a:srgbClr val="C00000"/>
            </a:solidFill>
            <a:round/>
            <a:headEnd/>
            <a:tailEnd/>
          </a:ln>
        </p:spPr>
      </p:cxnSp>
      <p:sp>
        <p:nvSpPr>
          <p:cNvPr id="6" name="TextBox 5"/>
          <p:cNvSpPr txBox="1"/>
          <p:nvPr/>
        </p:nvSpPr>
        <p:spPr>
          <a:xfrm>
            <a:off x="278414" y="1563440"/>
            <a:ext cx="4955104" cy="4555078"/>
          </a:xfrm>
          <a:prstGeom prst="rect">
            <a:avLst/>
          </a:prstGeom>
          <a:noFill/>
        </p:spPr>
        <p:txBody>
          <a:bodyPr wrap="none" lIns="91426" tIns="45713" rIns="91426" bIns="45713" rtlCol="0">
            <a:spAutoFit/>
          </a:bodyPr>
          <a:lstStyle/>
          <a:p>
            <a:pPr marL="285707" indent="-285707">
              <a:buFont typeface="Arial" pitchFamily="34" charset="0"/>
              <a:buChar char="•"/>
            </a:pPr>
            <a:r>
              <a:rPr lang="en-US" sz="2900" dirty="0">
                <a:solidFill>
                  <a:srgbClr val="00FF00"/>
                </a:solidFill>
                <a:latin typeface="Comic Sans MS"/>
                <a:cs typeface="Comic Sans MS"/>
              </a:rPr>
              <a:t>Metabolism</a:t>
            </a:r>
          </a:p>
          <a:p>
            <a:pPr marL="742837" lvl="1" indent="-285707">
              <a:buFont typeface="Arial" pitchFamily="34" charset="0"/>
              <a:buChar char="•"/>
            </a:pPr>
            <a:r>
              <a:rPr lang="en-US" sz="2900" dirty="0">
                <a:solidFill>
                  <a:srgbClr val="FFFFFF"/>
                </a:solidFill>
                <a:latin typeface="Comic Sans MS"/>
                <a:cs typeface="Comic Sans MS"/>
              </a:rPr>
              <a:t>Low, limited by hypoxia</a:t>
            </a:r>
          </a:p>
          <a:p>
            <a:pPr marL="285707" indent="-285707">
              <a:buFont typeface="Arial" pitchFamily="34" charset="0"/>
              <a:buChar char="•"/>
            </a:pPr>
            <a:endParaRPr lang="en-US" sz="2900" dirty="0">
              <a:solidFill>
                <a:srgbClr val="FFFFFF"/>
              </a:solidFill>
              <a:latin typeface="Comic Sans MS"/>
              <a:cs typeface="Comic Sans MS"/>
            </a:endParaRPr>
          </a:p>
          <a:p>
            <a:pPr marL="285707" indent="-285707">
              <a:buFont typeface="Arial" pitchFamily="34" charset="0"/>
              <a:buChar char="•"/>
            </a:pPr>
            <a:r>
              <a:rPr lang="en-US" sz="2900" dirty="0">
                <a:solidFill>
                  <a:srgbClr val="00FF00"/>
                </a:solidFill>
                <a:latin typeface="Comic Sans MS"/>
                <a:cs typeface="Comic Sans MS"/>
              </a:rPr>
              <a:t>Acid-base </a:t>
            </a:r>
            <a:r>
              <a:rPr lang="en-US" sz="2900" dirty="0" smtClean="0">
                <a:solidFill>
                  <a:srgbClr val="00FF00"/>
                </a:solidFill>
                <a:latin typeface="Comic Sans MS"/>
                <a:cs typeface="Comic Sans MS"/>
              </a:rPr>
              <a:t>regulation </a:t>
            </a:r>
            <a:endParaRPr lang="en-US" sz="2900" dirty="0">
              <a:solidFill>
                <a:srgbClr val="00FF00"/>
              </a:solidFill>
              <a:latin typeface="Comic Sans MS"/>
              <a:cs typeface="Comic Sans MS"/>
            </a:endParaRPr>
          </a:p>
          <a:p>
            <a:pPr marL="742837" lvl="1" indent="-285707">
              <a:buFont typeface="Arial" pitchFamily="34" charset="0"/>
              <a:buChar char="•"/>
            </a:pPr>
            <a:r>
              <a:rPr lang="en-US" sz="2900" dirty="0">
                <a:solidFill>
                  <a:srgbClr val="FFFFFF"/>
                </a:solidFill>
                <a:latin typeface="Comic Sans MS"/>
                <a:cs typeface="Comic Sans MS"/>
              </a:rPr>
              <a:t>Weak</a:t>
            </a:r>
          </a:p>
          <a:p>
            <a:pPr marL="285707" indent="-285707">
              <a:buFont typeface="Arial" pitchFamily="34" charset="0"/>
              <a:buChar char="•"/>
            </a:pPr>
            <a:endParaRPr lang="en-US" sz="2900" dirty="0">
              <a:solidFill>
                <a:srgbClr val="FFFFFF"/>
              </a:solidFill>
              <a:latin typeface="Comic Sans MS"/>
              <a:cs typeface="Comic Sans MS"/>
            </a:endParaRPr>
          </a:p>
          <a:p>
            <a:pPr marL="285707" indent="-285707">
              <a:buFont typeface="Arial" pitchFamily="34" charset="0"/>
              <a:buChar char="•"/>
            </a:pPr>
            <a:r>
              <a:rPr lang="en-US" sz="2900" dirty="0">
                <a:solidFill>
                  <a:srgbClr val="00FF00"/>
                </a:solidFill>
                <a:latin typeface="Comic Sans MS"/>
                <a:cs typeface="Comic Sans MS"/>
              </a:rPr>
              <a:t>Consequences?</a:t>
            </a:r>
          </a:p>
          <a:p>
            <a:pPr marL="742837" lvl="1" indent="-285707">
              <a:buFont typeface="Arial" pitchFamily="34" charset="0"/>
              <a:buChar char="•"/>
            </a:pPr>
            <a:r>
              <a:rPr lang="en-US" sz="2900" dirty="0">
                <a:solidFill>
                  <a:srgbClr val="FFFFFF"/>
                </a:solidFill>
                <a:latin typeface="Comic Sans MS"/>
                <a:cs typeface="Comic Sans MS"/>
              </a:rPr>
              <a:t>Survival</a:t>
            </a:r>
          </a:p>
          <a:p>
            <a:pPr marL="742837" lvl="1" indent="-285707">
              <a:buFont typeface="Arial" pitchFamily="34" charset="0"/>
              <a:buChar char="•"/>
            </a:pPr>
            <a:r>
              <a:rPr lang="en-US" sz="2900" dirty="0">
                <a:solidFill>
                  <a:srgbClr val="FFFFFF"/>
                </a:solidFill>
                <a:latin typeface="Comic Sans MS"/>
                <a:cs typeface="Comic Sans MS"/>
              </a:rPr>
              <a:t>Growth</a:t>
            </a:r>
          </a:p>
          <a:p>
            <a:pPr marL="742837" lvl="1" indent="-285707">
              <a:buFont typeface="Arial" pitchFamily="34" charset="0"/>
              <a:buChar char="•"/>
            </a:pPr>
            <a:r>
              <a:rPr lang="en-US" sz="2900" dirty="0">
                <a:solidFill>
                  <a:srgbClr val="FFFFFF"/>
                </a:solidFill>
                <a:latin typeface="Comic Sans MS"/>
                <a:cs typeface="Comic Sans MS"/>
              </a:rPr>
              <a:t>Reproduction</a:t>
            </a:r>
          </a:p>
        </p:txBody>
      </p:sp>
    </p:spTree>
    <p:extLst>
      <p:ext uri="{BB962C8B-B14F-4D97-AF65-F5344CB8AC3E}">
        <p14:creationId xmlns:p14="http://schemas.microsoft.com/office/powerpoint/2010/main" val="468368674"/>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43682" y="167924"/>
            <a:ext cx="9713119" cy="538595"/>
          </a:xfrm>
          <a:prstGeom prst="rect">
            <a:avLst/>
          </a:prstGeom>
          <a:noFill/>
        </p:spPr>
        <p:txBody>
          <a:bodyPr wrap="square" lIns="91426" tIns="45713" rIns="91426" bIns="45713" rtlCol="0">
            <a:spAutoFit/>
          </a:bodyPr>
          <a:lstStyle/>
          <a:p>
            <a:pPr algn="ctr"/>
            <a:r>
              <a:rPr lang="en-US" sz="2900" dirty="0">
                <a:solidFill>
                  <a:srgbClr val="FFFF66"/>
                </a:solidFill>
                <a:latin typeface="Comic Sans MS" pitchFamily="66" charset="0"/>
              </a:rPr>
              <a:t>Measuring sea urchin respiration rates in the deep-sea</a:t>
            </a:r>
            <a:endParaRPr lang="en-US" sz="2000" dirty="0">
              <a:solidFill>
                <a:srgbClr val="FFFFFF"/>
              </a:solidFill>
              <a:latin typeface="Comic Sans MS" pitchFamily="66" charset="0"/>
            </a:endParaRPr>
          </a:p>
        </p:txBody>
      </p:sp>
      <p:sp>
        <p:nvSpPr>
          <p:cNvPr id="13" name="Line 6"/>
          <p:cNvSpPr>
            <a:spLocks noChangeShapeType="1"/>
          </p:cNvSpPr>
          <p:nvPr/>
        </p:nvSpPr>
        <p:spPr bwMode="auto">
          <a:xfrm>
            <a:off x="655979" y="819982"/>
            <a:ext cx="9026525" cy="0"/>
          </a:xfrm>
          <a:prstGeom prst="line">
            <a:avLst/>
          </a:prstGeom>
          <a:noFill/>
          <a:ln w="12700">
            <a:solidFill>
              <a:srgbClr val="FF0000"/>
            </a:solidFill>
            <a:round/>
            <a:headEnd/>
            <a:tailEnd/>
          </a:ln>
          <a:effectLst/>
        </p:spPr>
        <p:txBody>
          <a:bodyPr lIns="91426" tIns="45713" rIns="91426" bIns="45713"/>
          <a:lstStyle/>
          <a:p>
            <a:endParaRPr lang="en-US" dirty="0"/>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81800" y="1889965"/>
            <a:ext cx="3286253" cy="4533344"/>
          </a:xfrm>
          <a:prstGeom prst="rect">
            <a:avLst/>
          </a:prstGeom>
        </p:spPr>
      </p:pic>
      <p:sp>
        <p:nvSpPr>
          <p:cNvPr id="2" name="Rectangle 1"/>
          <p:cNvSpPr/>
          <p:nvPr/>
        </p:nvSpPr>
        <p:spPr bwMode="auto">
          <a:xfrm>
            <a:off x="7372997" y="2489677"/>
            <a:ext cx="453377" cy="682988"/>
          </a:xfrm>
          <a:prstGeom prst="rect">
            <a:avLst/>
          </a:prstGeom>
          <a:solidFill>
            <a:schemeClr val="tx1">
              <a:alpha val="38000"/>
            </a:schemeClr>
          </a:solidFill>
          <a:ln w="41275" cap="flat" cmpd="sng" algn="ctr">
            <a:solidFill>
              <a:srgbClr val="FF0066"/>
            </a:solidFill>
            <a:prstDash val="sysDash"/>
            <a:round/>
            <a:headEnd type="none" w="med" len="med"/>
            <a:tailEnd type="none" w="med" len="med"/>
          </a:ln>
          <a:effectLst/>
        </p:spPr>
        <p:txBody>
          <a:bodyPr vert="horz" wrap="square" lIns="91426" tIns="45713" rIns="91426" bIns="45713" numCol="1" rtlCol="0" anchor="t" anchorCtr="0" compatLnSpc="1">
            <a:prstTxWarp prst="textNoShape">
              <a:avLst/>
            </a:prstTxWarp>
          </a:bodyPr>
          <a:lstStyle/>
          <a:p>
            <a:pPr defTabSz="1028546"/>
            <a:endParaRPr lang="en-US"/>
          </a:p>
        </p:txBody>
      </p:sp>
      <p:sp>
        <p:nvSpPr>
          <p:cNvPr id="3" name="TextBox 2"/>
          <p:cNvSpPr txBox="1"/>
          <p:nvPr/>
        </p:nvSpPr>
        <p:spPr>
          <a:xfrm>
            <a:off x="7389927" y="957278"/>
            <a:ext cx="1507065" cy="738650"/>
          </a:xfrm>
          <a:prstGeom prst="rect">
            <a:avLst/>
          </a:prstGeom>
          <a:solidFill>
            <a:srgbClr val="FFFFFF"/>
          </a:solidFill>
          <a:ln>
            <a:solidFill>
              <a:srgbClr val="000000"/>
            </a:solidFill>
          </a:ln>
        </p:spPr>
        <p:txBody>
          <a:bodyPr wrap="square" lIns="91426" tIns="45713" rIns="91426" bIns="45713" rtlCol="0">
            <a:spAutoFit/>
          </a:bodyPr>
          <a:lstStyle/>
          <a:p>
            <a:pPr algn="ctr"/>
            <a:r>
              <a:rPr lang="en-US" dirty="0" smtClean="0">
                <a:solidFill>
                  <a:srgbClr val="000000"/>
                </a:solidFill>
              </a:rPr>
              <a:t>Oxygen Minimum Zone (OMZ)</a:t>
            </a:r>
            <a:endParaRPr lang="en-US" dirty="0">
              <a:solidFill>
                <a:srgbClr val="000000"/>
              </a:solidFill>
            </a:endParaRPr>
          </a:p>
        </p:txBody>
      </p:sp>
      <p:cxnSp>
        <p:nvCxnSpPr>
          <p:cNvPr id="8" name="Straight Arrow Connector 7"/>
          <p:cNvCxnSpPr/>
          <p:nvPr/>
        </p:nvCxnSpPr>
        <p:spPr bwMode="auto">
          <a:xfrm flipH="1">
            <a:off x="7459133" y="1555535"/>
            <a:ext cx="211668" cy="934145"/>
          </a:xfrm>
          <a:prstGeom prst="straightConnector1">
            <a:avLst/>
          </a:prstGeom>
          <a:solidFill>
            <a:schemeClr val="accent1"/>
          </a:solidFill>
          <a:ln w="22225" cap="flat" cmpd="sng" algn="ctr">
            <a:solidFill>
              <a:schemeClr val="bg2">
                <a:lumMod val="60000"/>
                <a:lumOff val="40000"/>
              </a:schemeClr>
            </a:solidFill>
            <a:prstDash val="solid"/>
            <a:round/>
            <a:headEnd type="none" w="med" len="med"/>
            <a:tailEnd type="arrow"/>
          </a:ln>
          <a:effectLst/>
        </p:spPr>
      </p:cxnSp>
      <p:pic>
        <p:nvPicPr>
          <p:cNvPr id="4" name="BRS Sept2010_mac_shorter_small.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70854" y="957279"/>
            <a:ext cx="6405667" cy="4804251"/>
          </a:xfrm>
          <a:prstGeom prst="rect">
            <a:avLst/>
          </a:prstGeom>
        </p:spPr>
      </p:pic>
      <p:sp>
        <p:nvSpPr>
          <p:cNvPr id="5" name="TextBox 4"/>
          <p:cNvSpPr txBox="1"/>
          <p:nvPr/>
        </p:nvSpPr>
        <p:spPr>
          <a:xfrm>
            <a:off x="1337805" y="6010477"/>
            <a:ext cx="3386841" cy="646317"/>
          </a:xfrm>
          <a:prstGeom prst="rect">
            <a:avLst/>
          </a:prstGeom>
          <a:noFill/>
        </p:spPr>
        <p:txBody>
          <a:bodyPr wrap="square" lIns="91426" tIns="45713" rIns="91426" bIns="45713" rtlCol="0">
            <a:spAutoFit/>
          </a:bodyPr>
          <a:lstStyle/>
          <a:p>
            <a:r>
              <a:rPr lang="en-US" sz="1800" i="1" dirty="0">
                <a:solidFill>
                  <a:srgbClr val="FFFFFF"/>
                </a:solidFill>
                <a:latin typeface="Comic Sans MS"/>
                <a:cs typeface="Comic Sans MS"/>
              </a:rPr>
              <a:t>In situ </a:t>
            </a:r>
            <a:r>
              <a:rPr lang="en-US" sz="1800" dirty="0">
                <a:solidFill>
                  <a:srgbClr val="FFFFFF"/>
                </a:solidFill>
                <a:latin typeface="Comic Sans MS"/>
                <a:cs typeface="Comic Sans MS"/>
              </a:rPr>
              <a:t>respiration chambers, 650 m, oxygen minimum zone</a:t>
            </a:r>
          </a:p>
        </p:txBody>
      </p:sp>
    </p:spTree>
    <p:extLst>
      <p:ext uri="{BB962C8B-B14F-4D97-AF65-F5344CB8AC3E}">
        <p14:creationId xmlns:p14="http://schemas.microsoft.com/office/powerpoint/2010/main" val="13214198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47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36876" y="100191"/>
            <a:ext cx="8559525" cy="565818"/>
          </a:xfrm>
          <a:prstGeom prst="rect">
            <a:avLst/>
          </a:prstGeom>
          <a:noFill/>
        </p:spPr>
        <p:txBody>
          <a:bodyPr wrap="square" lIns="87909" tIns="43953" rIns="87909" bIns="43953" rtlCol="0">
            <a:spAutoFit/>
          </a:bodyPr>
          <a:lstStyle/>
          <a:p>
            <a:pPr algn="ctr"/>
            <a:r>
              <a:rPr lang="en-US" sz="3100" dirty="0">
                <a:latin typeface="Comic Sans MS" pitchFamily="66" charset="0"/>
              </a:rPr>
              <a:t>Raw Oxygen Data from a BRS Chamber </a:t>
            </a:r>
            <a:endParaRPr lang="en-US" sz="2700" dirty="0">
              <a:latin typeface="Comic Sans MS" pitchFamily="66" charset="0"/>
            </a:endParaRPr>
          </a:p>
        </p:txBody>
      </p:sp>
      <p:sp>
        <p:nvSpPr>
          <p:cNvPr id="13" name="Line 6"/>
          <p:cNvSpPr>
            <a:spLocks noChangeShapeType="1"/>
          </p:cNvSpPr>
          <p:nvPr/>
        </p:nvSpPr>
        <p:spPr bwMode="auto">
          <a:xfrm>
            <a:off x="610077" y="861983"/>
            <a:ext cx="9026525" cy="0"/>
          </a:xfrm>
          <a:prstGeom prst="line">
            <a:avLst/>
          </a:prstGeom>
          <a:noFill/>
          <a:ln w="12700">
            <a:solidFill>
              <a:srgbClr val="FF0000"/>
            </a:solidFill>
            <a:round/>
            <a:headEnd/>
            <a:tailEnd/>
          </a:ln>
          <a:effectLst/>
        </p:spPr>
        <p:txBody>
          <a:bodyPr lIns="87909" tIns="43953" rIns="87909" bIns="43953"/>
          <a:lstStyle/>
          <a:p>
            <a:endParaRPr lang="en-US">
              <a:solidFill>
                <a:srgbClr val="FFFF00"/>
              </a:solidFill>
            </a:endParaRPr>
          </a:p>
        </p:txBody>
      </p:sp>
      <p:pic>
        <p:nvPicPr>
          <p:cNvPr id="7" name="Picture 5" descr="Fragile pink sea urchin"/>
          <p:cNvPicPr>
            <a:picLocks noChangeAspect="1" noChangeArrowheads="1"/>
          </p:cNvPicPr>
          <p:nvPr/>
        </p:nvPicPr>
        <p:blipFill>
          <a:blip r:embed="rId3" cstate="print"/>
          <a:srcRect/>
          <a:stretch>
            <a:fillRect/>
          </a:stretch>
        </p:blipFill>
        <p:spPr bwMode="auto">
          <a:xfrm>
            <a:off x="289875" y="5330030"/>
            <a:ext cx="3024977" cy="1667667"/>
          </a:xfrm>
          <a:prstGeom prst="rect">
            <a:avLst/>
          </a:prstGeom>
          <a:noFill/>
        </p:spPr>
      </p:pic>
      <p:sp>
        <p:nvSpPr>
          <p:cNvPr id="9" name="TextBox 8"/>
          <p:cNvSpPr txBox="1"/>
          <p:nvPr/>
        </p:nvSpPr>
        <p:spPr>
          <a:xfrm>
            <a:off x="330203" y="6946900"/>
            <a:ext cx="3797300" cy="304208"/>
          </a:xfrm>
          <a:prstGeom prst="rect">
            <a:avLst/>
          </a:prstGeom>
          <a:noFill/>
        </p:spPr>
        <p:txBody>
          <a:bodyPr wrap="square" lIns="87909" tIns="43953" rIns="87909" bIns="43953" rtlCol="0">
            <a:spAutoFit/>
          </a:bodyPr>
          <a:lstStyle/>
          <a:p>
            <a:r>
              <a:rPr lang="en-US" dirty="0" smtClean="0">
                <a:solidFill>
                  <a:srgbClr val="FFFFFF"/>
                </a:solidFill>
              </a:rPr>
              <a:t>Fragile Urchin – </a:t>
            </a:r>
            <a:r>
              <a:rPr lang="en-US" i="1" dirty="0" err="1" smtClean="0">
                <a:solidFill>
                  <a:srgbClr val="FFFFFF"/>
                </a:solidFill>
              </a:rPr>
              <a:t>Strongylocentrotus</a:t>
            </a:r>
            <a:r>
              <a:rPr lang="en-US" i="1" dirty="0" smtClean="0">
                <a:solidFill>
                  <a:srgbClr val="FFFFFF"/>
                </a:solidFill>
              </a:rPr>
              <a:t> </a:t>
            </a:r>
            <a:r>
              <a:rPr lang="en-US" i="1" dirty="0" err="1" smtClean="0">
                <a:solidFill>
                  <a:srgbClr val="FFFFFF"/>
                </a:solidFill>
              </a:rPr>
              <a:t>fragilis</a:t>
            </a:r>
            <a:endParaRPr lang="en-US" i="1" dirty="0">
              <a:solidFill>
                <a:srgbClr val="FFFFFF"/>
              </a:solidFill>
            </a:endParaRPr>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0200" y="985999"/>
            <a:ext cx="9666925" cy="4345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138136" y="1655495"/>
            <a:ext cx="1272461" cy="304208"/>
          </a:xfrm>
          <a:prstGeom prst="rect">
            <a:avLst/>
          </a:prstGeom>
          <a:noFill/>
        </p:spPr>
        <p:txBody>
          <a:bodyPr wrap="none" lIns="87909" tIns="43953" rIns="87909" bIns="43953" rtlCol="0">
            <a:spAutoFit/>
          </a:bodyPr>
          <a:lstStyle/>
          <a:p>
            <a:r>
              <a:rPr lang="en-US" dirty="0" smtClean="0">
                <a:solidFill>
                  <a:srgbClr val="0000FF"/>
                </a:solidFill>
                <a:latin typeface="Comic Sans MS" pitchFamily="66" charset="0"/>
              </a:rPr>
              <a:t>Temperature</a:t>
            </a:r>
            <a:endParaRPr lang="en-US" dirty="0">
              <a:solidFill>
                <a:srgbClr val="0000FF"/>
              </a:solidFill>
              <a:latin typeface="Comic Sans MS" pitchFamily="66" charset="0"/>
            </a:endParaRPr>
          </a:p>
        </p:txBody>
      </p:sp>
      <p:sp>
        <p:nvSpPr>
          <p:cNvPr id="11" name="TextBox 10"/>
          <p:cNvSpPr txBox="1"/>
          <p:nvPr/>
        </p:nvSpPr>
        <p:spPr>
          <a:xfrm>
            <a:off x="3503277" y="3018633"/>
            <a:ext cx="1810457" cy="519652"/>
          </a:xfrm>
          <a:prstGeom prst="rect">
            <a:avLst/>
          </a:prstGeom>
          <a:solidFill>
            <a:srgbClr val="FFFFFF">
              <a:alpha val="83137"/>
            </a:srgbClr>
          </a:solidFill>
        </p:spPr>
        <p:txBody>
          <a:bodyPr wrap="none" lIns="87909" tIns="43953" rIns="87909" bIns="43953" rtlCol="0">
            <a:spAutoFit/>
          </a:bodyPr>
          <a:lstStyle/>
          <a:p>
            <a:r>
              <a:rPr lang="en-US" dirty="0" smtClean="0">
                <a:solidFill>
                  <a:srgbClr val="0000FF"/>
                </a:solidFill>
                <a:latin typeface="Comic Sans MS" pitchFamily="66" charset="0"/>
              </a:rPr>
              <a:t>Injections elevated</a:t>
            </a:r>
          </a:p>
          <a:p>
            <a:r>
              <a:rPr lang="en-US" dirty="0" smtClean="0">
                <a:solidFill>
                  <a:srgbClr val="0000FF"/>
                </a:solidFill>
                <a:latin typeface="Comic Sans MS" pitchFamily="66" charset="0"/>
              </a:rPr>
              <a:t>Chamber O</a:t>
            </a:r>
            <a:r>
              <a:rPr lang="en-US" baseline="-25000" dirty="0" smtClean="0">
                <a:solidFill>
                  <a:srgbClr val="0000FF"/>
                </a:solidFill>
                <a:latin typeface="Comic Sans MS" pitchFamily="66" charset="0"/>
              </a:rPr>
              <a:t>2</a:t>
            </a:r>
            <a:endParaRPr lang="en-US" baseline="-25000" dirty="0">
              <a:solidFill>
                <a:srgbClr val="0000FF"/>
              </a:solidFill>
              <a:latin typeface="Comic Sans MS" pitchFamily="66" charset="0"/>
            </a:endParaRPr>
          </a:p>
        </p:txBody>
      </p:sp>
      <p:sp>
        <p:nvSpPr>
          <p:cNvPr id="12" name="TextBox 11"/>
          <p:cNvSpPr txBox="1"/>
          <p:nvPr/>
        </p:nvSpPr>
        <p:spPr>
          <a:xfrm>
            <a:off x="1802364" y="3522743"/>
            <a:ext cx="1064663" cy="304208"/>
          </a:xfrm>
          <a:prstGeom prst="rect">
            <a:avLst/>
          </a:prstGeom>
          <a:solidFill>
            <a:srgbClr val="FFFFFF">
              <a:alpha val="83137"/>
            </a:srgbClr>
          </a:solidFill>
        </p:spPr>
        <p:txBody>
          <a:bodyPr wrap="none" lIns="87909" tIns="43953" rIns="87909" bIns="43953" rtlCol="0">
            <a:spAutoFit/>
          </a:bodyPr>
          <a:lstStyle/>
          <a:p>
            <a:r>
              <a:rPr lang="en-US" dirty="0" smtClean="0">
                <a:solidFill>
                  <a:srgbClr val="009900"/>
                </a:solidFill>
                <a:latin typeface="Comic Sans MS" pitchFamily="66" charset="0"/>
              </a:rPr>
              <a:t>Normal O</a:t>
            </a:r>
            <a:r>
              <a:rPr lang="en-US" baseline="-25000" dirty="0" smtClean="0">
                <a:solidFill>
                  <a:srgbClr val="009900"/>
                </a:solidFill>
                <a:latin typeface="Comic Sans MS" pitchFamily="66" charset="0"/>
              </a:rPr>
              <a:t>2</a:t>
            </a:r>
            <a:endParaRPr lang="en-US" baseline="-25000" dirty="0">
              <a:solidFill>
                <a:srgbClr val="009900"/>
              </a:solidFill>
              <a:latin typeface="Comic Sans MS" pitchFamily="66" charset="0"/>
            </a:endParaRPr>
          </a:p>
        </p:txBody>
      </p:sp>
      <p:sp>
        <p:nvSpPr>
          <p:cNvPr id="14" name="TextBox 13"/>
          <p:cNvSpPr txBox="1"/>
          <p:nvPr/>
        </p:nvSpPr>
        <p:spPr>
          <a:xfrm>
            <a:off x="7138135" y="3851035"/>
            <a:ext cx="1064663" cy="304208"/>
          </a:xfrm>
          <a:prstGeom prst="rect">
            <a:avLst/>
          </a:prstGeom>
          <a:solidFill>
            <a:srgbClr val="FFFFFF">
              <a:alpha val="83137"/>
            </a:srgbClr>
          </a:solidFill>
        </p:spPr>
        <p:txBody>
          <a:bodyPr wrap="none" lIns="87909" tIns="43953" rIns="87909" bIns="43953" rtlCol="0">
            <a:spAutoFit/>
          </a:bodyPr>
          <a:lstStyle/>
          <a:p>
            <a:r>
              <a:rPr lang="en-US" dirty="0" smtClean="0">
                <a:solidFill>
                  <a:srgbClr val="009900"/>
                </a:solidFill>
                <a:latin typeface="Comic Sans MS" pitchFamily="66" charset="0"/>
              </a:rPr>
              <a:t>Normal O</a:t>
            </a:r>
            <a:r>
              <a:rPr lang="en-US" baseline="-25000" dirty="0" smtClean="0">
                <a:solidFill>
                  <a:srgbClr val="009900"/>
                </a:solidFill>
                <a:latin typeface="Comic Sans MS" pitchFamily="66" charset="0"/>
              </a:rPr>
              <a:t>2</a:t>
            </a:r>
            <a:endParaRPr lang="en-US" baseline="-25000" dirty="0">
              <a:solidFill>
                <a:srgbClr val="009900"/>
              </a:solidFill>
              <a:latin typeface="Comic Sans MS" pitchFamily="66" charset="0"/>
            </a:endParaRPr>
          </a:p>
        </p:txBody>
      </p:sp>
    </p:spTree>
    <p:extLst>
      <p:ext uri="{BB962C8B-B14F-4D97-AF65-F5344CB8AC3E}">
        <p14:creationId xmlns:p14="http://schemas.microsoft.com/office/powerpoint/2010/main" val="2864339414"/>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683" y="1"/>
            <a:ext cx="9728914" cy="1095375"/>
          </a:xfrm>
          <a:noFill/>
          <a:ln>
            <a:noFill/>
          </a:ln>
        </p:spPr>
        <p:txBody>
          <a:bodyPr lIns="100824" tIns="50413" rIns="100824" bIns="50413"/>
          <a:lstStyle/>
          <a:p>
            <a:r>
              <a:rPr lang="en-US" sz="2900" dirty="0">
                <a:ln w="12700">
                  <a:solidFill>
                    <a:schemeClr val="tx2">
                      <a:satMod val="155000"/>
                    </a:schemeClr>
                  </a:solidFill>
                  <a:prstDash val="solid"/>
                </a:ln>
                <a:solidFill>
                  <a:srgbClr val="FFFF99"/>
                </a:solidFill>
                <a:latin typeface="Comic Sans MS"/>
                <a:cs typeface="Comic Sans MS"/>
              </a:rPr>
              <a:t>Expansion, intensification of hypoxic zones likely to affect urchins and other deep-sea animals</a:t>
            </a:r>
          </a:p>
        </p:txBody>
      </p:sp>
      <p:grpSp>
        <p:nvGrpSpPr>
          <p:cNvPr id="9" name="Group 8"/>
          <p:cNvGrpSpPr/>
          <p:nvPr/>
        </p:nvGrpSpPr>
        <p:grpSpPr>
          <a:xfrm>
            <a:off x="3894868" y="1811607"/>
            <a:ext cx="6221192" cy="5384032"/>
            <a:chOff x="2510564" y="1810668"/>
            <a:chExt cx="7656300" cy="5459436"/>
          </a:xfrm>
        </p:grpSpPr>
        <p:sp>
          <p:nvSpPr>
            <p:cNvPr id="4" name="Rectangle 3"/>
            <p:cNvSpPr/>
            <p:nvPr/>
          </p:nvSpPr>
          <p:spPr>
            <a:xfrm>
              <a:off x="5035140" y="2798304"/>
              <a:ext cx="4864457" cy="3539031"/>
            </a:xfrm>
            <a:prstGeom prst="rect">
              <a:avLst/>
            </a:prstGeom>
          </p:spPr>
          <p:style>
            <a:lnRef idx="1">
              <a:schemeClr val="accent1"/>
            </a:lnRef>
            <a:fillRef idx="3">
              <a:schemeClr val="accent1"/>
            </a:fillRef>
            <a:effectRef idx="2">
              <a:schemeClr val="accent1"/>
            </a:effectRef>
            <a:fontRef idx="minor">
              <a:schemeClr val="lt1"/>
            </a:fontRef>
          </p:style>
          <p:txBody>
            <a:bodyPr lIns="100824" tIns="50413" rIns="100824" bIns="50413" rtlCol="0" anchor="ctr"/>
            <a:lstStyle/>
            <a:p>
              <a:pPr algn="ctr"/>
              <a:endParaRPr lang="en-US"/>
            </a:p>
          </p:txBody>
        </p:sp>
        <p:pic>
          <p:nvPicPr>
            <p:cNvPr id="6" name="Picture 5"/>
            <p:cNvPicPr>
              <a:picLocks noChangeAspect="1"/>
            </p:cNvPicPr>
            <p:nvPr/>
          </p:nvPicPr>
          <p:blipFill>
            <a:blip r:embed="rId3"/>
            <a:stretch>
              <a:fillRect/>
            </a:stretch>
          </p:blipFill>
          <p:spPr>
            <a:xfrm>
              <a:off x="2510564" y="1810668"/>
              <a:ext cx="7656300" cy="5459436"/>
            </a:xfrm>
            <a:prstGeom prst="rect">
              <a:avLst/>
            </a:prstGeom>
          </p:spPr>
        </p:pic>
        <p:sp>
          <p:nvSpPr>
            <p:cNvPr id="5" name="Rectangle 4"/>
            <p:cNvSpPr/>
            <p:nvPr/>
          </p:nvSpPr>
          <p:spPr>
            <a:xfrm>
              <a:off x="4115014" y="2065573"/>
              <a:ext cx="2777211" cy="4080350"/>
            </a:xfrm>
            <a:prstGeom prst="rect">
              <a:avLst/>
            </a:prstGeom>
            <a:solidFill>
              <a:srgbClr val="3366FF">
                <a:alpha val="22000"/>
              </a:srgbClr>
            </a:solidFill>
            <a:ln w="28575"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lIns="100824" tIns="50413" rIns="100824" bIns="50413" rtlCol="0" anchor="ctr"/>
            <a:lstStyle/>
            <a:p>
              <a:pPr algn="ctr"/>
              <a:endParaRPr lang="en-US"/>
            </a:p>
          </p:txBody>
        </p:sp>
        <p:sp>
          <p:nvSpPr>
            <p:cNvPr id="7" name="TextBox 6"/>
            <p:cNvSpPr txBox="1"/>
            <p:nvPr/>
          </p:nvSpPr>
          <p:spPr>
            <a:xfrm>
              <a:off x="4330602" y="2769918"/>
              <a:ext cx="630980" cy="332643"/>
            </a:xfrm>
            <a:prstGeom prst="rect">
              <a:avLst/>
            </a:prstGeom>
            <a:noFill/>
          </p:spPr>
          <p:txBody>
            <a:bodyPr wrap="none" lIns="100824" tIns="50413" rIns="100824" bIns="50413" rtlCol="0">
              <a:spAutoFit/>
            </a:bodyPr>
            <a:lstStyle/>
            <a:p>
              <a:r>
                <a:rPr lang="en-US" sz="1500" dirty="0">
                  <a:solidFill>
                    <a:srgbClr val="000000"/>
                  </a:solidFill>
                </a:rPr>
                <a:t>OMZ</a:t>
              </a:r>
            </a:p>
          </p:txBody>
        </p:sp>
        <p:sp>
          <p:nvSpPr>
            <p:cNvPr id="8" name="Freeform 7"/>
            <p:cNvSpPr/>
            <p:nvPr/>
          </p:nvSpPr>
          <p:spPr>
            <a:xfrm>
              <a:off x="4429127" y="3185497"/>
              <a:ext cx="5022533" cy="2996866"/>
            </a:xfrm>
            <a:custGeom>
              <a:avLst/>
              <a:gdLst>
                <a:gd name="connsiteX0" fmla="*/ 0 w 3741120"/>
                <a:gd name="connsiteY0" fmla="*/ 2057055 h 2057055"/>
                <a:gd name="connsiteX1" fmla="*/ 372732 w 3741120"/>
                <a:gd name="connsiteY1" fmla="*/ 1076847 h 2057055"/>
                <a:gd name="connsiteX2" fmla="*/ 1256244 w 3741120"/>
                <a:gd name="connsiteY2" fmla="*/ 193280 h 2057055"/>
                <a:gd name="connsiteX3" fmla="*/ 3741120 w 3741120"/>
                <a:gd name="connsiteY3" fmla="*/ 0 h 2057055"/>
                <a:gd name="connsiteX4" fmla="*/ 3741120 w 3741120"/>
                <a:gd name="connsiteY4" fmla="*/ 0 h 2057055"/>
                <a:gd name="connsiteX0" fmla="*/ 0 w 3741120"/>
                <a:gd name="connsiteY0" fmla="*/ 2057055 h 2057055"/>
                <a:gd name="connsiteX1" fmla="*/ 372732 w 3741120"/>
                <a:gd name="connsiteY1" fmla="*/ 1076847 h 2057055"/>
                <a:gd name="connsiteX2" fmla="*/ 1256244 w 3741120"/>
                <a:gd name="connsiteY2" fmla="*/ 193280 h 2057055"/>
                <a:gd name="connsiteX3" fmla="*/ 3741120 w 3741120"/>
                <a:gd name="connsiteY3" fmla="*/ 0 h 2057055"/>
                <a:gd name="connsiteX4" fmla="*/ 3735667 w 3741120"/>
                <a:gd name="connsiteY4" fmla="*/ 64420 h 2057055"/>
                <a:gd name="connsiteX0" fmla="*/ 0 w 3741120"/>
                <a:gd name="connsiteY0" fmla="*/ 2057055 h 2057055"/>
                <a:gd name="connsiteX1" fmla="*/ 367279 w 3741120"/>
                <a:gd name="connsiteY1" fmla="*/ 1040036 h 2057055"/>
                <a:gd name="connsiteX2" fmla="*/ 1256244 w 3741120"/>
                <a:gd name="connsiteY2" fmla="*/ 193280 h 2057055"/>
                <a:gd name="connsiteX3" fmla="*/ 3741120 w 3741120"/>
                <a:gd name="connsiteY3" fmla="*/ 0 h 2057055"/>
                <a:gd name="connsiteX4" fmla="*/ 3735667 w 3741120"/>
                <a:gd name="connsiteY4" fmla="*/ 64420 h 2057055"/>
                <a:gd name="connsiteX0" fmla="*/ 0 w 3741120"/>
                <a:gd name="connsiteY0" fmla="*/ 2057055 h 2057055"/>
                <a:gd name="connsiteX1" fmla="*/ 367279 w 3741120"/>
                <a:gd name="connsiteY1" fmla="*/ 1040036 h 2057055"/>
                <a:gd name="connsiteX2" fmla="*/ 1256244 w 3741120"/>
                <a:gd name="connsiteY2" fmla="*/ 193280 h 2057055"/>
                <a:gd name="connsiteX3" fmla="*/ 3741120 w 3741120"/>
                <a:gd name="connsiteY3" fmla="*/ 0 h 2057055"/>
                <a:gd name="connsiteX4" fmla="*/ 3735667 w 3741120"/>
                <a:gd name="connsiteY4" fmla="*/ 64420 h 2057055"/>
                <a:gd name="connsiteX0" fmla="*/ 0 w 3741120"/>
                <a:gd name="connsiteY0" fmla="*/ 2057055 h 2057055"/>
                <a:gd name="connsiteX1" fmla="*/ 367279 w 3741120"/>
                <a:gd name="connsiteY1" fmla="*/ 1040036 h 2057055"/>
                <a:gd name="connsiteX2" fmla="*/ 1327129 w 3741120"/>
                <a:gd name="connsiteY2" fmla="*/ 234692 h 2057055"/>
                <a:gd name="connsiteX3" fmla="*/ 3741120 w 3741120"/>
                <a:gd name="connsiteY3" fmla="*/ 0 h 2057055"/>
                <a:gd name="connsiteX4" fmla="*/ 3735667 w 3741120"/>
                <a:gd name="connsiteY4" fmla="*/ 64420 h 2057055"/>
                <a:gd name="connsiteX0" fmla="*/ 0 w 3741120"/>
                <a:gd name="connsiteY0" fmla="*/ 2057155 h 2057155"/>
                <a:gd name="connsiteX1" fmla="*/ 367279 w 3741120"/>
                <a:gd name="connsiteY1" fmla="*/ 1040136 h 2057155"/>
                <a:gd name="connsiteX2" fmla="*/ 1327129 w 3741120"/>
                <a:gd name="connsiteY2" fmla="*/ 234792 h 2057155"/>
                <a:gd name="connsiteX3" fmla="*/ 3741120 w 3741120"/>
                <a:gd name="connsiteY3" fmla="*/ 100 h 2057155"/>
                <a:gd name="connsiteX4" fmla="*/ 3735667 w 3741120"/>
                <a:gd name="connsiteY4" fmla="*/ 64520 h 2057155"/>
                <a:gd name="connsiteX0" fmla="*/ 0 w 3735667"/>
                <a:gd name="connsiteY0" fmla="*/ 1992635 h 1992635"/>
                <a:gd name="connsiteX1" fmla="*/ 367279 w 3735667"/>
                <a:gd name="connsiteY1" fmla="*/ 975616 h 1992635"/>
                <a:gd name="connsiteX2" fmla="*/ 1327129 w 3735667"/>
                <a:gd name="connsiteY2" fmla="*/ 170272 h 1992635"/>
                <a:gd name="connsiteX3" fmla="*/ 2427042 w 3735667"/>
                <a:gd name="connsiteY3" fmla="*/ 156448 h 1992635"/>
                <a:gd name="connsiteX4" fmla="*/ 3735667 w 3735667"/>
                <a:gd name="connsiteY4" fmla="*/ 0 h 1992635"/>
                <a:gd name="connsiteX0" fmla="*/ 0 w 3724762"/>
                <a:gd name="connsiteY0" fmla="*/ 1886846 h 1886846"/>
                <a:gd name="connsiteX1" fmla="*/ 367279 w 3724762"/>
                <a:gd name="connsiteY1" fmla="*/ 869827 h 1886846"/>
                <a:gd name="connsiteX2" fmla="*/ 1327129 w 3724762"/>
                <a:gd name="connsiteY2" fmla="*/ 64483 h 1886846"/>
                <a:gd name="connsiteX3" fmla="*/ 2427042 w 3724762"/>
                <a:gd name="connsiteY3" fmla="*/ 50659 h 1886846"/>
                <a:gd name="connsiteX4" fmla="*/ 3724762 w 3724762"/>
                <a:gd name="connsiteY4" fmla="*/ 41457 h 1886846"/>
                <a:gd name="connsiteX0" fmla="*/ 0 w 3724762"/>
                <a:gd name="connsiteY0" fmla="*/ 1845389 h 1845389"/>
                <a:gd name="connsiteX1" fmla="*/ 367279 w 3724762"/>
                <a:gd name="connsiteY1" fmla="*/ 828370 h 1845389"/>
                <a:gd name="connsiteX2" fmla="*/ 950898 w 3724762"/>
                <a:gd name="connsiteY2" fmla="*/ 234691 h 1845389"/>
                <a:gd name="connsiteX3" fmla="*/ 2427042 w 3724762"/>
                <a:gd name="connsiteY3" fmla="*/ 9202 h 1845389"/>
                <a:gd name="connsiteX4" fmla="*/ 3724762 w 3724762"/>
                <a:gd name="connsiteY4" fmla="*/ 0 h 1845389"/>
                <a:gd name="connsiteX0" fmla="*/ 0 w 3724762"/>
                <a:gd name="connsiteY0" fmla="*/ 1845389 h 1845389"/>
                <a:gd name="connsiteX1" fmla="*/ 367279 w 3724762"/>
                <a:gd name="connsiteY1" fmla="*/ 828370 h 1845389"/>
                <a:gd name="connsiteX2" fmla="*/ 950898 w 3724762"/>
                <a:gd name="connsiteY2" fmla="*/ 234691 h 1845389"/>
                <a:gd name="connsiteX3" fmla="*/ 2427042 w 3724762"/>
                <a:gd name="connsiteY3" fmla="*/ 9202 h 1845389"/>
                <a:gd name="connsiteX4" fmla="*/ 3724762 w 3724762"/>
                <a:gd name="connsiteY4" fmla="*/ 0 h 1845389"/>
                <a:gd name="connsiteX0" fmla="*/ 0 w 3724762"/>
                <a:gd name="connsiteY0" fmla="*/ 1845389 h 1845389"/>
                <a:gd name="connsiteX1" fmla="*/ 367279 w 3724762"/>
                <a:gd name="connsiteY1" fmla="*/ 828370 h 1845389"/>
                <a:gd name="connsiteX2" fmla="*/ 950898 w 3724762"/>
                <a:gd name="connsiteY2" fmla="*/ 234691 h 1845389"/>
                <a:gd name="connsiteX3" fmla="*/ 2427042 w 3724762"/>
                <a:gd name="connsiteY3" fmla="*/ 9202 h 1845389"/>
                <a:gd name="connsiteX4" fmla="*/ 3724762 w 3724762"/>
                <a:gd name="connsiteY4" fmla="*/ 0 h 1845389"/>
                <a:gd name="connsiteX0" fmla="*/ 0 w 3724762"/>
                <a:gd name="connsiteY0" fmla="*/ 1845389 h 1845389"/>
                <a:gd name="connsiteX1" fmla="*/ 367279 w 3724762"/>
                <a:gd name="connsiteY1" fmla="*/ 828370 h 1845389"/>
                <a:gd name="connsiteX2" fmla="*/ 950898 w 3724762"/>
                <a:gd name="connsiteY2" fmla="*/ 234691 h 1845389"/>
                <a:gd name="connsiteX3" fmla="*/ 2427042 w 3724762"/>
                <a:gd name="connsiteY3" fmla="*/ 9202 h 1845389"/>
                <a:gd name="connsiteX4" fmla="*/ 3724762 w 3724762"/>
                <a:gd name="connsiteY4" fmla="*/ 0 h 1845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4762" h="1845389">
                  <a:moveTo>
                    <a:pt x="0" y="1845389"/>
                  </a:moveTo>
                  <a:cubicBezTo>
                    <a:pt x="81679" y="1510599"/>
                    <a:pt x="208796" y="1096820"/>
                    <a:pt x="367279" y="828370"/>
                  </a:cubicBezTo>
                  <a:cubicBezTo>
                    <a:pt x="525762" y="559920"/>
                    <a:pt x="569435" y="454044"/>
                    <a:pt x="950898" y="234691"/>
                  </a:cubicBezTo>
                  <a:cubicBezTo>
                    <a:pt x="1332361" y="15338"/>
                    <a:pt x="2427042" y="9202"/>
                    <a:pt x="2427042" y="9202"/>
                  </a:cubicBezTo>
                  <a:lnTo>
                    <a:pt x="3724762" y="0"/>
                  </a:lnTo>
                </a:path>
              </a:pathLst>
            </a:custGeom>
            <a:ln w="57150" cmpd="sng">
              <a:solidFill>
                <a:srgbClr val="2EF506"/>
              </a:solidFill>
            </a:ln>
          </p:spPr>
          <p:style>
            <a:lnRef idx="2">
              <a:schemeClr val="accent1"/>
            </a:lnRef>
            <a:fillRef idx="0">
              <a:schemeClr val="accent1"/>
            </a:fillRef>
            <a:effectRef idx="1">
              <a:schemeClr val="accent1"/>
            </a:effectRef>
            <a:fontRef idx="minor">
              <a:schemeClr val="tx1"/>
            </a:fontRef>
          </p:style>
          <p:txBody>
            <a:bodyPr lIns="100824" tIns="50413" rIns="100824" bIns="50413" rtlCol="0" anchor="ctr"/>
            <a:lstStyle/>
            <a:p>
              <a:pPr algn="ctr"/>
              <a:endParaRPr lang="en-US"/>
            </a:p>
          </p:txBody>
        </p:sp>
      </p:grpSp>
      <p:sp>
        <p:nvSpPr>
          <p:cNvPr id="14" name="TextBox 13"/>
          <p:cNvSpPr txBox="1"/>
          <p:nvPr/>
        </p:nvSpPr>
        <p:spPr>
          <a:xfrm>
            <a:off x="4096385" y="1321535"/>
            <a:ext cx="5803212" cy="455754"/>
          </a:xfrm>
          <a:prstGeom prst="rect">
            <a:avLst/>
          </a:prstGeom>
          <a:noFill/>
        </p:spPr>
        <p:txBody>
          <a:bodyPr wrap="square" lIns="100824" tIns="50413" rIns="100824" bIns="50413" rtlCol="0">
            <a:spAutoFit/>
          </a:bodyPr>
          <a:lstStyle/>
          <a:p>
            <a:r>
              <a:rPr lang="en-US" sz="2300" b="1" dirty="0">
                <a:solidFill>
                  <a:srgbClr val="FFFFFF"/>
                </a:solidFill>
              </a:rPr>
              <a:t>Urchin O</a:t>
            </a:r>
            <a:r>
              <a:rPr lang="en-US" sz="2300" b="1" baseline="-25000" dirty="0">
                <a:solidFill>
                  <a:srgbClr val="FFFFFF"/>
                </a:solidFill>
              </a:rPr>
              <a:t>2</a:t>
            </a:r>
            <a:r>
              <a:rPr lang="en-US" sz="2300" b="1" dirty="0">
                <a:solidFill>
                  <a:srgbClr val="FFFFFF"/>
                </a:solidFill>
              </a:rPr>
              <a:t> Consumption vs. Available O</a:t>
            </a:r>
            <a:r>
              <a:rPr lang="en-US" sz="2300" b="1" baseline="-25000" dirty="0">
                <a:solidFill>
                  <a:srgbClr val="FFFFFF"/>
                </a:solidFill>
              </a:rPr>
              <a:t>2</a:t>
            </a:r>
            <a:endParaRPr lang="en-US" sz="2300" b="1" i="1" baseline="-25000" dirty="0">
              <a:solidFill>
                <a:srgbClr val="FFFFFF"/>
              </a:solidFill>
            </a:endParaRPr>
          </a:p>
        </p:txBody>
      </p:sp>
      <p:sp>
        <p:nvSpPr>
          <p:cNvPr id="16" name="TextBox 15"/>
          <p:cNvSpPr txBox="1"/>
          <p:nvPr/>
        </p:nvSpPr>
        <p:spPr>
          <a:xfrm>
            <a:off x="597390" y="6980820"/>
            <a:ext cx="1863286" cy="317254"/>
          </a:xfrm>
          <a:prstGeom prst="rect">
            <a:avLst/>
          </a:prstGeom>
          <a:noFill/>
        </p:spPr>
        <p:txBody>
          <a:bodyPr wrap="square" lIns="100824" tIns="50413" rIns="100824" bIns="50413" rtlCol="0">
            <a:spAutoFit/>
          </a:bodyPr>
          <a:lstStyle/>
          <a:p>
            <a:r>
              <a:rPr lang="en-US" dirty="0" smtClean="0">
                <a:solidFill>
                  <a:srgbClr val="FFFFFF"/>
                </a:solidFill>
              </a:rPr>
              <a:t>BRS Platform</a:t>
            </a:r>
            <a:endParaRPr lang="en-US" i="1" dirty="0">
              <a:solidFill>
                <a:srgbClr val="FFFFFF"/>
              </a:solidFill>
            </a:endParaRPr>
          </a:p>
        </p:txBody>
      </p:sp>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5532" y="1357949"/>
            <a:ext cx="3584719" cy="2688540"/>
          </a:xfrm>
          <a:prstGeom prst="rect">
            <a:avLst/>
          </a:prstGeom>
        </p:spPr>
      </p:pic>
      <p:cxnSp>
        <p:nvCxnSpPr>
          <p:cNvPr id="18" name="Straight Connector 6"/>
          <p:cNvCxnSpPr>
            <a:cxnSpLocks noChangeShapeType="1"/>
          </p:cNvCxnSpPr>
          <p:nvPr/>
        </p:nvCxnSpPr>
        <p:spPr bwMode="auto">
          <a:xfrm>
            <a:off x="412746" y="1042749"/>
            <a:ext cx="9067800" cy="1586"/>
          </a:xfrm>
          <a:prstGeom prst="line">
            <a:avLst/>
          </a:prstGeom>
          <a:noFill/>
          <a:ln w="12700" algn="ctr">
            <a:solidFill>
              <a:srgbClr val="C00000"/>
            </a:solidFill>
            <a:round/>
            <a:headEnd/>
            <a:tailEnd/>
          </a:ln>
        </p:spPr>
      </p:cxnSp>
      <p:sp>
        <p:nvSpPr>
          <p:cNvPr id="13" name="TextBox 12"/>
          <p:cNvSpPr txBox="1"/>
          <p:nvPr/>
        </p:nvSpPr>
        <p:spPr>
          <a:xfrm>
            <a:off x="2013511" y="3697846"/>
            <a:ext cx="1863286" cy="317254"/>
          </a:xfrm>
          <a:prstGeom prst="rect">
            <a:avLst/>
          </a:prstGeom>
          <a:noFill/>
        </p:spPr>
        <p:txBody>
          <a:bodyPr wrap="square" lIns="100824" tIns="50413" rIns="100824" bIns="50413" rtlCol="0">
            <a:spAutoFit/>
          </a:bodyPr>
          <a:lstStyle/>
          <a:p>
            <a:r>
              <a:rPr lang="en-US" dirty="0" smtClean="0"/>
              <a:t>Fragile Urchin</a:t>
            </a:r>
            <a:endParaRPr lang="en-US" i="1" dirty="0"/>
          </a:p>
        </p:txBody>
      </p:sp>
      <p:pic>
        <p:nvPicPr>
          <p:cNvPr id="10" name="Picture 9"/>
          <p:cNvPicPr>
            <a:picLocks noChangeAspect="1"/>
          </p:cNvPicPr>
          <p:nvPr/>
        </p:nvPicPr>
        <p:blipFill>
          <a:blip r:embed="rId5"/>
          <a:stretch>
            <a:fillRect/>
          </a:stretch>
        </p:blipFill>
        <p:spPr>
          <a:xfrm>
            <a:off x="160706" y="4156869"/>
            <a:ext cx="3683000" cy="2768600"/>
          </a:xfrm>
          <a:prstGeom prst="rect">
            <a:avLst/>
          </a:prstGeom>
        </p:spPr>
      </p:pic>
    </p:spTree>
    <p:extLst>
      <p:ext uri="{BB962C8B-B14F-4D97-AF65-F5344CB8AC3E}">
        <p14:creationId xmlns:p14="http://schemas.microsoft.com/office/powerpoint/2010/main" val="3010621817"/>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01" y="1448167"/>
            <a:ext cx="9215437" cy="1235075"/>
          </a:xfrm>
        </p:spPr>
        <p:txBody>
          <a:bodyPr/>
          <a:lstStyle/>
          <a:p>
            <a:r>
              <a:rPr lang="en-US" sz="8000" dirty="0" smtClean="0">
                <a:latin typeface="Comic Sans MS"/>
                <a:cs typeface="Comic Sans MS"/>
              </a:rPr>
              <a:t>Ocean Acidification</a:t>
            </a:r>
            <a:endParaRPr lang="en-US" sz="8000" dirty="0">
              <a:latin typeface="Comic Sans MS"/>
              <a:cs typeface="Comic Sans MS"/>
            </a:endParaRPr>
          </a:p>
        </p:txBody>
      </p:sp>
    </p:spTree>
    <p:extLst>
      <p:ext uri="{BB962C8B-B14F-4D97-AF65-F5344CB8AC3E}">
        <p14:creationId xmlns:p14="http://schemas.microsoft.com/office/powerpoint/2010/main" val="3176894436"/>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5" cstate="print">
            <a:lum bright="6000" contrast="23000"/>
          </a:blip>
          <a:stretch>
            <a:fillRect/>
          </a:stretch>
        </p:blipFill>
        <p:spPr>
          <a:xfrm>
            <a:off x="5121275" y="5525028"/>
            <a:ext cx="3147219" cy="2098146"/>
          </a:xfrm>
          <a:prstGeom prst="rect">
            <a:avLst/>
          </a:prstGeom>
        </p:spPr>
      </p:pic>
      <p:pic>
        <p:nvPicPr>
          <p:cNvPr id="15" name="Picture 14" descr="DSCN7161-davidson paragorgia 2.jpg"/>
          <p:cNvPicPr>
            <a:picLocks noChangeAspect="1"/>
          </p:cNvPicPr>
          <p:nvPr/>
        </p:nvPicPr>
        <p:blipFill>
          <a:blip r:embed="rId6" cstate="print">
            <a:lum bright="4000" contrast="20000"/>
          </a:blip>
          <a:stretch>
            <a:fillRect/>
          </a:stretch>
        </p:blipFill>
        <p:spPr>
          <a:xfrm>
            <a:off x="7734299" y="5520426"/>
            <a:ext cx="2514601" cy="1885951"/>
          </a:xfrm>
          <a:prstGeom prst="rect">
            <a:avLst/>
          </a:prstGeom>
        </p:spPr>
      </p:pic>
      <p:pic>
        <p:nvPicPr>
          <p:cNvPr id="7172" name="Picture 9" descr="asteronyx.jpg"/>
          <p:cNvPicPr>
            <a:picLocks noChangeAspect="1"/>
          </p:cNvPicPr>
          <p:nvPr/>
        </p:nvPicPr>
        <p:blipFill>
          <a:blip r:embed="rId7" cstate="print"/>
          <a:srcRect/>
          <a:stretch>
            <a:fillRect/>
          </a:stretch>
        </p:blipFill>
        <p:spPr bwMode="auto">
          <a:xfrm>
            <a:off x="2451100" y="5507082"/>
            <a:ext cx="2859088" cy="1930355"/>
          </a:xfrm>
          <a:prstGeom prst="rect">
            <a:avLst/>
          </a:prstGeom>
          <a:noFill/>
          <a:ln w="9525">
            <a:noFill/>
            <a:miter lim="800000"/>
            <a:headEnd/>
            <a:tailEnd/>
          </a:ln>
        </p:spPr>
      </p:pic>
      <p:sp>
        <p:nvSpPr>
          <p:cNvPr id="7173" name="Text Box 2"/>
          <p:cNvSpPr txBox="1">
            <a:spLocks noChangeArrowheads="1"/>
          </p:cNvSpPr>
          <p:nvPr/>
        </p:nvSpPr>
        <p:spPr bwMode="auto">
          <a:xfrm>
            <a:off x="240239" y="1093805"/>
            <a:ext cx="4343400" cy="4351217"/>
          </a:xfrm>
          <a:prstGeom prst="rect">
            <a:avLst/>
          </a:prstGeom>
          <a:noFill/>
          <a:ln w="9525">
            <a:noFill/>
            <a:miter lim="800000"/>
            <a:headEnd/>
            <a:tailEnd/>
          </a:ln>
        </p:spPr>
        <p:txBody>
          <a:bodyPr lIns="102898" tIns="51448" rIns="102898" bIns="51448">
            <a:spAutoFit/>
          </a:bodyPr>
          <a:lstStyle/>
          <a:p>
            <a:pPr marL="514350" indent="-514350" defTabSz="1028700" eaLnBrk="0" hangingPunct="0">
              <a:buFont typeface="Arial" pitchFamily="34" charset="0"/>
              <a:buChar char="•"/>
            </a:pPr>
            <a:r>
              <a:rPr lang="en-US" altLang="en-US" sz="2800" i="1" dirty="0" smtClean="0">
                <a:solidFill>
                  <a:srgbClr val="FFFFFF"/>
                </a:solidFill>
                <a:latin typeface="Comic Sans MS" pitchFamily="66" charset="0"/>
                <a:cs typeface="Arial" pitchFamily="34" charset="0"/>
              </a:rPr>
              <a:t>Photosynthesis</a:t>
            </a:r>
            <a:br>
              <a:rPr lang="en-US" altLang="en-US" sz="2800" i="1" dirty="0" smtClean="0">
                <a:solidFill>
                  <a:srgbClr val="FFFFFF"/>
                </a:solidFill>
                <a:latin typeface="Comic Sans MS" pitchFamily="66" charset="0"/>
                <a:cs typeface="Arial" pitchFamily="34" charset="0"/>
              </a:rPr>
            </a:br>
            <a:endParaRPr lang="en-US" altLang="en-US" sz="2800" i="1" dirty="0" smtClean="0">
              <a:solidFill>
                <a:srgbClr val="FFFFFF"/>
              </a:solidFill>
              <a:latin typeface="Comic Sans MS" pitchFamily="66" charset="0"/>
              <a:cs typeface="Arial" pitchFamily="34" charset="0"/>
            </a:endParaRPr>
          </a:p>
          <a:p>
            <a:pPr marL="514350" indent="-514350" defTabSz="1028700" eaLnBrk="0" hangingPunct="0">
              <a:buFont typeface="Arial" pitchFamily="34" charset="0"/>
              <a:buChar char="•"/>
            </a:pPr>
            <a:r>
              <a:rPr lang="en-US" altLang="en-US" sz="2800" i="1" dirty="0" smtClean="0">
                <a:solidFill>
                  <a:srgbClr val="FFFFFF"/>
                </a:solidFill>
                <a:latin typeface="Comic Sans MS" pitchFamily="66" charset="0"/>
                <a:cs typeface="Arial" pitchFamily="34" charset="0"/>
              </a:rPr>
              <a:t>Calcification *</a:t>
            </a:r>
            <a:r>
              <a:rPr lang="en-US" altLang="en-US" sz="2400" dirty="0" smtClean="0">
                <a:solidFill>
                  <a:srgbClr val="FFFFFF"/>
                </a:solidFill>
                <a:latin typeface="Comic Sans MS" pitchFamily="66" charset="0"/>
                <a:cs typeface="Arial" pitchFamily="34" charset="0"/>
              </a:rPr>
              <a:t/>
            </a:r>
            <a:br>
              <a:rPr lang="en-US" altLang="en-US" sz="2400" dirty="0" smtClean="0">
                <a:solidFill>
                  <a:srgbClr val="FFFFFF"/>
                </a:solidFill>
                <a:latin typeface="Comic Sans MS" pitchFamily="66" charset="0"/>
                <a:cs typeface="Arial" pitchFamily="34" charset="0"/>
              </a:rPr>
            </a:br>
            <a:endParaRPr lang="en-US" altLang="en-US" sz="2800" dirty="0" smtClean="0">
              <a:solidFill>
                <a:srgbClr val="FFFFFF"/>
              </a:solidFill>
              <a:latin typeface="Comic Sans MS" pitchFamily="66" charset="0"/>
              <a:cs typeface="Arial" pitchFamily="34" charset="0"/>
            </a:endParaRPr>
          </a:p>
          <a:p>
            <a:pPr marL="514350" indent="-514350" defTabSz="1028700" eaLnBrk="0" hangingPunct="0">
              <a:buFont typeface="Arial" pitchFamily="34" charset="0"/>
              <a:buChar char="•"/>
            </a:pPr>
            <a:r>
              <a:rPr lang="en-US" altLang="en-US" sz="2800" i="1" dirty="0" smtClean="0">
                <a:solidFill>
                  <a:srgbClr val="FFFFFF"/>
                </a:solidFill>
                <a:latin typeface="Comic Sans MS" pitchFamily="66" charset="0"/>
                <a:cs typeface="Arial" pitchFamily="34" charset="0"/>
              </a:rPr>
              <a:t>Respiration</a:t>
            </a:r>
            <a:br>
              <a:rPr lang="en-US" altLang="en-US" sz="2800" i="1" dirty="0" smtClean="0">
                <a:solidFill>
                  <a:srgbClr val="FFFFFF"/>
                </a:solidFill>
                <a:latin typeface="Comic Sans MS" pitchFamily="66" charset="0"/>
                <a:cs typeface="Arial" pitchFamily="34" charset="0"/>
              </a:rPr>
            </a:br>
            <a:endParaRPr lang="en-US" altLang="en-US" sz="2800" i="1" dirty="0" smtClean="0">
              <a:solidFill>
                <a:srgbClr val="FFFFFF"/>
              </a:solidFill>
              <a:latin typeface="Comic Sans MS" pitchFamily="66" charset="0"/>
              <a:cs typeface="Arial" pitchFamily="34" charset="0"/>
            </a:endParaRPr>
          </a:p>
          <a:p>
            <a:pPr marL="514350" indent="-514350" defTabSz="1028700" eaLnBrk="0" hangingPunct="0">
              <a:buFont typeface="Arial" pitchFamily="34" charset="0"/>
              <a:buChar char="•"/>
            </a:pPr>
            <a:r>
              <a:rPr lang="en-US" altLang="en-US" sz="2800" i="1" dirty="0" smtClean="0">
                <a:solidFill>
                  <a:srgbClr val="FFFFFF"/>
                </a:solidFill>
                <a:latin typeface="Comic Sans MS" pitchFamily="66" charset="0"/>
                <a:cs typeface="Arial" pitchFamily="34" charset="0"/>
              </a:rPr>
              <a:t>Acid – Base Balance</a:t>
            </a:r>
            <a:br>
              <a:rPr lang="en-US" altLang="en-US" sz="2800" i="1" dirty="0" smtClean="0">
                <a:solidFill>
                  <a:srgbClr val="FFFFFF"/>
                </a:solidFill>
                <a:latin typeface="Comic Sans MS" pitchFamily="66" charset="0"/>
                <a:cs typeface="Arial" pitchFamily="34" charset="0"/>
              </a:rPr>
            </a:br>
            <a:endParaRPr lang="en-US" altLang="en-US" sz="2400" i="1" dirty="0" smtClean="0">
              <a:solidFill>
                <a:srgbClr val="FFFFFF"/>
              </a:solidFill>
              <a:latin typeface="Comic Sans MS" pitchFamily="66" charset="0"/>
              <a:cs typeface="Arial" pitchFamily="34" charset="0"/>
            </a:endParaRPr>
          </a:p>
          <a:p>
            <a:pPr marL="514350" indent="-514350" defTabSz="1028700" eaLnBrk="0" hangingPunct="0">
              <a:buFont typeface="Arial" pitchFamily="34" charset="0"/>
              <a:buChar char="•"/>
            </a:pPr>
            <a:r>
              <a:rPr lang="en-US" altLang="en-US" sz="2800" i="1" dirty="0" smtClean="0">
                <a:solidFill>
                  <a:srgbClr val="FFFFFF"/>
                </a:solidFill>
                <a:latin typeface="Comic Sans MS" pitchFamily="66" charset="0"/>
                <a:cs typeface="Arial" pitchFamily="34" charset="0"/>
              </a:rPr>
              <a:t>Metabolism</a:t>
            </a:r>
            <a:r>
              <a:rPr lang="en-US" altLang="en-US" sz="2400" i="1" dirty="0" smtClean="0">
                <a:solidFill>
                  <a:srgbClr val="FFFFFF"/>
                </a:solidFill>
                <a:latin typeface="Comic Sans MS" pitchFamily="66" charset="0"/>
                <a:cs typeface="Arial" pitchFamily="34" charset="0"/>
              </a:rPr>
              <a:t/>
            </a:r>
            <a:br>
              <a:rPr lang="en-US" altLang="en-US" sz="2400" i="1" dirty="0" smtClean="0">
                <a:solidFill>
                  <a:srgbClr val="FFFFFF"/>
                </a:solidFill>
                <a:latin typeface="Comic Sans MS" pitchFamily="66" charset="0"/>
                <a:cs typeface="Arial" pitchFamily="34" charset="0"/>
              </a:rPr>
            </a:br>
            <a:endParaRPr lang="en-US" altLang="en-US" sz="2800" dirty="0">
              <a:solidFill>
                <a:srgbClr val="FFFFFF"/>
              </a:solidFill>
              <a:latin typeface="Comic Sans MS" pitchFamily="66" charset="0"/>
              <a:cs typeface="Arial" pitchFamily="34" charset="0"/>
            </a:endParaRPr>
          </a:p>
        </p:txBody>
      </p:sp>
      <p:sp>
        <p:nvSpPr>
          <p:cNvPr id="7174" name="Rectangle 15"/>
          <p:cNvSpPr>
            <a:spLocks noChangeArrowheads="1"/>
          </p:cNvSpPr>
          <p:nvPr/>
        </p:nvSpPr>
        <p:spPr bwMode="auto">
          <a:xfrm>
            <a:off x="471488" y="-9525"/>
            <a:ext cx="9220200" cy="741363"/>
          </a:xfrm>
          <a:prstGeom prst="rect">
            <a:avLst/>
          </a:prstGeom>
          <a:noFill/>
          <a:ln w="9525">
            <a:noFill/>
            <a:miter lim="800000"/>
            <a:headEnd/>
            <a:tailEnd/>
          </a:ln>
        </p:spPr>
        <p:txBody>
          <a:bodyPr lIns="102898" tIns="51448" rIns="102898" bIns="51448" anchor="ctr"/>
          <a:lstStyle/>
          <a:p>
            <a:pPr algn="ctr" defTabSz="1028700" eaLnBrk="0" hangingPunct="0"/>
            <a:r>
              <a:rPr lang="en-US" altLang="en-US" sz="3200" dirty="0" smtClean="0">
                <a:solidFill>
                  <a:srgbClr val="FFFF00"/>
                </a:solidFill>
                <a:latin typeface="Comic Sans MS" pitchFamily="66" charset="0"/>
                <a:cs typeface="Arial" pitchFamily="34" charset="0"/>
              </a:rPr>
              <a:t>Ocean change affects physiological function</a:t>
            </a:r>
            <a:endParaRPr lang="en-US" altLang="en-US" sz="3200" baseline="-25000" dirty="0">
              <a:solidFill>
                <a:srgbClr val="FFFF00"/>
              </a:solidFill>
              <a:latin typeface="Comic Sans MS" pitchFamily="66" charset="0"/>
              <a:cs typeface="Arial" pitchFamily="34" charset="0"/>
            </a:endParaRPr>
          </a:p>
        </p:txBody>
      </p:sp>
      <p:sp>
        <p:nvSpPr>
          <p:cNvPr id="7175" name="Text Box 39"/>
          <p:cNvSpPr txBox="1">
            <a:spLocks noChangeArrowheads="1"/>
          </p:cNvSpPr>
          <p:nvPr/>
        </p:nvSpPr>
        <p:spPr bwMode="auto">
          <a:xfrm>
            <a:off x="8899803" y="5187305"/>
            <a:ext cx="1111185" cy="261600"/>
          </a:xfrm>
          <a:prstGeom prst="rect">
            <a:avLst/>
          </a:prstGeom>
          <a:noFill/>
          <a:ln w="9525">
            <a:noFill/>
            <a:miter lim="800000"/>
            <a:headEnd/>
            <a:tailEnd/>
          </a:ln>
        </p:spPr>
        <p:txBody>
          <a:bodyPr wrap="none" lIns="91432" tIns="45715" rIns="91432" bIns="45715">
            <a:spAutoFit/>
          </a:bodyPr>
          <a:lstStyle/>
          <a:p>
            <a:pPr defTabSz="1028700" eaLnBrk="0" hangingPunct="0"/>
            <a:r>
              <a:rPr lang="en-US" sz="1100" dirty="0" smtClean="0">
                <a:solidFill>
                  <a:srgbClr val="FFFFFF"/>
                </a:solidFill>
              </a:rPr>
              <a:t>Vampire </a:t>
            </a:r>
            <a:r>
              <a:rPr lang="en-US" sz="1100" dirty="0">
                <a:solidFill>
                  <a:srgbClr val="FFFFFF"/>
                </a:solidFill>
              </a:rPr>
              <a:t>Squid</a:t>
            </a:r>
          </a:p>
        </p:txBody>
      </p:sp>
      <p:cxnSp>
        <p:nvCxnSpPr>
          <p:cNvPr id="7178" name="Straight Connector 20"/>
          <p:cNvCxnSpPr>
            <a:cxnSpLocks noChangeShapeType="1"/>
          </p:cNvCxnSpPr>
          <p:nvPr/>
        </p:nvCxnSpPr>
        <p:spPr bwMode="auto">
          <a:xfrm>
            <a:off x="547688" y="731838"/>
            <a:ext cx="9067800" cy="1587"/>
          </a:xfrm>
          <a:prstGeom prst="line">
            <a:avLst/>
          </a:prstGeom>
          <a:noFill/>
          <a:ln w="9525" algn="ctr">
            <a:solidFill>
              <a:srgbClr val="000000"/>
            </a:solidFill>
            <a:round/>
            <a:headEnd/>
            <a:tailEnd/>
          </a:ln>
        </p:spPr>
      </p:cxnSp>
      <p:cxnSp>
        <p:nvCxnSpPr>
          <p:cNvPr id="12" name="Straight Connector 6"/>
          <p:cNvCxnSpPr>
            <a:cxnSpLocks noChangeShapeType="1"/>
          </p:cNvCxnSpPr>
          <p:nvPr/>
        </p:nvCxnSpPr>
        <p:spPr bwMode="auto">
          <a:xfrm>
            <a:off x="580057" y="748023"/>
            <a:ext cx="9067800" cy="1587"/>
          </a:xfrm>
          <a:prstGeom prst="line">
            <a:avLst/>
          </a:prstGeom>
          <a:noFill/>
          <a:ln w="12700" algn="ctr">
            <a:solidFill>
              <a:srgbClr val="C00000"/>
            </a:solidFill>
            <a:round/>
            <a:headEnd/>
            <a:tailEnd/>
          </a:ln>
        </p:spPr>
      </p:cxnSp>
      <p:pic>
        <p:nvPicPr>
          <p:cNvPr id="16" name="Picture 15"/>
          <p:cNvPicPr>
            <a:picLocks noChangeAspect="1"/>
          </p:cNvPicPr>
          <p:nvPr/>
        </p:nvPicPr>
        <p:blipFill>
          <a:blip r:embed="rId8" cstate="print">
            <a:lum bright="8000" contrast="12000"/>
          </a:blip>
          <a:stretch>
            <a:fillRect/>
          </a:stretch>
        </p:blipFill>
        <p:spPr>
          <a:xfrm>
            <a:off x="-434532" y="5519738"/>
            <a:ext cx="2936432" cy="1919387"/>
          </a:xfrm>
          <a:prstGeom prst="rect">
            <a:avLst/>
          </a:prstGeom>
        </p:spPr>
      </p:pic>
      <p:pic>
        <p:nvPicPr>
          <p:cNvPr id="3" name="vampyroteuthis_infernalis.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4290017" y="842094"/>
            <a:ext cx="5701166" cy="4275875"/>
          </a:xfrm>
          <a:prstGeom prst="rect">
            <a:avLst/>
          </a:prstGeom>
        </p:spPr>
      </p:pic>
    </p:spTree>
    <p:extLst>
      <p:ext uri="{BB962C8B-B14F-4D97-AF65-F5344CB8AC3E}">
        <p14:creationId xmlns:p14="http://schemas.microsoft.com/office/powerpoint/2010/main" val="34566711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11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1"/>
          <p:cNvGraphicFramePr>
            <a:graphicFrameLocks noGrp="1"/>
          </p:cNvGraphicFramePr>
          <p:nvPr>
            <p:extLst>
              <p:ext uri="{D42A27DB-BD31-4B8C-83A1-F6EECF244321}">
                <p14:modId xmlns:p14="http://schemas.microsoft.com/office/powerpoint/2010/main" val="2277886333"/>
              </p:ext>
            </p:extLst>
          </p:nvPr>
        </p:nvGraphicFramePr>
        <p:xfrm>
          <a:off x="931639" y="2452783"/>
          <a:ext cx="2753304" cy="24921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1" name="Chart 30"/>
          <p:cNvGraphicFramePr>
            <a:graphicFrameLocks noGrp="1"/>
          </p:cNvGraphicFramePr>
          <p:nvPr>
            <p:extLst>
              <p:ext uri="{D42A27DB-BD31-4B8C-83A1-F6EECF244321}">
                <p14:modId xmlns:p14="http://schemas.microsoft.com/office/powerpoint/2010/main" val="275153467"/>
              </p:ext>
            </p:extLst>
          </p:nvPr>
        </p:nvGraphicFramePr>
        <p:xfrm>
          <a:off x="5928959" y="2526982"/>
          <a:ext cx="2757560" cy="2379852"/>
        </p:xfrm>
        <a:graphic>
          <a:graphicData uri="http://schemas.openxmlformats.org/drawingml/2006/chart">
            <c:chart xmlns:c="http://schemas.openxmlformats.org/drawingml/2006/chart" xmlns:r="http://schemas.openxmlformats.org/officeDocument/2006/relationships" r:id="rId4"/>
          </a:graphicData>
        </a:graphic>
      </p:graphicFrame>
      <p:sp>
        <p:nvSpPr>
          <p:cNvPr id="1029" name="Text Box 5"/>
          <p:cNvSpPr txBox="1">
            <a:spLocks noChangeArrowheads="1"/>
          </p:cNvSpPr>
          <p:nvPr/>
        </p:nvSpPr>
        <p:spPr bwMode="auto">
          <a:xfrm>
            <a:off x="1299330" y="77023"/>
            <a:ext cx="7624509" cy="1077526"/>
          </a:xfrm>
          <a:prstGeom prst="rect">
            <a:avLst/>
          </a:prstGeom>
          <a:noFill/>
          <a:ln w="9525">
            <a:noFill/>
            <a:miter lim="800000"/>
            <a:headEnd/>
            <a:tailEnd/>
          </a:ln>
        </p:spPr>
        <p:txBody>
          <a:bodyPr wrap="square" lIns="0" tIns="0" rIns="0" bIns="0" anchor="ctr" anchorCtr="1">
            <a:spAutoFit/>
          </a:bodyPr>
          <a:lstStyle/>
          <a:p>
            <a:pPr algn="ctr">
              <a:lnSpc>
                <a:spcPct val="97000"/>
              </a:lnSpc>
              <a:buClr>
                <a:srgbClr val="000000"/>
              </a:buClr>
              <a:buSzPct val="100000"/>
              <a:tabLst>
                <a:tab pos="0" algn="l"/>
                <a:tab pos="503162" algn="l"/>
                <a:tab pos="1007911" algn="l"/>
                <a:tab pos="1511072" algn="l"/>
                <a:tab pos="2015821" algn="l"/>
                <a:tab pos="2520570" algn="l"/>
                <a:tab pos="3023732" algn="l"/>
                <a:tab pos="3528481" algn="l"/>
                <a:tab pos="4031642" algn="l"/>
                <a:tab pos="4536392" algn="l"/>
                <a:tab pos="5041140" algn="l"/>
                <a:tab pos="5544302" algn="l"/>
                <a:tab pos="6049051" algn="l"/>
                <a:tab pos="6552212" algn="l"/>
                <a:tab pos="7056961" algn="l"/>
                <a:tab pos="7561709" algn="l"/>
                <a:tab pos="8064871" algn="l"/>
                <a:tab pos="8569621" algn="l"/>
                <a:tab pos="9072782" algn="l"/>
                <a:tab pos="9577531" algn="l"/>
                <a:tab pos="10082280" algn="l"/>
              </a:tabLst>
              <a:defRPr/>
            </a:pPr>
            <a:r>
              <a:rPr lang="en-GB" sz="3600" dirty="0">
                <a:solidFill>
                  <a:srgbClr val="FFFF99"/>
                </a:solidFill>
                <a:latin typeface="Comic Sans MS"/>
                <a:cs typeface="Comic Sans MS"/>
              </a:rPr>
              <a:t>Environmental change can increase the ‘cost of living’</a:t>
            </a:r>
          </a:p>
        </p:txBody>
      </p:sp>
      <p:sp>
        <p:nvSpPr>
          <p:cNvPr id="9" name="TextBox 8"/>
          <p:cNvSpPr txBox="1"/>
          <p:nvPr/>
        </p:nvSpPr>
        <p:spPr bwMode="auto">
          <a:xfrm>
            <a:off x="3457578" y="2122587"/>
            <a:ext cx="964317" cy="378810"/>
          </a:xfrm>
          <a:prstGeom prst="rect">
            <a:avLst/>
          </a:prstGeom>
          <a:noFill/>
        </p:spPr>
        <p:txBody>
          <a:bodyPr wrap="none" lIns="100824" tIns="50413" rIns="100824" bIns="50413">
            <a:spAutoFit/>
          </a:bodyPr>
          <a:lstStyle/>
          <a:p>
            <a:pPr eaLnBrk="0" hangingPunct="0">
              <a:defRPr/>
            </a:pPr>
            <a:r>
              <a:rPr lang="en-US" sz="1800" i="1" dirty="0">
                <a:solidFill>
                  <a:srgbClr val="FFFFFF"/>
                </a:solidFill>
                <a:latin typeface="Calibri" pitchFamily="34" charset="0"/>
                <a:cs typeface="Calibri" pitchFamily="34" charset="0"/>
              </a:rPr>
              <a:t>Growth</a:t>
            </a:r>
          </a:p>
        </p:txBody>
      </p:sp>
      <p:sp>
        <p:nvSpPr>
          <p:cNvPr id="11" name="TextBox 10"/>
          <p:cNvSpPr txBox="1"/>
          <p:nvPr/>
        </p:nvSpPr>
        <p:spPr bwMode="auto">
          <a:xfrm>
            <a:off x="347989" y="2070199"/>
            <a:ext cx="907398" cy="655808"/>
          </a:xfrm>
          <a:prstGeom prst="rect">
            <a:avLst/>
          </a:prstGeom>
          <a:noFill/>
        </p:spPr>
        <p:txBody>
          <a:bodyPr wrap="none" lIns="100824" tIns="50413" rIns="100824" bIns="50413">
            <a:spAutoFit/>
          </a:bodyPr>
          <a:lstStyle/>
          <a:p>
            <a:pPr algn="ctr" eaLnBrk="0" hangingPunct="0">
              <a:defRPr/>
            </a:pPr>
            <a:r>
              <a:rPr lang="en-US" sz="1800" i="1" dirty="0">
                <a:solidFill>
                  <a:srgbClr val="FFFFFF"/>
                </a:solidFill>
                <a:latin typeface="Calibri" pitchFamily="34" charset="0"/>
                <a:cs typeface="Calibri" pitchFamily="34" charset="0"/>
              </a:rPr>
              <a:t>Cost of </a:t>
            </a:r>
          </a:p>
          <a:p>
            <a:pPr algn="ctr" eaLnBrk="0" hangingPunct="0">
              <a:defRPr/>
            </a:pPr>
            <a:r>
              <a:rPr lang="en-US" sz="1800" i="1" dirty="0">
                <a:solidFill>
                  <a:srgbClr val="FFFFFF"/>
                </a:solidFill>
                <a:latin typeface="Calibri" pitchFamily="34" charset="0"/>
                <a:cs typeface="Calibri" pitchFamily="34" charset="0"/>
              </a:rPr>
              <a:t>Living</a:t>
            </a:r>
          </a:p>
        </p:txBody>
      </p:sp>
      <p:sp>
        <p:nvSpPr>
          <p:cNvPr id="12" name="TextBox 11"/>
          <p:cNvSpPr txBox="1"/>
          <p:nvPr/>
        </p:nvSpPr>
        <p:spPr bwMode="auto">
          <a:xfrm>
            <a:off x="3581400" y="4483200"/>
            <a:ext cx="1511079" cy="378810"/>
          </a:xfrm>
          <a:prstGeom prst="rect">
            <a:avLst/>
          </a:prstGeom>
          <a:noFill/>
        </p:spPr>
        <p:txBody>
          <a:bodyPr wrap="none" lIns="100824" tIns="50413" rIns="100824" bIns="50413">
            <a:spAutoFit/>
          </a:bodyPr>
          <a:lstStyle/>
          <a:p>
            <a:pPr eaLnBrk="0" hangingPunct="0">
              <a:defRPr/>
            </a:pPr>
            <a:r>
              <a:rPr lang="en-US" sz="1800" i="1" dirty="0">
                <a:solidFill>
                  <a:srgbClr val="FFFFFF"/>
                </a:solidFill>
                <a:latin typeface="Calibri" pitchFamily="34" charset="0"/>
                <a:cs typeface="Calibri" pitchFamily="34" charset="0"/>
              </a:rPr>
              <a:t>Reproduction</a:t>
            </a:r>
          </a:p>
        </p:txBody>
      </p:sp>
      <p:sp>
        <p:nvSpPr>
          <p:cNvPr id="14" name="TextBox 13"/>
          <p:cNvSpPr txBox="1"/>
          <p:nvPr/>
        </p:nvSpPr>
        <p:spPr bwMode="auto">
          <a:xfrm>
            <a:off x="1460502" y="1325663"/>
            <a:ext cx="1584805" cy="594253"/>
          </a:xfrm>
          <a:prstGeom prst="rect">
            <a:avLst/>
          </a:prstGeom>
          <a:noFill/>
        </p:spPr>
        <p:txBody>
          <a:bodyPr wrap="none" lIns="100824" tIns="50413" rIns="100824" bIns="50413">
            <a:spAutoFit/>
          </a:bodyPr>
          <a:lstStyle/>
          <a:p>
            <a:pPr eaLnBrk="0" hangingPunct="0">
              <a:defRPr/>
            </a:pPr>
            <a:r>
              <a:rPr lang="en-US" sz="3200" dirty="0">
                <a:solidFill>
                  <a:srgbClr val="FFFFFF"/>
                </a:solidFill>
                <a:latin typeface="Comic Sans MS"/>
                <a:cs typeface="Comic Sans MS"/>
              </a:rPr>
              <a:t>Normal</a:t>
            </a:r>
          </a:p>
        </p:txBody>
      </p:sp>
      <p:cxnSp>
        <p:nvCxnSpPr>
          <p:cNvPr id="50185" name="Straight Arrow Connector 18"/>
          <p:cNvCxnSpPr>
            <a:cxnSpLocks noChangeShapeType="1"/>
          </p:cNvCxnSpPr>
          <p:nvPr/>
        </p:nvCxnSpPr>
        <p:spPr bwMode="auto">
          <a:xfrm>
            <a:off x="962025" y="2782986"/>
            <a:ext cx="357188" cy="314325"/>
          </a:xfrm>
          <a:prstGeom prst="straightConnector1">
            <a:avLst/>
          </a:prstGeom>
          <a:noFill/>
          <a:ln w="19050">
            <a:solidFill>
              <a:srgbClr val="FFFFFF"/>
            </a:solidFill>
            <a:round/>
            <a:headEnd/>
            <a:tailEnd type="arrow" w="med" len="med"/>
          </a:ln>
        </p:spPr>
      </p:cxnSp>
      <p:cxnSp>
        <p:nvCxnSpPr>
          <p:cNvPr id="50186" name="Straight Arrow Connector 19"/>
          <p:cNvCxnSpPr>
            <a:cxnSpLocks noChangeShapeType="1"/>
          </p:cNvCxnSpPr>
          <p:nvPr/>
        </p:nvCxnSpPr>
        <p:spPr bwMode="auto">
          <a:xfrm rot="5400000">
            <a:off x="3137694" y="2475806"/>
            <a:ext cx="422276" cy="395287"/>
          </a:xfrm>
          <a:prstGeom prst="straightConnector1">
            <a:avLst/>
          </a:prstGeom>
          <a:noFill/>
          <a:ln w="19050">
            <a:solidFill>
              <a:srgbClr val="FFFFFF"/>
            </a:solidFill>
            <a:round/>
            <a:headEnd/>
            <a:tailEnd type="arrow" w="med" len="med"/>
          </a:ln>
        </p:spPr>
      </p:cxnSp>
      <p:cxnSp>
        <p:nvCxnSpPr>
          <p:cNvPr id="50187" name="Straight Arrow Connector 21"/>
          <p:cNvCxnSpPr>
            <a:cxnSpLocks noChangeShapeType="1"/>
          </p:cNvCxnSpPr>
          <p:nvPr/>
        </p:nvCxnSpPr>
        <p:spPr bwMode="auto">
          <a:xfrm rot="10800000">
            <a:off x="3141663" y="4532411"/>
            <a:ext cx="450850" cy="138114"/>
          </a:xfrm>
          <a:prstGeom prst="straightConnector1">
            <a:avLst/>
          </a:prstGeom>
          <a:noFill/>
          <a:ln w="19050">
            <a:solidFill>
              <a:srgbClr val="FFFFFF"/>
            </a:solidFill>
            <a:round/>
            <a:headEnd/>
            <a:tailEnd type="arrow" w="med" len="med"/>
          </a:ln>
        </p:spPr>
      </p:cxnSp>
      <p:sp>
        <p:nvSpPr>
          <p:cNvPr id="29" name="TextBox 28"/>
          <p:cNvSpPr txBox="1"/>
          <p:nvPr/>
        </p:nvSpPr>
        <p:spPr bwMode="auto">
          <a:xfrm>
            <a:off x="8745538" y="2997299"/>
            <a:ext cx="1511079" cy="378810"/>
          </a:xfrm>
          <a:prstGeom prst="rect">
            <a:avLst/>
          </a:prstGeom>
          <a:noFill/>
        </p:spPr>
        <p:txBody>
          <a:bodyPr wrap="none" lIns="100824" tIns="50413" rIns="100824" bIns="50413">
            <a:spAutoFit/>
          </a:bodyPr>
          <a:lstStyle/>
          <a:p>
            <a:pPr eaLnBrk="0" hangingPunct="0">
              <a:defRPr/>
            </a:pPr>
            <a:r>
              <a:rPr lang="en-US" sz="1800" i="1" dirty="0">
                <a:solidFill>
                  <a:srgbClr val="FFFFFF"/>
                </a:solidFill>
                <a:latin typeface="Calibri" pitchFamily="34" charset="0"/>
                <a:cs typeface="Calibri" pitchFamily="34" charset="0"/>
              </a:rPr>
              <a:t>Reproduction</a:t>
            </a:r>
          </a:p>
        </p:txBody>
      </p:sp>
      <p:sp>
        <p:nvSpPr>
          <p:cNvPr id="27" name="TextBox 26"/>
          <p:cNvSpPr txBox="1"/>
          <p:nvPr/>
        </p:nvSpPr>
        <p:spPr bwMode="auto">
          <a:xfrm>
            <a:off x="8618540" y="2224187"/>
            <a:ext cx="964317" cy="378810"/>
          </a:xfrm>
          <a:prstGeom prst="rect">
            <a:avLst/>
          </a:prstGeom>
          <a:noFill/>
        </p:spPr>
        <p:txBody>
          <a:bodyPr wrap="none" lIns="100824" tIns="50413" rIns="100824" bIns="50413">
            <a:spAutoFit/>
          </a:bodyPr>
          <a:lstStyle/>
          <a:p>
            <a:pPr eaLnBrk="0" hangingPunct="0">
              <a:defRPr/>
            </a:pPr>
            <a:r>
              <a:rPr lang="en-US" sz="1800" i="1" dirty="0">
                <a:solidFill>
                  <a:srgbClr val="FFFFFF"/>
                </a:solidFill>
                <a:latin typeface="Calibri" pitchFamily="34" charset="0"/>
                <a:cs typeface="Calibri" pitchFamily="34" charset="0"/>
              </a:rPr>
              <a:t>Growth</a:t>
            </a:r>
          </a:p>
        </p:txBody>
      </p:sp>
      <p:sp>
        <p:nvSpPr>
          <p:cNvPr id="28" name="TextBox 27"/>
          <p:cNvSpPr txBox="1"/>
          <p:nvPr/>
        </p:nvSpPr>
        <p:spPr bwMode="auto">
          <a:xfrm>
            <a:off x="5315277" y="2287688"/>
            <a:ext cx="907398" cy="655808"/>
          </a:xfrm>
          <a:prstGeom prst="rect">
            <a:avLst/>
          </a:prstGeom>
          <a:noFill/>
        </p:spPr>
        <p:txBody>
          <a:bodyPr wrap="none" lIns="100824" tIns="50413" rIns="100824" bIns="50413">
            <a:spAutoFit/>
          </a:bodyPr>
          <a:lstStyle/>
          <a:p>
            <a:pPr algn="ctr" eaLnBrk="0" hangingPunct="0">
              <a:defRPr/>
            </a:pPr>
            <a:r>
              <a:rPr lang="en-US" sz="1800" i="1" dirty="0">
                <a:solidFill>
                  <a:srgbClr val="FFFFFF"/>
                </a:solidFill>
                <a:latin typeface="Calibri" pitchFamily="34" charset="0"/>
                <a:cs typeface="Calibri" pitchFamily="34" charset="0"/>
              </a:rPr>
              <a:t>Cost of </a:t>
            </a:r>
          </a:p>
          <a:p>
            <a:pPr algn="ctr" eaLnBrk="0" hangingPunct="0">
              <a:defRPr/>
            </a:pPr>
            <a:r>
              <a:rPr lang="en-US" sz="1800" i="1" dirty="0">
                <a:solidFill>
                  <a:srgbClr val="FFFFFF"/>
                </a:solidFill>
                <a:latin typeface="Calibri" pitchFamily="34" charset="0"/>
                <a:cs typeface="Calibri" pitchFamily="34" charset="0"/>
              </a:rPr>
              <a:t>Living</a:t>
            </a:r>
          </a:p>
        </p:txBody>
      </p:sp>
      <p:cxnSp>
        <p:nvCxnSpPr>
          <p:cNvPr id="50191" name="Straight Arrow Connector 29"/>
          <p:cNvCxnSpPr>
            <a:cxnSpLocks noChangeShapeType="1"/>
          </p:cNvCxnSpPr>
          <p:nvPr/>
        </p:nvCxnSpPr>
        <p:spPr bwMode="auto">
          <a:xfrm>
            <a:off x="6110290" y="2879826"/>
            <a:ext cx="358775" cy="258762"/>
          </a:xfrm>
          <a:prstGeom prst="straightConnector1">
            <a:avLst/>
          </a:prstGeom>
          <a:noFill/>
          <a:ln w="19050">
            <a:solidFill>
              <a:srgbClr val="FFFFFF"/>
            </a:solidFill>
            <a:round/>
            <a:headEnd/>
            <a:tailEnd type="arrow" w="med" len="med"/>
          </a:ln>
        </p:spPr>
      </p:cxnSp>
      <p:cxnSp>
        <p:nvCxnSpPr>
          <p:cNvPr id="50192" name="Straight Arrow Connector 30"/>
          <p:cNvCxnSpPr>
            <a:cxnSpLocks noChangeShapeType="1"/>
          </p:cNvCxnSpPr>
          <p:nvPr/>
        </p:nvCxnSpPr>
        <p:spPr bwMode="auto">
          <a:xfrm rot="10800000" flipV="1">
            <a:off x="8023227" y="2532164"/>
            <a:ext cx="608013" cy="312737"/>
          </a:xfrm>
          <a:prstGeom prst="straightConnector1">
            <a:avLst/>
          </a:prstGeom>
          <a:noFill/>
          <a:ln w="19050">
            <a:solidFill>
              <a:srgbClr val="FFFFFF"/>
            </a:solidFill>
            <a:round/>
            <a:headEnd/>
            <a:tailEnd type="arrow" w="med" len="med"/>
          </a:ln>
        </p:spPr>
      </p:cxnSp>
      <p:cxnSp>
        <p:nvCxnSpPr>
          <p:cNvPr id="50193" name="Straight Arrow Connector 31"/>
          <p:cNvCxnSpPr>
            <a:cxnSpLocks noChangeShapeType="1"/>
          </p:cNvCxnSpPr>
          <p:nvPr/>
        </p:nvCxnSpPr>
        <p:spPr bwMode="auto">
          <a:xfrm rot="10800000" flipV="1">
            <a:off x="8382000" y="3314799"/>
            <a:ext cx="414338" cy="182562"/>
          </a:xfrm>
          <a:prstGeom prst="straightConnector1">
            <a:avLst/>
          </a:prstGeom>
          <a:noFill/>
          <a:ln w="19050">
            <a:solidFill>
              <a:srgbClr val="FFFFFF"/>
            </a:solidFill>
            <a:round/>
            <a:headEnd/>
            <a:tailEnd type="arrow" w="med" len="med"/>
          </a:ln>
        </p:spPr>
      </p:cxnSp>
      <p:sp>
        <p:nvSpPr>
          <p:cNvPr id="41" name="TextBox 40"/>
          <p:cNvSpPr txBox="1"/>
          <p:nvPr/>
        </p:nvSpPr>
        <p:spPr bwMode="auto">
          <a:xfrm>
            <a:off x="6403975" y="1308202"/>
            <a:ext cx="1968924" cy="594253"/>
          </a:xfrm>
          <a:prstGeom prst="rect">
            <a:avLst/>
          </a:prstGeom>
          <a:noFill/>
        </p:spPr>
        <p:txBody>
          <a:bodyPr wrap="none" lIns="100824" tIns="50413" rIns="100824" bIns="50413">
            <a:spAutoFit/>
          </a:bodyPr>
          <a:lstStyle/>
          <a:p>
            <a:pPr eaLnBrk="0" hangingPunct="0">
              <a:defRPr/>
            </a:pPr>
            <a:r>
              <a:rPr lang="en-US" sz="3200" dirty="0">
                <a:solidFill>
                  <a:srgbClr val="FFFFFF"/>
                </a:solidFill>
                <a:latin typeface="Comic Sans MS"/>
                <a:cs typeface="Comic Sans MS"/>
              </a:rPr>
              <a:t>Stressed</a:t>
            </a:r>
          </a:p>
        </p:txBody>
      </p:sp>
      <p:sp>
        <p:nvSpPr>
          <p:cNvPr id="1033" name="TextBox 25"/>
          <p:cNvSpPr txBox="1">
            <a:spLocks noChangeArrowheads="1"/>
          </p:cNvSpPr>
          <p:nvPr/>
        </p:nvSpPr>
        <p:spPr bwMode="auto">
          <a:xfrm>
            <a:off x="1809751" y="3346550"/>
            <a:ext cx="943309" cy="707872"/>
          </a:xfrm>
          <a:prstGeom prst="rect">
            <a:avLst/>
          </a:prstGeom>
          <a:solidFill>
            <a:srgbClr val="FFFFFF">
              <a:alpha val="44000"/>
            </a:srgbClr>
          </a:solidFill>
          <a:ln w="9525">
            <a:noFill/>
            <a:miter lim="800000"/>
            <a:headEnd/>
            <a:tailEnd/>
          </a:ln>
        </p:spPr>
        <p:txBody>
          <a:bodyPr wrap="none" lIns="91426" tIns="45713" rIns="91426" bIns="45713">
            <a:spAutoFit/>
          </a:bodyPr>
          <a:lstStyle/>
          <a:p>
            <a:pPr eaLnBrk="0" hangingPunct="0">
              <a:defRPr/>
            </a:pPr>
            <a:r>
              <a:rPr lang="en-US" sz="2000" b="1" dirty="0">
                <a:solidFill>
                  <a:srgbClr val="000000"/>
                </a:solidFill>
                <a:latin typeface="Calibri" pitchFamily="34" charset="0"/>
                <a:cs typeface="Calibri" pitchFamily="34" charset="0"/>
              </a:rPr>
              <a:t>Energy</a:t>
            </a:r>
          </a:p>
          <a:p>
            <a:pPr eaLnBrk="0" hangingPunct="0">
              <a:defRPr/>
            </a:pPr>
            <a:r>
              <a:rPr lang="en-US" sz="2000" b="1" dirty="0">
                <a:solidFill>
                  <a:srgbClr val="000000"/>
                </a:solidFill>
                <a:latin typeface="Calibri" pitchFamily="34" charset="0"/>
                <a:cs typeface="Calibri" pitchFamily="34" charset="0"/>
              </a:rPr>
              <a:t>Budget</a:t>
            </a:r>
          </a:p>
        </p:txBody>
      </p:sp>
      <p:cxnSp>
        <p:nvCxnSpPr>
          <p:cNvPr id="50196" name="Straight Connector 32"/>
          <p:cNvCxnSpPr>
            <a:cxnSpLocks noChangeShapeType="1"/>
          </p:cNvCxnSpPr>
          <p:nvPr/>
        </p:nvCxnSpPr>
        <p:spPr bwMode="auto">
          <a:xfrm>
            <a:off x="547688" y="1178025"/>
            <a:ext cx="9067800" cy="1586"/>
          </a:xfrm>
          <a:prstGeom prst="line">
            <a:avLst/>
          </a:prstGeom>
          <a:noFill/>
          <a:ln w="9525">
            <a:solidFill>
              <a:srgbClr val="000000"/>
            </a:solidFill>
            <a:round/>
            <a:headEnd/>
            <a:tailEnd/>
          </a:ln>
        </p:spPr>
      </p:cxnSp>
      <p:cxnSp>
        <p:nvCxnSpPr>
          <p:cNvPr id="50197" name="Straight Connector 6"/>
          <p:cNvCxnSpPr>
            <a:cxnSpLocks noChangeShapeType="1"/>
          </p:cNvCxnSpPr>
          <p:nvPr/>
        </p:nvCxnSpPr>
        <p:spPr bwMode="auto">
          <a:xfrm>
            <a:off x="571500" y="1235175"/>
            <a:ext cx="9067800" cy="1586"/>
          </a:xfrm>
          <a:prstGeom prst="line">
            <a:avLst/>
          </a:prstGeom>
          <a:noFill/>
          <a:ln w="12700">
            <a:solidFill>
              <a:srgbClr val="C00000"/>
            </a:solidFill>
            <a:round/>
            <a:headEnd/>
            <a:tailEnd/>
          </a:ln>
        </p:spPr>
      </p:cxnSp>
    </p:spTree>
    <p:extLst>
      <p:ext uri="{BB962C8B-B14F-4D97-AF65-F5344CB8AC3E}">
        <p14:creationId xmlns:p14="http://schemas.microsoft.com/office/powerpoint/2010/main" val="2115950759"/>
      </p:ext>
    </p:extLst>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044" y="1655659"/>
            <a:ext cx="5962507" cy="518888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Rectangle 3"/>
          <p:cNvSpPr/>
          <p:nvPr/>
        </p:nvSpPr>
        <p:spPr bwMode="auto">
          <a:xfrm>
            <a:off x="7223365" y="1472455"/>
            <a:ext cx="2836681" cy="2945838"/>
          </a:xfrm>
          <a:prstGeom prst="rect">
            <a:avLst/>
          </a:prstGeom>
          <a:solidFill>
            <a:srgbClr val="CCFFFF"/>
          </a:solidFill>
          <a:ln w="9525" cap="flat" cmpd="sng" algn="ctr">
            <a:solidFill>
              <a:srgbClr val="FFFFFF"/>
            </a:solidFill>
            <a:prstDash val="solid"/>
            <a:round/>
            <a:headEnd type="none" w="med" len="med"/>
            <a:tailEnd type="none" w="med" len="med"/>
          </a:ln>
          <a:effectLst/>
        </p:spPr>
        <p:txBody>
          <a:bodyPr vert="horz" wrap="square" lIns="91426" tIns="45713" rIns="91426" bIns="45713" numCol="1" rtlCol="0" anchor="t" anchorCtr="0" compatLnSpc="1">
            <a:prstTxWarp prst="textNoShape">
              <a:avLst/>
            </a:prstTxWarp>
          </a:bodyPr>
          <a:lstStyle/>
          <a:p>
            <a:pPr defTabSz="1028546"/>
            <a:endParaRPr lang="en-US"/>
          </a:p>
        </p:txBody>
      </p:sp>
      <p:cxnSp>
        <p:nvCxnSpPr>
          <p:cNvPr id="6" name="Straight Connector 5"/>
          <p:cNvCxnSpPr/>
          <p:nvPr/>
        </p:nvCxnSpPr>
        <p:spPr bwMode="auto">
          <a:xfrm>
            <a:off x="7388927" y="1652123"/>
            <a:ext cx="2505554" cy="2586501"/>
          </a:xfrm>
          <a:prstGeom prst="line">
            <a:avLst/>
          </a:prstGeom>
          <a:ln w="7620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bwMode="auto">
          <a:xfrm>
            <a:off x="7317488" y="4671549"/>
            <a:ext cx="2648429" cy="0"/>
          </a:xfrm>
          <a:prstGeom prst="straightConnector1">
            <a:avLst/>
          </a:prstGeom>
          <a:solidFill>
            <a:schemeClr val="accent1"/>
          </a:solidFill>
          <a:ln w="57150" cap="flat" cmpd="sng" algn="ctr">
            <a:solidFill>
              <a:schemeClr val="tx1"/>
            </a:solidFill>
            <a:prstDash val="solid"/>
            <a:round/>
            <a:headEnd type="none" w="med" len="med"/>
            <a:tailEnd type="arrow"/>
          </a:ln>
          <a:effectLst/>
        </p:spPr>
      </p:cxnSp>
      <p:cxnSp>
        <p:nvCxnSpPr>
          <p:cNvPr id="9" name="Straight Arrow Connector 8"/>
          <p:cNvCxnSpPr/>
          <p:nvPr/>
        </p:nvCxnSpPr>
        <p:spPr bwMode="auto">
          <a:xfrm flipV="1">
            <a:off x="6962296" y="1652126"/>
            <a:ext cx="0" cy="2486025"/>
          </a:xfrm>
          <a:prstGeom prst="straightConnector1">
            <a:avLst/>
          </a:prstGeom>
          <a:solidFill>
            <a:schemeClr val="accent1"/>
          </a:solidFill>
          <a:ln w="57150" cap="flat" cmpd="sng" algn="ctr">
            <a:solidFill>
              <a:schemeClr val="tx1"/>
            </a:solidFill>
            <a:prstDash val="solid"/>
            <a:round/>
            <a:headEnd type="none" w="med" len="med"/>
            <a:tailEnd type="arrow"/>
          </a:ln>
          <a:effectLst/>
        </p:spPr>
      </p:cxnSp>
      <p:sp>
        <p:nvSpPr>
          <p:cNvPr id="12" name="TextBox 11"/>
          <p:cNvSpPr txBox="1"/>
          <p:nvPr/>
        </p:nvSpPr>
        <p:spPr>
          <a:xfrm rot="16200000">
            <a:off x="4681454" y="2752274"/>
            <a:ext cx="3747800" cy="538595"/>
          </a:xfrm>
          <a:prstGeom prst="rect">
            <a:avLst/>
          </a:prstGeom>
          <a:noFill/>
        </p:spPr>
        <p:txBody>
          <a:bodyPr wrap="none" lIns="91426" tIns="45713" rIns="91426" bIns="45713" rtlCol="0">
            <a:spAutoFit/>
          </a:bodyPr>
          <a:lstStyle/>
          <a:p>
            <a:r>
              <a:rPr lang="en-US" sz="2900" dirty="0">
                <a:solidFill>
                  <a:srgbClr val="FFFFFF"/>
                </a:solidFill>
                <a:latin typeface="Comic Sans MS"/>
                <a:cs typeface="Comic Sans MS"/>
              </a:rPr>
              <a:t>Cost to raise pH (</a:t>
            </a:r>
            <a:r>
              <a:rPr lang="el-GR" sz="2900" dirty="0">
                <a:solidFill>
                  <a:srgbClr val="FFFFFF"/>
                </a:solidFill>
                <a:latin typeface="Comic Sans MS"/>
                <a:cs typeface="Comic Sans MS"/>
              </a:rPr>
              <a:t>Ω</a:t>
            </a:r>
            <a:r>
              <a:rPr lang="en-US" sz="2900" dirty="0">
                <a:solidFill>
                  <a:srgbClr val="FFFFFF"/>
                </a:solidFill>
                <a:latin typeface="Comic Sans MS"/>
                <a:cs typeface="Comic Sans MS"/>
              </a:rPr>
              <a:t>) </a:t>
            </a:r>
          </a:p>
        </p:txBody>
      </p:sp>
      <p:sp>
        <p:nvSpPr>
          <p:cNvPr id="13" name="TextBox 12"/>
          <p:cNvSpPr txBox="1"/>
          <p:nvPr/>
        </p:nvSpPr>
        <p:spPr>
          <a:xfrm>
            <a:off x="7610010" y="4834129"/>
            <a:ext cx="2239694" cy="538595"/>
          </a:xfrm>
          <a:prstGeom prst="rect">
            <a:avLst/>
          </a:prstGeom>
          <a:noFill/>
        </p:spPr>
        <p:txBody>
          <a:bodyPr wrap="none" lIns="91426" tIns="45713" rIns="91426" bIns="45713" rtlCol="0">
            <a:spAutoFit/>
          </a:bodyPr>
          <a:lstStyle/>
          <a:p>
            <a:r>
              <a:rPr lang="en-US" sz="2900" dirty="0">
                <a:solidFill>
                  <a:srgbClr val="FFFFFF"/>
                </a:solidFill>
                <a:latin typeface="Comic Sans MS"/>
                <a:cs typeface="Comic Sans MS"/>
              </a:rPr>
              <a:t>Ambient pH</a:t>
            </a:r>
          </a:p>
        </p:txBody>
      </p:sp>
      <p:sp>
        <p:nvSpPr>
          <p:cNvPr id="14" name="TextBox 13"/>
          <p:cNvSpPr txBox="1"/>
          <p:nvPr/>
        </p:nvSpPr>
        <p:spPr>
          <a:xfrm>
            <a:off x="628838" y="41515"/>
            <a:ext cx="9126455" cy="584761"/>
          </a:xfrm>
          <a:prstGeom prst="rect">
            <a:avLst/>
          </a:prstGeom>
          <a:noFill/>
        </p:spPr>
        <p:txBody>
          <a:bodyPr wrap="none" lIns="91426" tIns="45713" rIns="91426" bIns="45713" rtlCol="0">
            <a:spAutoFit/>
          </a:bodyPr>
          <a:lstStyle/>
          <a:p>
            <a:r>
              <a:rPr lang="en-US" sz="3200" dirty="0">
                <a:solidFill>
                  <a:schemeClr val="tx2">
                    <a:lumMod val="60000"/>
                    <a:lumOff val="40000"/>
                  </a:schemeClr>
                </a:solidFill>
                <a:latin typeface="Comic Sans MS"/>
                <a:cs typeface="Comic Sans MS"/>
              </a:rPr>
              <a:t>Calcification is more costly in a high CO</a:t>
            </a:r>
            <a:r>
              <a:rPr lang="en-US" sz="3200" baseline="-25000" dirty="0">
                <a:solidFill>
                  <a:schemeClr val="tx2">
                    <a:lumMod val="60000"/>
                    <a:lumOff val="40000"/>
                  </a:schemeClr>
                </a:solidFill>
                <a:latin typeface="Comic Sans MS"/>
                <a:cs typeface="Comic Sans MS"/>
              </a:rPr>
              <a:t>2</a:t>
            </a:r>
            <a:r>
              <a:rPr lang="en-US" sz="3200" dirty="0">
                <a:solidFill>
                  <a:schemeClr val="tx2">
                    <a:lumMod val="60000"/>
                    <a:lumOff val="40000"/>
                  </a:schemeClr>
                </a:solidFill>
                <a:latin typeface="Comic Sans MS"/>
                <a:cs typeface="Comic Sans MS"/>
              </a:rPr>
              <a:t> ocean</a:t>
            </a:r>
          </a:p>
        </p:txBody>
      </p:sp>
      <p:cxnSp>
        <p:nvCxnSpPr>
          <p:cNvPr id="22" name="Straight Connector 6"/>
          <p:cNvCxnSpPr>
            <a:cxnSpLocks noChangeShapeType="1"/>
          </p:cNvCxnSpPr>
          <p:nvPr/>
        </p:nvCxnSpPr>
        <p:spPr bwMode="auto">
          <a:xfrm>
            <a:off x="514350" y="721061"/>
            <a:ext cx="9067800" cy="1586"/>
          </a:xfrm>
          <a:prstGeom prst="line">
            <a:avLst/>
          </a:prstGeom>
          <a:noFill/>
          <a:ln w="12700" algn="ctr">
            <a:solidFill>
              <a:srgbClr val="C00000"/>
            </a:solidFill>
            <a:round/>
            <a:headEnd/>
            <a:tailEnd/>
          </a:ln>
        </p:spPr>
      </p:cxnSp>
      <p:sp>
        <p:nvSpPr>
          <p:cNvPr id="28" name="Text Box 4"/>
          <p:cNvSpPr txBox="1">
            <a:spLocks noChangeArrowheads="1"/>
          </p:cNvSpPr>
          <p:nvPr/>
        </p:nvSpPr>
        <p:spPr bwMode="auto">
          <a:xfrm>
            <a:off x="158045" y="6909931"/>
            <a:ext cx="4388293" cy="2504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9pPr>
          </a:lstStyle>
          <a:p>
            <a:pPr defTabSz="457131" eaLnBrk="1">
              <a:lnSpc>
                <a:spcPct val="93000"/>
              </a:lnSpc>
              <a:buClr>
                <a:srgbClr val="000000"/>
              </a:buClr>
              <a:buSzPct val="45000"/>
            </a:pPr>
            <a:r>
              <a:rPr lang="en-GB" sz="1200" dirty="0">
                <a:solidFill>
                  <a:srgbClr val="FFFFFF"/>
                </a:solidFill>
                <a:latin typeface="Arial" charset="0"/>
              </a:rPr>
              <a:t>Brownlee, 2009</a:t>
            </a:r>
          </a:p>
        </p:txBody>
      </p:sp>
      <p:sp>
        <p:nvSpPr>
          <p:cNvPr id="32" name="TextBox 31"/>
          <p:cNvSpPr txBox="1"/>
          <p:nvPr/>
        </p:nvSpPr>
        <p:spPr>
          <a:xfrm>
            <a:off x="810183" y="1031196"/>
            <a:ext cx="4996959" cy="538595"/>
          </a:xfrm>
          <a:prstGeom prst="rect">
            <a:avLst/>
          </a:prstGeom>
          <a:noFill/>
        </p:spPr>
        <p:txBody>
          <a:bodyPr wrap="none" lIns="91426" tIns="45713" rIns="91426" bIns="45713" rtlCol="0">
            <a:spAutoFit/>
          </a:bodyPr>
          <a:lstStyle/>
          <a:p>
            <a:r>
              <a:rPr lang="en-US" sz="2900" dirty="0">
                <a:solidFill>
                  <a:srgbClr val="CCFFFF"/>
                </a:solidFill>
                <a:latin typeface="Comic Sans MS"/>
                <a:cs typeface="Comic Sans MS"/>
              </a:rPr>
              <a:t>Model of Coral Calcification</a:t>
            </a:r>
          </a:p>
        </p:txBody>
      </p:sp>
    </p:spTree>
    <p:extLst>
      <p:ext uri="{BB962C8B-B14F-4D97-AF65-F5344CB8AC3E}">
        <p14:creationId xmlns:p14="http://schemas.microsoft.com/office/powerpoint/2010/main" val="3202188021"/>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7554" name="Picture 18" descr="http://nakedmaninthetree.files.wordpress.com/2009/05/oceanacid.jpg"/>
          <p:cNvPicPr>
            <a:picLocks noChangeAspect="1" noChangeArrowheads="1"/>
          </p:cNvPicPr>
          <p:nvPr/>
        </p:nvPicPr>
        <p:blipFill>
          <a:blip r:embed="rId3" cstate="print"/>
          <a:srcRect/>
          <a:stretch>
            <a:fillRect/>
          </a:stretch>
        </p:blipFill>
        <p:spPr bwMode="auto">
          <a:xfrm>
            <a:off x="260207" y="3232265"/>
            <a:ext cx="6797126" cy="3929512"/>
          </a:xfrm>
          <a:prstGeom prst="rect">
            <a:avLst/>
          </a:prstGeom>
          <a:noFill/>
        </p:spPr>
      </p:pic>
      <p:sp>
        <p:nvSpPr>
          <p:cNvPr id="1816578" name="Rectangle 2"/>
          <p:cNvSpPr>
            <a:spLocks noChangeArrowheads="1"/>
          </p:cNvSpPr>
          <p:nvPr/>
        </p:nvSpPr>
        <p:spPr bwMode="auto">
          <a:xfrm>
            <a:off x="0" y="2206625"/>
            <a:ext cx="10240963" cy="938213"/>
          </a:xfrm>
          <a:prstGeom prst="rect">
            <a:avLst/>
          </a:prstGeom>
          <a:noFill/>
          <a:ln w="9525">
            <a:noFill/>
            <a:miter lim="800000"/>
            <a:headEnd/>
            <a:tailEnd/>
          </a:ln>
          <a:effectLst/>
        </p:spPr>
        <p:txBody>
          <a:bodyPr lIns="102925" tIns="51462" rIns="102925" bIns="51462">
            <a:spAutoFit/>
          </a:bodyPr>
          <a:lstStyle/>
          <a:p>
            <a:pPr defTabSz="1028700"/>
            <a:r>
              <a:rPr lang="en-US">
                <a:latin typeface="Times New Roman" pitchFamily="18" charset="0"/>
                <a:cs typeface="Times New Roman" pitchFamily="18" charset="0"/>
              </a:rPr>
              <a:t> </a:t>
            </a:r>
          </a:p>
          <a:p>
            <a:pPr defTabSz="1028700"/>
            <a:r>
              <a:rPr lang="en-US">
                <a:latin typeface="Times New Roman" pitchFamily="18" charset="0"/>
                <a:cs typeface="Times New Roman" pitchFamily="18" charset="0"/>
              </a:rPr>
              <a:t> </a:t>
            </a:r>
          </a:p>
          <a:p>
            <a:pPr defTabSz="1028700"/>
            <a:endParaRPr lang="en-US" sz="2700">
              <a:latin typeface="Times New Roman" pitchFamily="18" charset="0"/>
            </a:endParaRPr>
          </a:p>
        </p:txBody>
      </p:sp>
      <p:sp>
        <p:nvSpPr>
          <p:cNvPr id="12" name="TextBox 5"/>
          <p:cNvSpPr txBox="1">
            <a:spLocks noChangeArrowheads="1"/>
          </p:cNvSpPr>
          <p:nvPr/>
        </p:nvSpPr>
        <p:spPr bwMode="auto">
          <a:xfrm>
            <a:off x="493563" y="203172"/>
            <a:ext cx="9390896" cy="584765"/>
          </a:xfrm>
          <a:prstGeom prst="rect">
            <a:avLst/>
          </a:prstGeom>
          <a:noFill/>
          <a:ln w="9525">
            <a:noFill/>
            <a:miter lim="800000"/>
            <a:headEnd/>
            <a:tailEnd/>
          </a:ln>
        </p:spPr>
        <p:txBody>
          <a:bodyPr wrap="none" lIns="91432" tIns="45715" rIns="91432" bIns="45715">
            <a:spAutoFit/>
          </a:bodyPr>
          <a:lstStyle/>
          <a:p>
            <a:r>
              <a:rPr lang="en-US" sz="3200" dirty="0" smtClean="0">
                <a:latin typeface="Comic Sans MS" pitchFamily="66" charset="0"/>
                <a:cs typeface="Arial" pitchFamily="34" charset="0"/>
              </a:rPr>
              <a:t>Calcification and Coral Ecosystem Tipping Points</a:t>
            </a:r>
            <a:endParaRPr lang="en-US" sz="3200" dirty="0">
              <a:latin typeface="Comic Sans MS" pitchFamily="66" charset="0"/>
              <a:cs typeface="Arial" pitchFamily="34" charset="0"/>
            </a:endParaRPr>
          </a:p>
        </p:txBody>
      </p:sp>
      <p:sp>
        <p:nvSpPr>
          <p:cNvPr id="13" name="TextBox 31"/>
          <p:cNvSpPr txBox="1">
            <a:spLocks noChangeArrowheads="1"/>
          </p:cNvSpPr>
          <p:nvPr/>
        </p:nvSpPr>
        <p:spPr bwMode="auto">
          <a:xfrm>
            <a:off x="523638" y="1152057"/>
            <a:ext cx="4810638" cy="1200318"/>
          </a:xfrm>
          <a:prstGeom prst="rect">
            <a:avLst/>
          </a:prstGeom>
          <a:noFill/>
          <a:ln w="9525">
            <a:noFill/>
            <a:miter lim="800000"/>
            <a:headEnd/>
            <a:tailEnd/>
          </a:ln>
        </p:spPr>
        <p:txBody>
          <a:bodyPr wrap="square" lIns="91432" tIns="45715" rIns="91432" bIns="45715">
            <a:spAutoFit/>
          </a:bodyPr>
          <a:lstStyle/>
          <a:p>
            <a:r>
              <a:rPr lang="en-US" sz="2400" dirty="0" smtClean="0">
                <a:solidFill>
                  <a:srgbClr val="00FF00"/>
                </a:solidFill>
                <a:latin typeface="Comic Sans MS" pitchFamily="66" charset="0"/>
                <a:cs typeface="Arial" pitchFamily="34" charset="0"/>
              </a:rPr>
              <a:t>Low carbonate saturation associated with low calcification rate</a:t>
            </a:r>
            <a:endParaRPr lang="en-US" sz="2400" dirty="0">
              <a:solidFill>
                <a:srgbClr val="00FF00"/>
              </a:solidFill>
              <a:latin typeface="Comic Sans MS" pitchFamily="66" charset="0"/>
              <a:cs typeface="Arial" pitchFamily="34" charset="0"/>
            </a:endParaRPr>
          </a:p>
        </p:txBody>
      </p:sp>
      <p:cxnSp>
        <p:nvCxnSpPr>
          <p:cNvPr id="14" name="Straight Connector 6"/>
          <p:cNvCxnSpPr>
            <a:cxnSpLocks noChangeShapeType="1"/>
          </p:cNvCxnSpPr>
          <p:nvPr/>
        </p:nvCxnSpPr>
        <p:spPr bwMode="auto">
          <a:xfrm>
            <a:off x="587375" y="899964"/>
            <a:ext cx="9067800" cy="1587"/>
          </a:xfrm>
          <a:prstGeom prst="line">
            <a:avLst/>
          </a:prstGeom>
          <a:noFill/>
          <a:ln w="12700" algn="ctr">
            <a:solidFill>
              <a:srgbClr val="C00000"/>
            </a:solidFill>
            <a:round/>
            <a:headEnd/>
            <a:tailEnd/>
          </a:ln>
        </p:spPr>
      </p:cxnSp>
      <p:grpSp>
        <p:nvGrpSpPr>
          <p:cNvPr id="2" name="Group 10"/>
          <p:cNvGrpSpPr/>
          <p:nvPr/>
        </p:nvGrpSpPr>
        <p:grpSpPr>
          <a:xfrm>
            <a:off x="5685650" y="1027732"/>
            <a:ext cx="4323615" cy="3346451"/>
            <a:chOff x="215900" y="2060518"/>
            <a:chExt cx="4323615" cy="3346451"/>
          </a:xfrm>
        </p:grpSpPr>
        <p:pic>
          <p:nvPicPr>
            <p:cNvPr id="3137546" name="Picture 10" descr="http://www.fathom.com/feature/2205/1211_2.gif"/>
            <p:cNvPicPr>
              <a:picLocks noChangeAspect="1" noChangeArrowheads="1"/>
            </p:cNvPicPr>
            <p:nvPr/>
          </p:nvPicPr>
          <p:blipFill>
            <a:blip r:embed="rId4" cstate="print"/>
            <a:srcRect/>
            <a:stretch>
              <a:fillRect/>
            </a:stretch>
          </p:blipFill>
          <p:spPr bwMode="auto">
            <a:xfrm>
              <a:off x="215900" y="2060518"/>
              <a:ext cx="4323615" cy="3346451"/>
            </a:xfrm>
            <a:prstGeom prst="rect">
              <a:avLst/>
            </a:prstGeom>
            <a:noFill/>
          </p:spPr>
        </p:pic>
        <p:sp>
          <p:nvSpPr>
            <p:cNvPr id="18" name="TextBox 17"/>
            <p:cNvSpPr txBox="1"/>
            <p:nvPr/>
          </p:nvSpPr>
          <p:spPr>
            <a:xfrm>
              <a:off x="3133726" y="4321119"/>
              <a:ext cx="787395" cy="338555"/>
            </a:xfrm>
            <a:prstGeom prst="rect">
              <a:avLst/>
            </a:prstGeom>
            <a:noFill/>
          </p:spPr>
          <p:txBody>
            <a:bodyPr wrap="none" rtlCol="0">
              <a:spAutoFit/>
            </a:bodyPr>
            <a:lstStyle/>
            <a:p>
              <a:r>
                <a:rPr lang="en-US" sz="1600" b="1" dirty="0" smtClean="0">
                  <a:solidFill>
                    <a:srgbClr val="008000"/>
                  </a:solidFill>
                  <a:latin typeface="Comic Sans MS" pitchFamily="66" charset="0"/>
                </a:rPr>
                <a:t>Corals</a:t>
              </a:r>
              <a:endParaRPr lang="en-GB" sz="1600" b="1" dirty="0">
                <a:solidFill>
                  <a:srgbClr val="008000"/>
                </a:solidFill>
                <a:latin typeface="Comic Sans MS" pitchFamily="66" charset="0"/>
              </a:endParaRPr>
            </a:p>
          </p:txBody>
        </p:sp>
        <p:sp>
          <p:nvSpPr>
            <p:cNvPr id="19" name="TextBox 18"/>
            <p:cNvSpPr txBox="1"/>
            <p:nvPr/>
          </p:nvSpPr>
          <p:spPr>
            <a:xfrm>
              <a:off x="1141933" y="5028088"/>
              <a:ext cx="2924499" cy="338555"/>
            </a:xfrm>
            <a:prstGeom prst="rect">
              <a:avLst/>
            </a:prstGeom>
            <a:solidFill>
              <a:srgbClr val="FFFFFF"/>
            </a:solidFill>
          </p:spPr>
          <p:txBody>
            <a:bodyPr wrap="none" rtlCol="0">
              <a:spAutoFit/>
            </a:bodyPr>
            <a:lstStyle/>
            <a:p>
              <a:r>
                <a:rPr lang="en-US" sz="1600" b="1" dirty="0" smtClean="0">
                  <a:solidFill>
                    <a:srgbClr val="008000"/>
                  </a:solidFill>
                  <a:latin typeface="Comic Sans MS" pitchFamily="66" charset="0"/>
                </a:rPr>
                <a:t>Aragonite Saturation State</a:t>
              </a:r>
              <a:endParaRPr lang="en-GB" sz="1600" b="1" dirty="0">
                <a:solidFill>
                  <a:srgbClr val="008000"/>
                </a:solidFill>
                <a:latin typeface="Comic Sans MS" pitchFamily="66" charset="0"/>
              </a:endParaRPr>
            </a:p>
          </p:txBody>
        </p:sp>
        <p:sp>
          <p:nvSpPr>
            <p:cNvPr id="20" name="TextBox 19"/>
            <p:cNvSpPr txBox="1"/>
            <p:nvPr/>
          </p:nvSpPr>
          <p:spPr>
            <a:xfrm rot="16200000">
              <a:off x="-486566" y="3378143"/>
              <a:ext cx="1941557" cy="338554"/>
            </a:xfrm>
            <a:prstGeom prst="rect">
              <a:avLst/>
            </a:prstGeom>
            <a:solidFill>
              <a:srgbClr val="FFFFFF"/>
            </a:solidFill>
          </p:spPr>
          <p:txBody>
            <a:bodyPr wrap="none" rtlCol="0">
              <a:spAutoFit/>
            </a:bodyPr>
            <a:lstStyle/>
            <a:p>
              <a:r>
                <a:rPr lang="en-US" sz="1600" b="1" dirty="0" smtClean="0">
                  <a:solidFill>
                    <a:srgbClr val="008000"/>
                  </a:solidFill>
                  <a:latin typeface="Comic Sans MS" pitchFamily="66" charset="0"/>
                </a:rPr>
                <a:t>Calcification Rate</a:t>
              </a:r>
              <a:endParaRPr lang="en-GB" sz="1600" b="1" dirty="0">
                <a:solidFill>
                  <a:srgbClr val="008000"/>
                </a:solidFill>
                <a:latin typeface="Comic Sans MS" pitchFamily="66" charset="0"/>
              </a:endParaRPr>
            </a:p>
          </p:txBody>
        </p:sp>
      </p:grpSp>
      <p:sp>
        <p:nvSpPr>
          <p:cNvPr id="15" name="TextBox 14"/>
          <p:cNvSpPr txBox="1"/>
          <p:nvPr/>
        </p:nvSpPr>
        <p:spPr>
          <a:xfrm>
            <a:off x="7197039" y="6772366"/>
            <a:ext cx="2400467" cy="307777"/>
          </a:xfrm>
          <a:prstGeom prst="rect">
            <a:avLst/>
          </a:prstGeom>
          <a:noFill/>
        </p:spPr>
        <p:txBody>
          <a:bodyPr wrap="none" rtlCol="0">
            <a:spAutoFit/>
          </a:bodyPr>
          <a:lstStyle/>
          <a:p>
            <a:r>
              <a:rPr lang="en-US" dirty="0" smtClean="0"/>
              <a:t>Hoegh-Guldberg et al. 2007</a:t>
            </a:r>
            <a:endParaRPr lang="en-US" dirty="0"/>
          </a:p>
        </p:txBody>
      </p:sp>
    </p:spTree>
    <p:extLst>
      <p:ext uri="{BB962C8B-B14F-4D97-AF65-F5344CB8AC3E}">
        <p14:creationId xmlns:p14="http://schemas.microsoft.com/office/powerpoint/2010/main" val="2707254160"/>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4795024" y="0"/>
            <a:ext cx="5307981" cy="7292898"/>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2" name="Title 1"/>
          <p:cNvSpPr>
            <a:spLocks noGrp="1"/>
          </p:cNvSpPr>
          <p:nvPr>
            <p:ph type="title"/>
          </p:nvPr>
        </p:nvSpPr>
        <p:spPr>
          <a:xfrm>
            <a:off x="178418" y="160721"/>
            <a:ext cx="4360127" cy="840561"/>
          </a:xfrm>
        </p:spPr>
        <p:txBody>
          <a:bodyPr/>
          <a:lstStyle/>
          <a:p>
            <a:r>
              <a:rPr lang="en-US" sz="2800" dirty="0" smtClean="0"/>
              <a:t>Ocean chemistry and the future of coral reefs?</a:t>
            </a:r>
            <a:endParaRPr lang="en-GB" sz="2800" dirty="0"/>
          </a:p>
        </p:txBody>
      </p:sp>
      <p:pic>
        <p:nvPicPr>
          <p:cNvPr id="2674690" name="Picture 2"/>
          <p:cNvPicPr>
            <a:picLocks noChangeAspect="1" noChangeArrowheads="1"/>
          </p:cNvPicPr>
          <p:nvPr/>
        </p:nvPicPr>
        <p:blipFill>
          <a:blip r:embed="rId2">
            <a:lum bright="7000"/>
            <a:extLst>
              <a:ext uri="{28A0092B-C50C-407E-A947-70E740481C1C}">
                <a14:useLocalDpi xmlns:a14="http://schemas.microsoft.com/office/drawing/2010/main" val="0"/>
              </a:ext>
            </a:extLst>
          </a:blip>
          <a:srcRect/>
          <a:stretch>
            <a:fillRect/>
          </a:stretch>
        </p:blipFill>
        <p:spPr bwMode="auto">
          <a:xfrm>
            <a:off x="4817326" y="158419"/>
            <a:ext cx="5307981" cy="6933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78418" y="1248999"/>
            <a:ext cx="4471639" cy="5262979"/>
          </a:xfrm>
          <a:prstGeom prst="rect">
            <a:avLst/>
          </a:prstGeom>
          <a:noFill/>
        </p:spPr>
        <p:txBody>
          <a:bodyPr wrap="square" rtlCol="0">
            <a:spAutoFit/>
          </a:bodyPr>
          <a:lstStyle/>
          <a:p>
            <a:r>
              <a:rPr lang="en-US" dirty="0">
                <a:solidFill>
                  <a:srgbClr val="FFFFFF"/>
                </a:solidFill>
              </a:rPr>
              <a:t>P</a:t>
            </a:r>
            <a:r>
              <a:rPr lang="en-US" dirty="0" smtClean="0">
                <a:solidFill>
                  <a:srgbClr val="FFFFFF"/>
                </a:solidFill>
              </a:rPr>
              <a:t>redicted </a:t>
            </a:r>
            <a:r>
              <a:rPr lang="en-US" dirty="0" smtClean="0">
                <a:solidFill>
                  <a:srgbClr val="00FF00"/>
                </a:solidFill>
              </a:rPr>
              <a:t>aragonite saturation (</a:t>
            </a:r>
            <a:r>
              <a:rPr lang="el-GR" dirty="0" smtClean="0">
                <a:solidFill>
                  <a:srgbClr val="00FF00"/>
                </a:solidFill>
              </a:rPr>
              <a:t>Ω</a:t>
            </a:r>
            <a:r>
              <a:rPr lang="en-US" dirty="0" smtClean="0">
                <a:solidFill>
                  <a:srgbClr val="00FF00"/>
                </a:solidFill>
              </a:rPr>
              <a:t>)</a:t>
            </a:r>
            <a:r>
              <a:rPr lang="en-US" dirty="0" smtClean="0">
                <a:solidFill>
                  <a:srgbClr val="FFFFFF"/>
                </a:solidFill>
              </a:rPr>
              <a:t> [a measure of the amount of minerals available to make coral skeletons] is shown over a global map of existing coral reef locations (pink dots) for various atmospheric CO2 levels. Note that </a:t>
            </a:r>
            <a:r>
              <a:rPr lang="el-GR" dirty="0" smtClean="0">
                <a:solidFill>
                  <a:srgbClr val="FFFFFF"/>
                </a:solidFill>
              </a:rPr>
              <a:t>Ω</a:t>
            </a:r>
            <a:r>
              <a:rPr lang="en-US" dirty="0" smtClean="0">
                <a:solidFill>
                  <a:srgbClr val="FFFFFF"/>
                </a:solidFill>
              </a:rPr>
              <a:t> decreases drastically with higher CO2 levels.</a:t>
            </a:r>
          </a:p>
          <a:p>
            <a:endParaRPr lang="en-US" dirty="0">
              <a:solidFill>
                <a:srgbClr val="FFFFFF"/>
              </a:solidFill>
            </a:endParaRPr>
          </a:p>
          <a:p>
            <a:r>
              <a:rPr lang="en-US" dirty="0" smtClean="0">
                <a:solidFill>
                  <a:srgbClr val="FFFFFF"/>
                </a:solidFill>
              </a:rPr>
              <a:t>280 ppm is </a:t>
            </a:r>
            <a:r>
              <a:rPr lang="en-US" dirty="0">
                <a:solidFill>
                  <a:srgbClr val="FFFFFF"/>
                </a:solidFill>
              </a:rPr>
              <a:t>the preindustrial level of </a:t>
            </a:r>
            <a:r>
              <a:rPr lang="en-US" dirty="0" smtClean="0">
                <a:solidFill>
                  <a:srgbClr val="FFFFFF"/>
                </a:solidFill>
              </a:rPr>
              <a:t>CO2 in the atmosphere.  During  2011 CO2 is ~390 ppm.  Most climate models indicate that we will reach ~800 ppm CO2 by 2100.</a:t>
            </a:r>
            <a:endParaRPr lang="en-US" dirty="0">
              <a:solidFill>
                <a:srgbClr val="FFFFFF"/>
              </a:solidFill>
            </a:endParaRPr>
          </a:p>
          <a:p>
            <a:endParaRPr lang="en-US" dirty="0">
              <a:solidFill>
                <a:srgbClr val="FFFFFF"/>
              </a:solidFill>
            </a:endParaRPr>
          </a:p>
          <a:p>
            <a:r>
              <a:rPr lang="en-US" dirty="0" smtClean="0">
                <a:solidFill>
                  <a:srgbClr val="FFFFFF"/>
                </a:solidFill>
              </a:rPr>
              <a:t>Corals grow best when carbonate minerals are abundant (</a:t>
            </a:r>
            <a:r>
              <a:rPr lang="el-GR" dirty="0" smtClean="0">
                <a:solidFill>
                  <a:srgbClr val="FFFFFF"/>
                </a:solidFill>
              </a:rPr>
              <a:t>Ω</a:t>
            </a:r>
            <a:r>
              <a:rPr lang="en-US" dirty="0" smtClean="0">
                <a:solidFill>
                  <a:srgbClr val="FFFFFF"/>
                </a:solidFill>
              </a:rPr>
              <a:t> &gt;3), and cease to grow at low mineral levels (</a:t>
            </a:r>
            <a:r>
              <a:rPr lang="el-GR" dirty="0">
                <a:solidFill>
                  <a:srgbClr val="FFFFFF"/>
                </a:solidFill>
              </a:rPr>
              <a:t>Ω </a:t>
            </a:r>
            <a:r>
              <a:rPr lang="en-US" dirty="0" smtClean="0">
                <a:solidFill>
                  <a:srgbClr val="FFFFFF"/>
                </a:solidFill>
              </a:rPr>
              <a:t>~2) and can dissolve at very low levels (</a:t>
            </a:r>
            <a:r>
              <a:rPr lang="el-GR" dirty="0" smtClean="0">
                <a:solidFill>
                  <a:srgbClr val="FFFFFF"/>
                </a:solidFill>
              </a:rPr>
              <a:t>Ω</a:t>
            </a:r>
            <a:r>
              <a:rPr lang="en-US" dirty="0" smtClean="0">
                <a:solidFill>
                  <a:srgbClr val="FFFFFF"/>
                </a:solidFill>
              </a:rPr>
              <a:t> &lt; 1).</a:t>
            </a:r>
          </a:p>
          <a:p>
            <a:endParaRPr lang="en-US" dirty="0">
              <a:solidFill>
                <a:srgbClr val="FFFFFF"/>
              </a:solidFill>
            </a:endParaRPr>
          </a:p>
          <a:p>
            <a:r>
              <a:rPr lang="en-US" dirty="0" smtClean="0">
                <a:solidFill>
                  <a:srgbClr val="FFFFFF"/>
                </a:solidFill>
              </a:rPr>
              <a:t>On the right, there is a count of the mineral conditions for the locations of all global coral reefs.  Note that the preindustrial climate (280 ppm CO2) all reef locations had mineral conditions favorable to growth (high </a:t>
            </a:r>
            <a:r>
              <a:rPr lang="el-GR" dirty="0">
                <a:solidFill>
                  <a:srgbClr val="FFFFFF"/>
                </a:solidFill>
              </a:rPr>
              <a:t>Ω </a:t>
            </a:r>
            <a:r>
              <a:rPr lang="en-US" dirty="0" smtClean="0">
                <a:solidFill>
                  <a:srgbClr val="FFFFFF"/>
                </a:solidFill>
              </a:rPr>
              <a:t>).  </a:t>
            </a:r>
            <a:r>
              <a:rPr lang="en-US" dirty="0" smtClean="0">
                <a:solidFill>
                  <a:srgbClr val="00FF00"/>
                </a:solidFill>
              </a:rPr>
              <a:t>As CO2 levels rise through this century, ALL existing reef are expected to have marginal or poor conditions for coral growth.</a:t>
            </a:r>
            <a:endParaRPr lang="en-GB" dirty="0">
              <a:solidFill>
                <a:srgbClr val="00FF00"/>
              </a:solidFill>
            </a:endParaRPr>
          </a:p>
        </p:txBody>
      </p:sp>
      <p:sp>
        <p:nvSpPr>
          <p:cNvPr id="7" name="Rectangle 6"/>
          <p:cNvSpPr/>
          <p:nvPr/>
        </p:nvSpPr>
        <p:spPr bwMode="auto">
          <a:xfrm>
            <a:off x="4908339" y="6601152"/>
            <a:ext cx="4648256" cy="524108"/>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5" name="TextBox 4"/>
          <p:cNvSpPr txBox="1"/>
          <p:nvPr/>
        </p:nvSpPr>
        <p:spPr>
          <a:xfrm>
            <a:off x="8664498" y="6501165"/>
            <a:ext cx="651140" cy="307777"/>
          </a:xfrm>
          <a:prstGeom prst="rect">
            <a:avLst/>
          </a:prstGeom>
          <a:noFill/>
        </p:spPr>
        <p:txBody>
          <a:bodyPr wrap="none" rtlCol="0">
            <a:spAutoFit/>
          </a:bodyPr>
          <a:lstStyle/>
          <a:p>
            <a:r>
              <a:rPr lang="en-US" b="1" dirty="0" smtClean="0">
                <a:solidFill>
                  <a:srgbClr val="000066"/>
                </a:solidFill>
              </a:rPr>
              <a:t>Good</a:t>
            </a:r>
            <a:endParaRPr lang="en-GB" b="1" dirty="0">
              <a:solidFill>
                <a:srgbClr val="000066"/>
              </a:solidFill>
            </a:endParaRPr>
          </a:p>
        </p:txBody>
      </p:sp>
      <p:sp>
        <p:nvSpPr>
          <p:cNvPr id="8" name="TextBox 7"/>
          <p:cNvSpPr txBox="1"/>
          <p:nvPr/>
        </p:nvSpPr>
        <p:spPr>
          <a:xfrm>
            <a:off x="7824441" y="6501165"/>
            <a:ext cx="920445" cy="307777"/>
          </a:xfrm>
          <a:prstGeom prst="rect">
            <a:avLst/>
          </a:prstGeom>
          <a:noFill/>
        </p:spPr>
        <p:txBody>
          <a:bodyPr wrap="none" rtlCol="0">
            <a:spAutoFit/>
          </a:bodyPr>
          <a:lstStyle/>
          <a:p>
            <a:r>
              <a:rPr lang="en-US" b="1" dirty="0" smtClean="0">
                <a:solidFill>
                  <a:srgbClr val="000066"/>
                </a:solidFill>
              </a:rPr>
              <a:t>Marginal</a:t>
            </a:r>
            <a:endParaRPr lang="en-GB" b="1" dirty="0">
              <a:solidFill>
                <a:srgbClr val="000066"/>
              </a:solidFill>
            </a:endParaRPr>
          </a:p>
        </p:txBody>
      </p:sp>
      <p:sp>
        <p:nvSpPr>
          <p:cNvPr id="9" name="TextBox 8"/>
          <p:cNvSpPr txBox="1"/>
          <p:nvPr/>
        </p:nvSpPr>
        <p:spPr>
          <a:xfrm>
            <a:off x="7275613" y="6508600"/>
            <a:ext cx="522900" cy="307777"/>
          </a:xfrm>
          <a:prstGeom prst="rect">
            <a:avLst/>
          </a:prstGeom>
          <a:noFill/>
        </p:spPr>
        <p:txBody>
          <a:bodyPr wrap="none" rtlCol="0">
            <a:spAutoFit/>
          </a:bodyPr>
          <a:lstStyle/>
          <a:p>
            <a:r>
              <a:rPr lang="en-US" b="1" dirty="0" smtClean="0">
                <a:solidFill>
                  <a:srgbClr val="000066"/>
                </a:solidFill>
              </a:rPr>
              <a:t>Bad</a:t>
            </a:r>
            <a:endParaRPr lang="en-GB" b="1" dirty="0">
              <a:solidFill>
                <a:srgbClr val="000066"/>
              </a:solidFill>
            </a:endParaRPr>
          </a:p>
        </p:txBody>
      </p:sp>
      <p:sp>
        <p:nvSpPr>
          <p:cNvPr id="10" name="Rectangle 9"/>
          <p:cNvSpPr/>
          <p:nvPr/>
        </p:nvSpPr>
        <p:spPr>
          <a:xfrm>
            <a:off x="5332086" y="6651337"/>
            <a:ext cx="1269899" cy="461665"/>
          </a:xfrm>
          <a:prstGeom prst="rect">
            <a:avLst/>
          </a:prstGeom>
        </p:spPr>
        <p:txBody>
          <a:bodyPr wrap="none">
            <a:spAutoFit/>
          </a:bodyPr>
          <a:lstStyle/>
          <a:p>
            <a:r>
              <a:rPr lang="el-GR" sz="2400" dirty="0" smtClean="0">
                <a:solidFill>
                  <a:srgbClr val="000000"/>
                </a:solidFill>
              </a:rPr>
              <a:t>Ω</a:t>
            </a:r>
            <a:r>
              <a:rPr lang="en-US" sz="2400" baseline="-25000" dirty="0" smtClean="0">
                <a:solidFill>
                  <a:srgbClr val="000000"/>
                </a:solidFill>
              </a:rPr>
              <a:t>aragonite</a:t>
            </a:r>
            <a:endParaRPr lang="en-GB" sz="2400" baseline="-25000" dirty="0">
              <a:solidFill>
                <a:srgbClr val="000000"/>
              </a:solidFill>
            </a:endParaRPr>
          </a:p>
        </p:txBody>
      </p:sp>
      <p:sp>
        <p:nvSpPr>
          <p:cNvPr id="13" name="Rectangle 12"/>
          <p:cNvSpPr/>
          <p:nvPr/>
        </p:nvSpPr>
        <p:spPr>
          <a:xfrm>
            <a:off x="7723980" y="6663595"/>
            <a:ext cx="1269899" cy="461665"/>
          </a:xfrm>
          <a:prstGeom prst="rect">
            <a:avLst/>
          </a:prstGeom>
        </p:spPr>
        <p:txBody>
          <a:bodyPr wrap="none">
            <a:spAutoFit/>
          </a:bodyPr>
          <a:lstStyle/>
          <a:p>
            <a:r>
              <a:rPr lang="el-GR" sz="2400" dirty="0" smtClean="0">
                <a:solidFill>
                  <a:srgbClr val="000000"/>
                </a:solidFill>
              </a:rPr>
              <a:t>Ω</a:t>
            </a:r>
            <a:r>
              <a:rPr lang="en-US" sz="2400" baseline="-25000" dirty="0" smtClean="0">
                <a:solidFill>
                  <a:srgbClr val="000000"/>
                </a:solidFill>
              </a:rPr>
              <a:t>aragonite</a:t>
            </a:r>
            <a:endParaRPr lang="en-GB" sz="2400" baseline="-25000" dirty="0">
              <a:solidFill>
                <a:srgbClr val="000000"/>
              </a:solidFill>
            </a:endParaRPr>
          </a:p>
        </p:txBody>
      </p:sp>
    </p:spTree>
    <p:extLst>
      <p:ext uri="{BB962C8B-B14F-4D97-AF65-F5344CB8AC3E}">
        <p14:creationId xmlns:p14="http://schemas.microsoft.com/office/powerpoint/2010/main" val="893741129"/>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652" y="1234545"/>
            <a:ext cx="10443499" cy="4488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2303"/>
            <a:ext cx="10240963" cy="152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7510" y="1234546"/>
            <a:ext cx="2912274" cy="298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4966176"/>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5" descr="http://mww.mbari.org/itd/communications/photo_contest_2006/benthic/paduan-T876-octopus-600.jpg"/>
          <p:cNvPicPr>
            <a:picLocks noChangeAspect="1" noChangeArrowheads="1"/>
          </p:cNvPicPr>
          <p:nvPr/>
        </p:nvPicPr>
        <p:blipFill>
          <a:blip r:embed="rId4" cstate="print">
            <a:lum bright="6000" contrast="21000"/>
          </a:blip>
          <a:srcRect/>
          <a:stretch>
            <a:fillRect/>
          </a:stretch>
        </p:blipFill>
        <p:spPr bwMode="auto">
          <a:xfrm>
            <a:off x="777083" y="3770891"/>
            <a:ext cx="4304532" cy="3228399"/>
          </a:xfrm>
          <a:prstGeom prst="rect">
            <a:avLst/>
          </a:prstGeom>
          <a:noFill/>
          <a:ln>
            <a:noFill/>
          </a:ln>
        </p:spPr>
      </p:pic>
      <p:graphicFrame>
        <p:nvGraphicFramePr>
          <p:cNvPr id="1220631" name="Object 23"/>
          <p:cNvGraphicFramePr>
            <a:graphicFrameLocks noGrp="1" noChangeAspect="1"/>
          </p:cNvGraphicFramePr>
          <p:nvPr>
            <p:ph idx="1"/>
            <p:extLst>
              <p:ext uri="{D42A27DB-BD31-4B8C-83A1-F6EECF244321}">
                <p14:modId xmlns:p14="http://schemas.microsoft.com/office/powerpoint/2010/main" val="2413609659"/>
              </p:ext>
            </p:extLst>
          </p:nvPr>
        </p:nvGraphicFramePr>
        <p:xfrm>
          <a:off x="5733757" y="1587502"/>
          <a:ext cx="4384625" cy="5676901"/>
        </p:xfrm>
        <a:graphic>
          <a:graphicData uri="http://schemas.openxmlformats.org/presentationml/2006/ole">
            <mc:AlternateContent xmlns:mc="http://schemas.openxmlformats.org/markup-compatibility/2006">
              <mc:Choice xmlns:v="urn:schemas-microsoft-com:vml" Requires="v">
                <p:oleObj spid="_x0000_s1126" name="SPW 10.0 Graph" r:id="rId5" imgW="5821070" imgH="7538314" progId="">
                  <p:embed/>
                </p:oleObj>
              </mc:Choice>
              <mc:Fallback>
                <p:oleObj name="SPW 10.0 Graph" r:id="rId5" imgW="5821070" imgH="7538314" progId="">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3757" y="1587502"/>
                        <a:ext cx="4384625" cy="5676901"/>
                      </a:xfrm>
                      <a:prstGeom prst="rect">
                        <a:avLst/>
                      </a:prstGeom>
                      <a:noFill/>
                      <a:ln>
                        <a:noFill/>
                      </a:ln>
                      <a:effectLst/>
                    </p:spPr>
                  </p:pic>
                </p:oleObj>
              </mc:Fallback>
            </mc:AlternateContent>
          </a:graphicData>
        </a:graphic>
      </p:graphicFrame>
      <p:sp>
        <p:nvSpPr>
          <p:cNvPr id="1220648" name="Freeform 40"/>
          <p:cNvSpPr>
            <a:spLocks/>
          </p:cNvSpPr>
          <p:nvPr/>
        </p:nvSpPr>
        <p:spPr bwMode="auto">
          <a:xfrm>
            <a:off x="7253289" y="2027237"/>
            <a:ext cx="2481262" cy="5105400"/>
          </a:xfrm>
          <a:custGeom>
            <a:avLst/>
            <a:gdLst/>
            <a:ahLst/>
            <a:cxnLst>
              <a:cxn ang="0">
                <a:pos x="12" y="103"/>
              </a:cxn>
              <a:cxn ang="0">
                <a:pos x="37" y="171"/>
              </a:cxn>
              <a:cxn ang="0">
                <a:pos x="81" y="308"/>
              </a:cxn>
              <a:cxn ang="0">
                <a:pos x="91" y="400"/>
              </a:cxn>
              <a:cxn ang="0">
                <a:pos x="96" y="583"/>
              </a:cxn>
              <a:cxn ang="0">
                <a:pos x="139" y="873"/>
              </a:cxn>
              <a:cxn ang="0">
                <a:pos x="254" y="1164"/>
              </a:cxn>
              <a:cxn ang="0">
                <a:pos x="350" y="1500"/>
              </a:cxn>
              <a:cxn ang="0">
                <a:pos x="384" y="1647"/>
              </a:cxn>
              <a:cxn ang="0">
                <a:pos x="463" y="2068"/>
              </a:cxn>
              <a:cxn ang="0">
                <a:pos x="494" y="2316"/>
              </a:cxn>
              <a:cxn ang="0">
                <a:pos x="511" y="2829"/>
              </a:cxn>
              <a:cxn ang="0">
                <a:pos x="516" y="3082"/>
              </a:cxn>
              <a:cxn ang="0">
                <a:pos x="526" y="3289"/>
              </a:cxn>
              <a:cxn ang="0">
                <a:pos x="613" y="3277"/>
              </a:cxn>
              <a:cxn ang="0">
                <a:pos x="638" y="3132"/>
              </a:cxn>
              <a:cxn ang="0">
                <a:pos x="714" y="2475"/>
              </a:cxn>
              <a:cxn ang="0">
                <a:pos x="738" y="2098"/>
              </a:cxn>
              <a:cxn ang="0">
                <a:pos x="783" y="1597"/>
              </a:cxn>
              <a:cxn ang="0">
                <a:pos x="710" y="1266"/>
              </a:cxn>
              <a:cxn ang="0">
                <a:pos x="690" y="1084"/>
              </a:cxn>
              <a:cxn ang="0">
                <a:pos x="667" y="841"/>
              </a:cxn>
              <a:cxn ang="0">
                <a:pos x="678" y="643"/>
              </a:cxn>
              <a:cxn ang="0">
                <a:pos x="763" y="508"/>
              </a:cxn>
              <a:cxn ang="0">
                <a:pos x="858" y="409"/>
              </a:cxn>
              <a:cxn ang="0">
                <a:pos x="1015" y="292"/>
              </a:cxn>
              <a:cxn ang="0">
                <a:pos x="1146" y="221"/>
              </a:cxn>
              <a:cxn ang="0">
                <a:pos x="1490" y="95"/>
              </a:cxn>
              <a:cxn ang="0">
                <a:pos x="1562" y="27"/>
              </a:cxn>
              <a:cxn ang="0">
                <a:pos x="1548" y="12"/>
              </a:cxn>
              <a:cxn ang="0">
                <a:pos x="1329" y="0"/>
              </a:cxn>
              <a:cxn ang="0">
                <a:pos x="430" y="3"/>
              </a:cxn>
              <a:cxn ang="0">
                <a:pos x="108" y="51"/>
              </a:cxn>
              <a:cxn ang="0">
                <a:pos x="12" y="103"/>
              </a:cxn>
            </a:cxnLst>
            <a:rect l="0" t="0" r="r" b="b"/>
            <a:pathLst>
              <a:path w="1562" h="3321">
                <a:moveTo>
                  <a:pt x="12" y="103"/>
                </a:moveTo>
                <a:cubicBezTo>
                  <a:pt x="0" y="127"/>
                  <a:pt x="20" y="147"/>
                  <a:pt x="37" y="171"/>
                </a:cubicBezTo>
                <a:cubicBezTo>
                  <a:pt x="51" y="205"/>
                  <a:pt x="75" y="269"/>
                  <a:pt x="81" y="308"/>
                </a:cubicBezTo>
                <a:cubicBezTo>
                  <a:pt x="87" y="347"/>
                  <a:pt x="89" y="354"/>
                  <a:pt x="91" y="400"/>
                </a:cubicBezTo>
                <a:lnTo>
                  <a:pt x="96" y="583"/>
                </a:lnTo>
                <a:cubicBezTo>
                  <a:pt x="104" y="662"/>
                  <a:pt x="113" y="776"/>
                  <a:pt x="139" y="873"/>
                </a:cubicBezTo>
                <a:cubicBezTo>
                  <a:pt x="163" y="969"/>
                  <a:pt x="219" y="1060"/>
                  <a:pt x="254" y="1164"/>
                </a:cubicBezTo>
                <a:lnTo>
                  <a:pt x="350" y="1500"/>
                </a:lnTo>
                <a:lnTo>
                  <a:pt x="384" y="1647"/>
                </a:lnTo>
                <a:lnTo>
                  <a:pt x="463" y="2068"/>
                </a:lnTo>
                <a:cubicBezTo>
                  <a:pt x="481" y="2179"/>
                  <a:pt x="486" y="2189"/>
                  <a:pt x="494" y="2316"/>
                </a:cubicBezTo>
                <a:cubicBezTo>
                  <a:pt x="505" y="2441"/>
                  <a:pt x="507" y="2701"/>
                  <a:pt x="511" y="2829"/>
                </a:cubicBezTo>
                <a:lnTo>
                  <a:pt x="516" y="3082"/>
                </a:lnTo>
                <a:cubicBezTo>
                  <a:pt x="518" y="3159"/>
                  <a:pt x="510" y="3257"/>
                  <a:pt x="526" y="3289"/>
                </a:cubicBezTo>
                <a:cubicBezTo>
                  <a:pt x="542" y="3321"/>
                  <a:pt x="594" y="3303"/>
                  <a:pt x="613" y="3277"/>
                </a:cubicBezTo>
                <a:cubicBezTo>
                  <a:pt x="616" y="3250"/>
                  <a:pt x="626" y="3265"/>
                  <a:pt x="638" y="3132"/>
                </a:cubicBezTo>
                <a:cubicBezTo>
                  <a:pt x="655" y="2911"/>
                  <a:pt x="697" y="2647"/>
                  <a:pt x="714" y="2475"/>
                </a:cubicBezTo>
                <a:cubicBezTo>
                  <a:pt x="729" y="2349"/>
                  <a:pt x="726" y="2244"/>
                  <a:pt x="738" y="2098"/>
                </a:cubicBezTo>
                <a:cubicBezTo>
                  <a:pt x="750" y="1952"/>
                  <a:pt x="798" y="1737"/>
                  <a:pt x="783" y="1597"/>
                </a:cubicBezTo>
                <a:cubicBezTo>
                  <a:pt x="742" y="1369"/>
                  <a:pt x="721" y="1333"/>
                  <a:pt x="710" y="1266"/>
                </a:cubicBezTo>
                <a:cubicBezTo>
                  <a:pt x="701" y="1205"/>
                  <a:pt x="690" y="1145"/>
                  <a:pt x="690" y="1084"/>
                </a:cubicBezTo>
                <a:cubicBezTo>
                  <a:pt x="683" y="1013"/>
                  <a:pt x="667" y="914"/>
                  <a:pt x="667" y="841"/>
                </a:cubicBezTo>
                <a:cubicBezTo>
                  <a:pt x="665" y="789"/>
                  <a:pt x="661" y="682"/>
                  <a:pt x="678" y="643"/>
                </a:cubicBezTo>
                <a:cubicBezTo>
                  <a:pt x="695" y="604"/>
                  <a:pt x="739" y="542"/>
                  <a:pt x="763" y="508"/>
                </a:cubicBezTo>
                <a:cubicBezTo>
                  <a:pt x="787" y="474"/>
                  <a:pt x="819" y="447"/>
                  <a:pt x="858" y="409"/>
                </a:cubicBezTo>
                <a:cubicBezTo>
                  <a:pt x="897" y="371"/>
                  <a:pt x="979" y="316"/>
                  <a:pt x="1015" y="292"/>
                </a:cubicBezTo>
                <a:cubicBezTo>
                  <a:pt x="1063" y="261"/>
                  <a:pt x="1107" y="238"/>
                  <a:pt x="1146" y="221"/>
                </a:cubicBezTo>
                <a:cubicBezTo>
                  <a:pt x="1225" y="188"/>
                  <a:pt x="1422" y="121"/>
                  <a:pt x="1490" y="95"/>
                </a:cubicBezTo>
                <a:cubicBezTo>
                  <a:pt x="1559" y="63"/>
                  <a:pt x="1552" y="41"/>
                  <a:pt x="1562" y="27"/>
                </a:cubicBezTo>
                <a:cubicBezTo>
                  <a:pt x="1547" y="0"/>
                  <a:pt x="1548" y="28"/>
                  <a:pt x="1548" y="12"/>
                </a:cubicBezTo>
                <a:cubicBezTo>
                  <a:pt x="1509" y="8"/>
                  <a:pt x="1529" y="1"/>
                  <a:pt x="1329" y="0"/>
                </a:cubicBezTo>
                <a:cubicBezTo>
                  <a:pt x="1329" y="0"/>
                  <a:pt x="430" y="3"/>
                  <a:pt x="430" y="3"/>
                </a:cubicBezTo>
                <a:cubicBezTo>
                  <a:pt x="430" y="3"/>
                  <a:pt x="178" y="34"/>
                  <a:pt x="108" y="51"/>
                </a:cubicBezTo>
                <a:cubicBezTo>
                  <a:pt x="38" y="68"/>
                  <a:pt x="32" y="92"/>
                  <a:pt x="12" y="103"/>
                </a:cubicBezTo>
                <a:close/>
              </a:path>
            </a:pathLst>
          </a:custGeom>
          <a:solidFill>
            <a:srgbClr val="E11FBC">
              <a:alpha val="27000"/>
            </a:srgbClr>
          </a:solidFill>
          <a:ln w="38100" cmpd="sng">
            <a:solidFill>
              <a:schemeClr val="tx1"/>
            </a:solidFill>
            <a:round/>
            <a:headEnd/>
            <a:tailEnd/>
          </a:ln>
          <a:effectLst/>
        </p:spPr>
        <p:txBody>
          <a:bodyPr lIns="91426" tIns="45713" rIns="91426" bIns="45713"/>
          <a:lstStyle/>
          <a:p>
            <a:endParaRPr lang="en-US"/>
          </a:p>
        </p:txBody>
      </p:sp>
      <p:sp>
        <p:nvSpPr>
          <p:cNvPr id="1220610" name="Rectangle 2"/>
          <p:cNvSpPr>
            <a:spLocks noGrp="1" noChangeArrowheads="1"/>
          </p:cNvSpPr>
          <p:nvPr>
            <p:ph type="title"/>
          </p:nvPr>
        </p:nvSpPr>
        <p:spPr bwMode="auto">
          <a:xfrm>
            <a:off x="119540" y="78141"/>
            <a:ext cx="9951458" cy="625475"/>
          </a:xfrm>
          <a:noFill/>
          <a:ln>
            <a:miter lim="800000"/>
            <a:headEnd/>
            <a:tailEnd/>
          </a:ln>
        </p:spPr>
        <p:txBody>
          <a:bodyPr vert="horz" wrap="square" lIns="102882" tIns="51440" rIns="102882" bIns="51440" numCol="1" anchor="t" anchorCtr="0" compatLnSpc="1">
            <a:prstTxWarp prst="textNoShape">
              <a:avLst/>
            </a:prstTxWarp>
          </a:bodyPr>
          <a:lstStyle/>
          <a:p>
            <a:r>
              <a:rPr lang="en-US" altLang="en-US" sz="3200" dirty="0">
                <a:solidFill>
                  <a:srgbClr val="FFFF99"/>
                </a:solidFill>
                <a:latin typeface="Comic Sans MS" pitchFamily="66" charset="0"/>
              </a:rPr>
              <a:t>Ocean change is difficult for deep-sea animals</a:t>
            </a:r>
          </a:p>
        </p:txBody>
      </p:sp>
      <p:sp>
        <p:nvSpPr>
          <p:cNvPr id="1220612" name="Text Box 4"/>
          <p:cNvSpPr txBox="1">
            <a:spLocks noChangeArrowheads="1"/>
          </p:cNvSpPr>
          <p:nvPr/>
        </p:nvSpPr>
        <p:spPr bwMode="auto">
          <a:xfrm>
            <a:off x="549275" y="1392248"/>
            <a:ext cx="4751388" cy="2319876"/>
          </a:xfrm>
          <a:prstGeom prst="rect">
            <a:avLst/>
          </a:prstGeom>
          <a:noFill/>
          <a:ln w="9525">
            <a:noFill/>
            <a:miter lim="800000"/>
            <a:headEnd/>
            <a:tailEnd/>
          </a:ln>
          <a:effectLst/>
        </p:spPr>
        <p:txBody>
          <a:bodyPr lIns="102882" tIns="51440" rIns="102882" bIns="51440">
            <a:spAutoFit/>
          </a:bodyPr>
          <a:lstStyle/>
          <a:p>
            <a:pPr marL="514272" indent="-514272" defTabSz="1028546">
              <a:buFont typeface="Arial"/>
              <a:buChar char="•"/>
            </a:pPr>
            <a:r>
              <a:rPr lang="en-US" sz="2400" dirty="0">
                <a:solidFill>
                  <a:srgbClr val="FFFFFF"/>
                </a:solidFill>
                <a:latin typeface="Comic Sans MS" pitchFamily="66" charset="0"/>
              </a:rPr>
              <a:t>Low metabolism</a:t>
            </a:r>
          </a:p>
          <a:p>
            <a:pPr marL="514272" indent="-514272" defTabSz="1028546">
              <a:buFont typeface="Arial"/>
              <a:buChar char="•"/>
            </a:pPr>
            <a:r>
              <a:rPr lang="en-US" sz="2400" dirty="0">
                <a:solidFill>
                  <a:srgbClr val="FFFFFF"/>
                </a:solidFill>
                <a:latin typeface="Comic Sans MS" pitchFamily="66" charset="0"/>
              </a:rPr>
              <a:t>Low enzyme function </a:t>
            </a:r>
            <a:endParaRPr lang="en-US" sz="2000" dirty="0">
              <a:solidFill>
                <a:srgbClr val="FFFFFF"/>
              </a:solidFill>
              <a:latin typeface="Comic Sans MS" pitchFamily="66" charset="0"/>
            </a:endParaRPr>
          </a:p>
          <a:p>
            <a:pPr marL="514272" indent="-514272" defTabSz="1028546">
              <a:buFont typeface="Arial"/>
              <a:buChar char="•"/>
            </a:pPr>
            <a:r>
              <a:rPr lang="en-US" sz="2400" dirty="0">
                <a:solidFill>
                  <a:srgbClr val="FFFFFF"/>
                </a:solidFill>
                <a:latin typeface="Comic Sans MS" pitchFamily="66" charset="0"/>
              </a:rPr>
              <a:t>Low environmental variation</a:t>
            </a:r>
          </a:p>
          <a:p>
            <a:pPr marL="514272" indent="-514272" defTabSz="1028546">
              <a:buFont typeface="Arial"/>
              <a:buChar char="•"/>
            </a:pPr>
            <a:r>
              <a:rPr lang="en-US" sz="2400" dirty="0">
                <a:solidFill>
                  <a:srgbClr val="FFFFFF"/>
                </a:solidFill>
                <a:latin typeface="Comic Sans MS" pitchFamily="66" charset="0"/>
              </a:rPr>
              <a:t>Food-limited – </a:t>
            </a:r>
            <a:br>
              <a:rPr lang="en-US" sz="2400" dirty="0">
                <a:solidFill>
                  <a:srgbClr val="FFFFFF"/>
                </a:solidFill>
                <a:latin typeface="Comic Sans MS" pitchFamily="66" charset="0"/>
              </a:rPr>
            </a:br>
            <a:r>
              <a:rPr lang="en-US" sz="2400" dirty="0">
                <a:solidFill>
                  <a:srgbClr val="FFFFFF"/>
                </a:solidFill>
                <a:latin typeface="Comic Sans MS" pitchFamily="66" charset="0"/>
              </a:rPr>
              <a:t>   “Living on the edge”</a:t>
            </a:r>
            <a:br>
              <a:rPr lang="en-US" sz="2400" dirty="0">
                <a:solidFill>
                  <a:srgbClr val="FFFFFF"/>
                </a:solidFill>
                <a:latin typeface="Comic Sans MS" pitchFamily="66" charset="0"/>
              </a:rPr>
            </a:br>
            <a:endParaRPr lang="en-US" sz="2400" dirty="0">
              <a:solidFill>
                <a:srgbClr val="FFFFFF"/>
              </a:solidFill>
              <a:latin typeface="Comic Sans MS" pitchFamily="66" charset="0"/>
            </a:endParaRPr>
          </a:p>
        </p:txBody>
      </p:sp>
      <p:sp>
        <p:nvSpPr>
          <p:cNvPr id="1220613" name="Text Box 5"/>
          <p:cNvSpPr txBox="1">
            <a:spLocks noChangeArrowheads="1"/>
          </p:cNvSpPr>
          <p:nvPr/>
        </p:nvSpPr>
        <p:spPr bwMode="auto">
          <a:xfrm>
            <a:off x="321378" y="808037"/>
            <a:ext cx="3333485" cy="550161"/>
          </a:xfrm>
          <a:prstGeom prst="rect">
            <a:avLst/>
          </a:prstGeom>
          <a:noFill/>
          <a:ln w="9525">
            <a:noFill/>
            <a:miter lim="800000"/>
            <a:headEnd/>
            <a:tailEnd/>
          </a:ln>
          <a:effectLst/>
        </p:spPr>
        <p:txBody>
          <a:bodyPr wrap="none" lIns="102882" tIns="51440" rIns="102882" bIns="51440">
            <a:spAutoFit/>
          </a:bodyPr>
          <a:lstStyle/>
          <a:p>
            <a:pPr algn="r" defTabSz="1028546"/>
            <a:r>
              <a:rPr lang="en-US" sz="2900" dirty="0">
                <a:solidFill>
                  <a:srgbClr val="00FF00"/>
                </a:solidFill>
                <a:latin typeface="Comic Sans MS" pitchFamily="66" charset="0"/>
              </a:rPr>
              <a:t>Deep-Sea Animals</a:t>
            </a:r>
          </a:p>
        </p:txBody>
      </p:sp>
      <p:sp>
        <p:nvSpPr>
          <p:cNvPr id="1220626" name="Rectangle 18"/>
          <p:cNvSpPr>
            <a:spLocks noChangeArrowheads="1"/>
          </p:cNvSpPr>
          <p:nvPr/>
        </p:nvSpPr>
        <p:spPr bwMode="auto">
          <a:xfrm>
            <a:off x="396875" y="884240"/>
            <a:ext cx="4953000" cy="2514599"/>
          </a:xfrm>
          <a:prstGeom prst="rect">
            <a:avLst/>
          </a:prstGeom>
          <a:noFill/>
          <a:ln w="9525">
            <a:noFill/>
            <a:miter lim="800000"/>
            <a:headEnd/>
            <a:tailEnd/>
          </a:ln>
          <a:effectLst/>
        </p:spPr>
        <p:txBody>
          <a:bodyPr wrap="none" lIns="91426" tIns="45713" rIns="91426" bIns="45713" anchor="ctr"/>
          <a:lstStyle/>
          <a:p>
            <a:endParaRPr lang="en-US"/>
          </a:p>
        </p:txBody>
      </p:sp>
      <p:sp>
        <p:nvSpPr>
          <p:cNvPr id="1220630" name="Text Box 22"/>
          <p:cNvSpPr txBox="1">
            <a:spLocks noChangeArrowheads="1"/>
          </p:cNvSpPr>
          <p:nvPr/>
        </p:nvSpPr>
        <p:spPr bwMode="auto">
          <a:xfrm>
            <a:off x="700882" y="6751637"/>
            <a:ext cx="1705155" cy="307750"/>
          </a:xfrm>
          <a:prstGeom prst="rect">
            <a:avLst/>
          </a:prstGeom>
          <a:noFill/>
          <a:ln w="9525">
            <a:noFill/>
            <a:miter lim="800000"/>
            <a:headEnd/>
            <a:tailEnd/>
          </a:ln>
          <a:effectLst/>
        </p:spPr>
        <p:txBody>
          <a:bodyPr wrap="none" lIns="91420" tIns="45707" rIns="91420" bIns="45707">
            <a:spAutoFit/>
          </a:bodyPr>
          <a:lstStyle/>
          <a:p>
            <a:pPr defTabSz="1028546"/>
            <a:r>
              <a:rPr lang="en-US" dirty="0">
                <a:solidFill>
                  <a:srgbClr val="FFFFFF"/>
                </a:solidFill>
              </a:rPr>
              <a:t>Deep-sea </a:t>
            </a:r>
            <a:r>
              <a:rPr lang="en-US" dirty="0" smtClean="0">
                <a:solidFill>
                  <a:srgbClr val="FFFFFF"/>
                </a:solidFill>
              </a:rPr>
              <a:t>Octopus</a:t>
            </a:r>
            <a:endParaRPr lang="en-US" i="1" baseline="-25000" dirty="0">
              <a:solidFill>
                <a:srgbClr val="FFFFFF"/>
              </a:solidFill>
            </a:endParaRPr>
          </a:p>
        </p:txBody>
      </p:sp>
      <p:sp>
        <p:nvSpPr>
          <p:cNvPr id="1220633" name="Text Box 25"/>
          <p:cNvSpPr txBox="1">
            <a:spLocks noChangeArrowheads="1"/>
          </p:cNvSpPr>
          <p:nvPr/>
        </p:nvSpPr>
        <p:spPr bwMode="auto">
          <a:xfrm>
            <a:off x="5793899" y="872774"/>
            <a:ext cx="4337705" cy="461639"/>
          </a:xfrm>
          <a:prstGeom prst="rect">
            <a:avLst/>
          </a:prstGeom>
          <a:noFill/>
          <a:ln w="9525">
            <a:noFill/>
            <a:miter lim="800000"/>
            <a:headEnd/>
            <a:tailEnd/>
          </a:ln>
          <a:effectLst/>
        </p:spPr>
        <p:txBody>
          <a:bodyPr wrap="square" lIns="91420" tIns="45707" rIns="91420" bIns="45707">
            <a:spAutoFit/>
          </a:bodyPr>
          <a:lstStyle/>
          <a:p>
            <a:pPr algn="ctr" defTabSz="1028546"/>
            <a:r>
              <a:rPr lang="en-US" sz="2400" b="1" dirty="0">
                <a:solidFill>
                  <a:srgbClr val="00FF00"/>
                </a:solidFill>
                <a:latin typeface="Comic Sans MS"/>
                <a:cs typeface="Comic Sans MS"/>
              </a:rPr>
              <a:t>pH variation in the Pacific</a:t>
            </a:r>
          </a:p>
        </p:txBody>
      </p:sp>
      <p:cxnSp>
        <p:nvCxnSpPr>
          <p:cNvPr id="1220637" name="AutoShape 29"/>
          <p:cNvCxnSpPr>
            <a:cxnSpLocks noChangeShapeType="1"/>
          </p:cNvCxnSpPr>
          <p:nvPr/>
        </p:nvCxnSpPr>
        <p:spPr bwMode="auto">
          <a:xfrm>
            <a:off x="6565900" y="4054475"/>
            <a:ext cx="0" cy="0"/>
          </a:xfrm>
          <a:prstGeom prst="straightConnector1">
            <a:avLst/>
          </a:prstGeom>
          <a:noFill/>
          <a:ln w="9525">
            <a:solidFill>
              <a:schemeClr val="tx1"/>
            </a:solidFill>
            <a:round/>
            <a:headEnd/>
            <a:tailEnd/>
          </a:ln>
          <a:effectLst/>
        </p:spPr>
      </p:cxnSp>
      <p:cxnSp>
        <p:nvCxnSpPr>
          <p:cNvPr id="16" name="Straight Arrow Connector 15"/>
          <p:cNvCxnSpPr/>
          <p:nvPr/>
        </p:nvCxnSpPr>
        <p:spPr bwMode="auto">
          <a:xfrm>
            <a:off x="7330280" y="1570038"/>
            <a:ext cx="1600200" cy="1588"/>
          </a:xfrm>
          <a:prstGeom prst="straightConnector1">
            <a:avLst/>
          </a:prstGeom>
          <a:solidFill>
            <a:schemeClr val="accent1"/>
          </a:solidFill>
          <a:ln w="53975" cap="flat" cmpd="sng" algn="ctr">
            <a:solidFill>
              <a:schemeClr val="tx1"/>
            </a:solidFill>
            <a:prstDash val="solid"/>
            <a:round/>
            <a:headEnd type="triangle" w="med" len="med"/>
            <a:tailEnd type="triangle"/>
          </a:ln>
          <a:effectLst/>
        </p:spPr>
      </p:cxnSp>
      <p:sp>
        <p:nvSpPr>
          <p:cNvPr id="17" name="TextBox 16"/>
          <p:cNvSpPr txBox="1"/>
          <p:nvPr/>
        </p:nvSpPr>
        <p:spPr>
          <a:xfrm>
            <a:off x="9111105" y="1265239"/>
            <a:ext cx="743779" cy="553984"/>
          </a:xfrm>
          <a:prstGeom prst="rect">
            <a:avLst/>
          </a:prstGeom>
          <a:noFill/>
        </p:spPr>
        <p:txBody>
          <a:bodyPr wrap="none" lIns="91426" tIns="45713" rIns="91426" bIns="45713" rtlCol="0">
            <a:spAutoFit/>
          </a:bodyPr>
          <a:lstStyle/>
          <a:p>
            <a:pPr algn="ctr"/>
            <a:r>
              <a:rPr lang="en-US" sz="1500" b="1" dirty="0">
                <a:solidFill>
                  <a:srgbClr val="FFFFFF"/>
                </a:solidFill>
                <a:latin typeface="Comic Sans MS"/>
                <a:cs typeface="Comic Sans MS"/>
              </a:rPr>
              <a:t>Less</a:t>
            </a:r>
          </a:p>
          <a:p>
            <a:pPr algn="ctr"/>
            <a:r>
              <a:rPr lang="en-US" sz="1500" b="1" dirty="0">
                <a:solidFill>
                  <a:srgbClr val="FFFFFF"/>
                </a:solidFill>
                <a:latin typeface="Comic Sans MS"/>
                <a:cs typeface="Comic Sans MS"/>
              </a:rPr>
              <a:t>Acidic</a:t>
            </a:r>
          </a:p>
        </p:txBody>
      </p:sp>
      <p:sp>
        <p:nvSpPr>
          <p:cNvPr id="18" name="TextBox 17"/>
          <p:cNvSpPr txBox="1"/>
          <p:nvPr/>
        </p:nvSpPr>
        <p:spPr>
          <a:xfrm>
            <a:off x="6444104" y="1265239"/>
            <a:ext cx="743779" cy="553984"/>
          </a:xfrm>
          <a:prstGeom prst="rect">
            <a:avLst/>
          </a:prstGeom>
          <a:noFill/>
        </p:spPr>
        <p:txBody>
          <a:bodyPr wrap="none" lIns="91426" tIns="45713" rIns="91426" bIns="45713" rtlCol="0">
            <a:spAutoFit/>
          </a:bodyPr>
          <a:lstStyle/>
          <a:p>
            <a:pPr algn="ctr"/>
            <a:r>
              <a:rPr lang="en-US" sz="1500" b="1" dirty="0">
                <a:solidFill>
                  <a:srgbClr val="FFFFFF"/>
                </a:solidFill>
                <a:latin typeface="Comic Sans MS"/>
                <a:cs typeface="Comic Sans MS"/>
              </a:rPr>
              <a:t>More</a:t>
            </a:r>
          </a:p>
          <a:p>
            <a:pPr algn="ctr"/>
            <a:r>
              <a:rPr lang="en-US" sz="1500" b="1" dirty="0">
                <a:solidFill>
                  <a:srgbClr val="FFFFFF"/>
                </a:solidFill>
                <a:latin typeface="Comic Sans MS"/>
                <a:cs typeface="Comic Sans MS"/>
              </a:rPr>
              <a:t>Acidic</a:t>
            </a:r>
          </a:p>
        </p:txBody>
      </p:sp>
      <p:sp>
        <p:nvSpPr>
          <p:cNvPr id="19" name="TextBox 18"/>
          <p:cNvSpPr txBox="1"/>
          <p:nvPr/>
        </p:nvSpPr>
        <p:spPr>
          <a:xfrm rot="16200000">
            <a:off x="5117706" y="4298269"/>
            <a:ext cx="1380127" cy="400095"/>
          </a:xfrm>
          <a:prstGeom prst="rect">
            <a:avLst/>
          </a:prstGeom>
          <a:noFill/>
        </p:spPr>
        <p:txBody>
          <a:bodyPr wrap="none" lIns="91426" tIns="45713" rIns="91426" bIns="45713" rtlCol="0">
            <a:spAutoFit/>
          </a:bodyPr>
          <a:lstStyle/>
          <a:p>
            <a:r>
              <a:rPr lang="en-US" sz="2000" dirty="0">
                <a:solidFill>
                  <a:srgbClr val="FFFFFF"/>
                </a:solidFill>
                <a:latin typeface="Comic Sans MS"/>
                <a:cs typeface="Comic Sans MS"/>
              </a:rPr>
              <a:t>Depth (m)</a:t>
            </a:r>
          </a:p>
        </p:txBody>
      </p:sp>
      <p:cxnSp>
        <p:nvCxnSpPr>
          <p:cNvPr id="21" name="Straight Connector 6"/>
          <p:cNvCxnSpPr>
            <a:cxnSpLocks noChangeShapeType="1"/>
          </p:cNvCxnSpPr>
          <p:nvPr/>
        </p:nvCxnSpPr>
        <p:spPr bwMode="auto">
          <a:xfrm>
            <a:off x="547688" y="707564"/>
            <a:ext cx="9067800" cy="1586"/>
          </a:xfrm>
          <a:prstGeom prst="line">
            <a:avLst/>
          </a:prstGeom>
          <a:noFill/>
          <a:ln w="12700" algn="ctr">
            <a:solidFill>
              <a:srgbClr val="C00000"/>
            </a:solidFill>
            <a:round/>
            <a:headEnd/>
            <a:tailEnd/>
          </a:ln>
        </p:spPr>
      </p:cxnSp>
      <p:sp>
        <p:nvSpPr>
          <p:cNvPr id="20" name="TextBox 19"/>
          <p:cNvSpPr txBox="1"/>
          <p:nvPr/>
        </p:nvSpPr>
        <p:spPr>
          <a:xfrm rot="4166268">
            <a:off x="6309560" y="2913140"/>
            <a:ext cx="1282369" cy="307762"/>
          </a:xfrm>
          <a:prstGeom prst="rect">
            <a:avLst/>
          </a:prstGeom>
          <a:noFill/>
        </p:spPr>
        <p:txBody>
          <a:bodyPr wrap="none" lIns="91426" tIns="45713" rIns="91426" bIns="45713" rtlCol="0">
            <a:spAutoFit/>
          </a:bodyPr>
          <a:lstStyle/>
          <a:p>
            <a:r>
              <a:rPr lang="en-US" dirty="0" smtClean="0"/>
              <a:t>Future Ocean</a:t>
            </a:r>
            <a:endParaRPr lang="en-US" dirty="0"/>
          </a:p>
        </p:txBody>
      </p:sp>
    </p:spTree>
    <p:extLst>
      <p:ext uri="{BB962C8B-B14F-4D97-AF65-F5344CB8AC3E}">
        <p14:creationId xmlns:p14="http://schemas.microsoft.com/office/powerpoint/2010/main" val="9848904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20648"/>
                                        </p:tgtEl>
                                        <p:attrNameLst>
                                          <p:attrName>style.visibility</p:attrName>
                                        </p:attrNameLst>
                                      </p:cBhvr>
                                      <p:to>
                                        <p:strVal val="visible"/>
                                      </p:to>
                                    </p:set>
                                    <p:animEffect transition="in" filter="dissolve">
                                      <p:cBhvr>
                                        <p:cTn id="7" dur="500"/>
                                        <p:tgtEl>
                                          <p:spTgt spid="1220648"/>
                                        </p:tgtEl>
                                      </p:cBhvr>
                                    </p:animEffect>
                                  </p:childTnLst>
                                </p:cTn>
                              </p:par>
                            </p:childTnLst>
                          </p:cTn>
                        </p:par>
                      </p:childTnLst>
                    </p:cTn>
                  </p:par>
                  <p:par>
                    <p:cTn id="8" fill="hold">
                      <p:stCondLst>
                        <p:cond delay="indefinite"/>
                      </p:stCondLst>
                      <p:childTnLst>
                        <p:par>
                          <p:cTn id="9" fill="hold">
                            <p:stCondLst>
                              <p:cond delay="0"/>
                            </p:stCondLst>
                            <p:childTnLst>
                              <p:par>
                                <p:cTn id="10" presetID="0" presetClass="path" presetSubtype="0" accel="50000" decel="50000" fill="hold" grpId="1" nodeType="clickEffect">
                                  <p:stCondLst>
                                    <p:cond delay="0"/>
                                  </p:stCondLst>
                                  <p:childTnLst>
                                    <p:animMotion origin="layout" path="M 2.94574E-6 2.68209E-6 L -0.0893 2.68209E-6 " pathEditMode="relative" ptsTypes="AA">
                                      <p:cBhvr>
                                        <p:cTn id="11" dur="2000" fill="hold"/>
                                        <p:tgtEl>
                                          <p:spTgt spid="1220648"/>
                                        </p:tgtEl>
                                        <p:attrNameLst>
                                          <p:attrName>ppt_x</p:attrName>
                                          <p:attrName>ppt_y</p:attrName>
                                        </p:attrNameLst>
                                      </p:cBhvr>
                                    </p:animMotion>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0648" grpId="0" animBg="1"/>
      <p:bldP spid="1220648" grpId="1" animBg="1"/>
      <p:bldP spid="2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8280" name="Text Box 8"/>
          <p:cNvSpPr txBox="1">
            <a:spLocks noChangeArrowheads="1"/>
          </p:cNvSpPr>
          <p:nvPr/>
        </p:nvSpPr>
        <p:spPr bwMode="auto">
          <a:xfrm>
            <a:off x="441095" y="154314"/>
            <a:ext cx="9483959" cy="513389"/>
          </a:xfrm>
          <a:prstGeom prst="rect">
            <a:avLst/>
          </a:prstGeom>
          <a:noFill/>
          <a:ln w="9525">
            <a:noFill/>
            <a:miter lim="800000"/>
            <a:headEnd/>
            <a:tailEnd/>
          </a:ln>
          <a:effectLst/>
        </p:spPr>
        <p:txBody>
          <a:bodyPr wrap="square" lIns="96945" tIns="48472" rIns="96945" bIns="48472">
            <a:spAutoFit/>
          </a:bodyPr>
          <a:lstStyle/>
          <a:p>
            <a:pPr defTabSz="969122" eaLnBrk="1" hangingPunct="1">
              <a:tabLst>
                <a:tab pos="250292" algn="l"/>
                <a:tab pos="1938243" algn="l"/>
              </a:tabLst>
            </a:pPr>
            <a:r>
              <a:rPr lang="en-US" sz="2700" b="1" dirty="0">
                <a:solidFill>
                  <a:srgbClr val="FFFF99"/>
                </a:solidFill>
                <a:latin typeface="Comic Sans MS" pitchFamily="66" charset="0"/>
              </a:rPr>
              <a:t>Laboratory studies augment field studies</a:t>
            </a:r>
            <a:endParaRPr lang="en-US" sz="2300" b="1" dirty="0">
              <a:solidFill>
                <a:srgbClr val="FFFF99"/>
              </a:solidFill>
              <a:latin typeface="Comic Sans MS" pitchFamily="66" charset="0"/>
            </a:endParaRPr>
          </a:p>
        </p:txBody>
      </p:sp>
      <p:pic>
        <p:nvPicPr>
          <p:cNvPr id="32" name="Picture 31" descr="DSC01107.JPG"/>
          <p:cNvPicPr>
            <a:picLocks noChangeAspect="1"/>
          </p:cNvPicPr>
          <p:nvPr/>
        </p:nvPicPr>
        <p:blipFill>
          <a:blip r:embed="rId3" cstate="print">
            <a:lum bright="16000" contrast="12000"/>
          </a:blip>
          <a:stretch>
            <a:fillRect/>
          </a:stretch>
        </p:blipFill>
        <p:spPr>
          <a:xfrm rot="16200000">
            <a:off x="5672533" y="3415276"/>
            <a:ext cx="3485464" cy="3795823"/>
          </a:xfrm>
          <a:prstGeom prst="rect">
            <a:avLst/>
          </a:prstGeom>
          <a:noFill/>
          <a:ln>
            <a:noFill/>
          </a:ln>
        </p:spPr>
      </p:pic>
      <p:pic>
        <p:nvPicPr>
          <p:cNvPr id="34" name="Picture 33" descr="DSC01083.JPG"/>
          <p:cNvPicPr>
            <a:picLocks noChangeAspect="1"/>
          </p:cNvPicPr>
          <p:nvPr/>
        </p:nvPicPr>
        <p:blipFill>
          <a:blip r:embed="rId4" cstate="print"/>
          <a:stretch>
            <a:fillRect/>
          </a:stretch>
        </p:blipFill>
        <p:spPr>
          <a:xfrm>
            <a:off x="485108" y="3562383"/>
            <a:ext cx="4752547" cy="3564411"/>
          </a:xfrm>
          <a:prstGeom prst="rect">
            <a:avLst/>
          </a:prstGeom>
        </p:spPr>
      </p:pic>
      <p:pic>
        <p:nvPicPr>
          <p:cNvPr id="2945029" name="Picture 5" descr="Fragile pink sea urchin"/>
          <p:cNvPicPr>
            <a:picLocks noChangeAspect="1" noChangeArrowheads="1"/>
          </p:cNvPicPr>
          <p:nvPr/>
        </p:nvPicPr>
        <p:blipFill>
          <a:blip r:embed="rId5" cstate="print"/>
          <a:srcRect/>
          <a:stretch>
            <a:fillRect/>
          </a:stretch>
        </p:blipFill>
        <p:spPr bwMode="auto">
          <a:xfrm>
            <a:off x="259362" y="1297494"/>
            <a:ext cx="3916363" cy="1958182"/>
          </a:xfrm>
          <a:prstGeom prst="rect">
            <a:avLst/>
          </a:prstGeom>
          <a:noFill/>
        </p:spPr>
      </p:pic>
      <p:sp>
        <p:nvSpPr>
          <p:cNvPr id="35" name="Rectangle 34"/>
          <p:cNvSpPr/>
          <p:nvPr/>
        </p:nvSpPr>
        <p:spPr>
          <a:xfrm>
            <a:off x="261896" y="1002732"/>
            <a:ext cx="2504231" cy="304208"/>
          </a:xfrm>
          <a:prstGeom prst="rect">
            <a:avLst/>
          </a:prstGeom>
        </p:spPr>
        <p:txBody>
          <a:bodyPr wrap="none" lIns="87909" tIns="43953" rIns="87909" bIns="43953">
            <a:spAutoFit/>
          </a:bodyPr>
          <a:lstStyle/>
          <a:p>
            <a:r>
              <a:rPr lang="en-US" b="1" dirty="0" err="1" smtClean="0">
                <a:solidFill>
                  <a:srgbClr val="FFFFFF"/>
                </a:solidFill>
                <a:latin typeface="Comic Sans MS" pitchFamily="66" charset="0"/>
              </a:rPr>
              <a:t>Strongylocentrotus</a:t>
            </a:r>
            <a:r>
              <a:rPr lang="en-US" b="1" dirty="0" smtClean="0">
                <a:solidFill>
                  <a:srgbClr val="FFFFFF"/>
                </a:solidFill>
                <a:latin typeface="Comic Sans MS" pitchFamily="66" charset="0"/>
              </a:rPr>
              <a:t> </a:t>
            </a:r>
            <a:r>
              <a:rPr lang="en-US" b="1" dirty="0" err="1" smtClean="0">
                <a:solidFill>
                  <a:srgbClr val="FFFFFF"/>
                </a:solidFill>
                <a:latin typeface="Comic Sans MS" pitchFamily="66" charset="0"/>
              </a:rPr>
              <a:t>fragilis</a:t>
            </a:r>
            <a:r>
              <a:rPr lang="en-US" sz="1100" b="1" dirty="0">
                <a:solidFill>
                  <a:srgbClr val="FFFFFF"/>
                </a:solidFill>
                <a:latin typeface="Comic Sans MS" pitchFamily="66" charset="0"/>
              </a:rPr>
              <a:t> </a:t>
            </a:r>
            <a:endParaRPr lang="en-US" dirty="0">
              <a:solidFill>
                <a:srgbClr val="FFFFFF"/>
              </a:solidFill>
            </a:endParaRPr>
          </a:p>
        </p:txBody>
      </p:sp>
      <p:sp>
        <p:nvSpPr>
          <p:cNvPr id="8" name="Line 6"/>
          <p:cNvSpPr>
            <a:spLocks noChangeShapeType="1"/>
          </p:cNvSpPr>
          <p:nvPr/>
        </p:nvSpPr>
        <p:spPr bwMode="auto">
          <a:xfrm>
            <a:off x="655979" y="819982"/>
            <a:ext cx="9026525" cy="0"/>
          </a:xfrm>
          <a:prstGeom prst="line">
            <a:avLst/>
          </a:prstGeom>
          <a:noFill/>
          <a:ln w="12700">
            <a:solidFill>
              <a:srgbClr val="FF0000"/>
            </a:solidFill>
            <a:round/>
            <a:headEnd/>
            <a:tailEnd/>
          </a:ln>
          <a:effectLst/>
        </p:spPr>
        <p:txBody>
          <a:bodyPr lIns="87909" tIns="43953" rIns="87909" bIns="43953"/>
          <a:lstStyle/>
          <a:p>
            <a:endParaRPr lang="en-US" dirty="0"/>
          </a:p>
        </p:txBody>
      </p:sp>
      <p:pic>
        <p:nvPicPr>
          <p:cNvPr id="9" name="Picture 15" descr="cbairdi"/>
          <p:cNvPicPr>
            <a:picLocks noChangeAspect="1" noChangeArrowheads="1"/>
          </p:cNvPicPr>
          <p:nvPr/>
        </p:nvPicPr>
        <p:blipFill>
          <a:blip r:embed="rId6"/>
          <a:srcRect/>
          <a:stretch>
            <a:fillRect/>
          </a:stretch>
        </p:blipFill>
        <p:spPr bwMode="auto">
          <a:xfrm rot="10800000">
            <a:off x="4363026" y="1303222"/>
            <a:ext cx="3605707" cy="1956754"/>
          </a:xfrm>
          <a:prstGeom prst="rect">
            <a:avLst/>
          </a:prstGeom>
          <a:noFill/>
        </p:spPr>
      </p:pic>
      <p:sp>
        <p:nvSpPr>
          <p:cNvPr id="10" name="Rectangle 9"/>
          <p:cNvSpPr/>
          <p:nvPr/>
        </p:nvSpPr>
        <p:spPr>
          <a:xfrm>
            <a:off x="5903423" y="999896"/>
            <a:ext cx="1977895" cy="304208"/>
          </a:xfrm>
          <a:prstGeom prst="rect">
            <a:avLst/>
          </a:prstGeom>
        </p:spPr>
        <p:txBody>
          <a:bodyPr wrap="none" lIns="87909" tIns="43953" rIns="87909" bIns="43953">
            <a:spAutoFit/>
          </a:bodyPr>
          <a:lstStyle/>
          <a:p>
            <a:r>
              <a:rPr lang="en-US" b="1" dirty="0" err="1" smtClean="0">
                <a:solidFill>
                  <a:srgbClr val="FFFFFF"/>
                </a:solidFill>
                <a:latin typeface="Comic Sans MS" pitchFamily="66" charset="0"/>
              </a:rPr>
              <a:t>Chionoecetes</a:t>
            </a:r>
            <a:r>
              <a:rPr lang="en-US" b="1" dirty="0" smtClean="0">
                <a:solidFill>
                  <a:srgbClr val="FFFFFF"/>
                </a:solidFill>
                <a:latin typeface="Comic Sans MS" pitchFamily="66" charset="0"/>
              </a:rPr>
              <a:t> </a:t>
            </a:r>
            <a:r>
              <a:rPr lang="en-US" b="1" dirty="0" err="1" smtClean="0">
                <a:solidFill>
                  <a:srgbClr val="FFFFFF"/>
                </a:solidFill>
                <a:latin typeface="Comic Sans MS" pitchFamily="66" charset="0"/>
              </a:rPr>
              <a:t>tanneri</a:t>
            </a:r>
            <a:endParaRPr lang="en-US" dirty="0">
              <a:solidFill>
                <a:srgbClr val="FFFFFF"/>
              </a:solidFill>
            </a:endParaRPr>
          </a:p>
        </p:txBody>
      </p:sp>
    </p:spTree>
    <p:extLst>
      <p:ext uri="{BB962C8B-B14F-4D97-AF65-F5344CB8AC3E}">
        <p14:creationId xmlns:p14="http://schemas.microsoft.com/office/powerpoint/2010/main" val="3056676414"/>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77667" name="Object 3"/>
          <p:cNvGraphicFramePr>
            <a:graphicFrameLocks noChangeAspect="1"/>
          </p:cNvGraphicFramePr>
          <p:nvPr/>
        </p:nvGraphicFramePr>
        <p:xfrm>
          <a:off x="3140075" y="1951038"/>
          <a:ext cx="6781800" cy="5092700"/>
        </p:xfrm>
        <a:graphic>
          <a:graphicData uri="http://schemas.openxmlformats.org/presentationml/2006/ole">
            <mc:AlternateContent xmlns:mc="http://schemas.openxmlformats.org/markup-compatibility/2006">
              <mc:Choice xmlns:v="urn:schemas-microsoft-com:vml" Requires="v">
                <p:oleObj spid="_x0000_s2688043" name="SPW 9.0 Graph" r:id="rId4" imgW="6136200" imgH="4606560" progId="SigmaPlotGraphicObject.10">
                  <p:embed/>
                </p:oleObj>
              </mc:Choice>
              <mc:Fallback>
                <p:oleObj name="SPW 9.0 Graph" r:id="rId4" imgW="6136200" imgH="4606560" progId="SigmaPlotGraphicObject.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0075" y="1951038"/>
                        <a:ext cx="6781800" cy="509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77668" name="Text Box 4"/>
          <p:cNvSpPr txBox="1">
            <a:spLocks noChangeArrowheads="1"/>
          </p:cNvSpPr>
          <p:nvPr/>
        </p:nvSpPr>
        <p:spPr bwMode="auto">
          <a:xfrm>
            <a:off x="8778875" y="5532438"/>
            <a:ext cx="496888" cy="274637"/>
          </a:xfrm>
          <a:prstGeom prst="rect">
            <a:avLst/>
          </a:prstGeom>
          <a:noFill/>
          <a:ln w="9525">
            <a:noFill/>
            <a:miter lim="800000"/>
            <a:headEnd/>
            <a:tailEnd/>
          </a:ln>
          <a:effectLst/>
        </p:spPr>
        <p:txBody>
          <a:bodyPr wrap="none">
            <a:spAutoFit/>
          </a:bodyPr>
          <a:lstStyle/>
          <a:p>
            <a:pPr defTabSz="1028700"/>
            <a:r>
              <a:rPr lang="en-US" sz="1200">
                <a:solidFill>
                  <a:srgbClr val="000000"/>
                </a:solidFill>
              </a:rPr>
              <a:t>NBB</a:t>
            </a:r>
          </a:p>
        </p:txBody>
      </p:sp>
      <p:grpSp>
        <p:nvGrpSpPr>
          <p:cNvPr id="2" name="Group 5"/>
          <p:cNvGrpSpPr>
            <a:grpSpLocks/>
          </p:cNvGrpSpPr>
          <p:nvPr/>
        </p:nvGrpSpPr>
        <p:grpSpPr bwMode="auto">
          <a:xfrm>
            <a:off x="4892675" y="5211763"/>
            <a:ext cx="3124200" cy="396875"/>
            <a:chOff x="2026" y="3139"/>
            <a:chExt cx="1968" cy="250"/>
          </a:xfrm>
        </p:grpSpPr>
        <p:sp>
          <p:nvSpPr>
            <p:cNvPr id="1777670" name="Line 6"/>
            <p:cNvSpPr>
              <a:spLocks noChangeShapeType="1"/>
            </p:cNvSpPr>
            <p:nvPr/>
          </p:nvSpPr>
          <p:spPr bwMode="auto">
            <a:xfrm flipH="1" flipV="1">
              <a:off x="2026" y="3245"/>
              <a:ext cx="1968" cy="144"/>
            </a:xfrm>
            <a:prstGeom prst="line">
              <a:avLst/>
            </a:prstGeom>
            <a:noFill/>
            <a:ln w="38100">
              <a:solidFill>
                <a:srgbClr val="FF0000"/>
              </a:solidFill>
              <a:round/>
              <a:headEnd/>
              <a:tailEnd type="arrow" w="med" len="med"/>
            </a:ln>
            <a:effectLst/>
          </p:spPr>
          <p:txBody>
            <a:bodyPr/>
            <a:lstStyle/>
            <a:p>
              <a:endParaRPr lang="en-US"/>
            </a:p>
          </p:txBody>
        </p:sp>
        <p:sp>
          <p:nvSpPr>
            <p:cNvPr id="1777671" name="Text Box 7"/>
            <p:cNvSpPr txBox="1">
              <a:spLocks noChangeArrowheads="1"/>
            </p:cNvSpPr>
            <p:nvPr/>
          </p:nvSpPr>
          <p:spPr bwMode="auto">
            <a:xfrm rot="213954">
              <a:off x="2410" y="3139"/>
              <a:ext cx="1281" cy="212"/>
            </a:xfrm>
            <a:prstGeom prst="rect">
              <a:avLst/>
            </a:prstGeom>
            <a:noFill/>
            <a:ln w="9525">
              <a:noFill/>
              <a:miter lim="800000"/>
              <a:headEnd/>
              <a:tailEnd/>
            </a:ln>
            <a:effectLst/>
          </p:spPr>
          <p:txBody>
            <a:bodyPr wrap="none">
              <a:spAutoFit/>
            </a:bodyPr>
            <a:lstStyle/>
            <a:p>
              <a:pPr defTabSz="1028700"/>
              <a:r>
                <a:rPr lang="en-US" sz="1600">
                  <a:solidFill>
                    <a:srgbClr val="000000"/>
                  </a:solidFill>
                </a:rPr>
                <a:t>Respiratory Acidosis</a:t>
              </a:r>
            </a:p>
          </p:txBody>
        </p:sp>
      </p:grpSp>
      <p:grpSp>
        <p:nvGrpSpPr>
          <p:cNvPr id="3" name="Group 8"/>
          <p:cNvGrpSpPr>
            <a:grpSpLocks/>
          </p:cNvGrpSpPr>
          <p:nvPr/>
        </p:nvGrpSpPr>
        <p:grpSpPr bwMode="auto">
          <a:xfrm>
            <a:off x="4740275" y="3094038"/>
            <a:ext cx="2590800" cy="2041525"/>
            <a:chOff x="1978" y="1757"/>
            <a:chExt cx="1632" cy="1286"/>
          </a:xfrm>
        </p:grpSpPr>
        <p:sp>
          <p:nvSpPr>
            <p:cNvPr id="1777673" name="Line 9"/>
            <p:cNvSpPr>
              <a:spLocks noChangeShapeType="1"/>
            </p:cNvSpPr>
            <p:nvPr/>
          </p:nvSpPr>
          <p:spPr bwMode="auto">
            <a:xfrm flipV="1">
              <a:off x="1978" y="1757"/>
              <a:ext cx="1632" cy="1286"/>
            </a:xfrm>
            <a:prstGeom prst="line">
              <a:avLst/>
            </a:prstGeom>
            <a:noFill/>
            <a:ln w="38100">
              <a:solidFill>
                <a:srgbClr val="FF0000"/>
              </a:solidFill>
              <a:round/>
              <a:headEnd/>
              <a:tailEnd type="arrow" w="med" len="med"/>
            </a:ln>
            <a:effectLst/>
          </p:spPr>
          <p:txBody>
            <a:bodyPr/>
            <a:lstStyle/>
            <a:p>
              <a:endParaRPr lang="en-US"/>
            </a:p>
          </p:txBody>
        </p:sp>
        <p:sp>
          <p:nvSpPr>
            <p:cNvPr id="1777674" name="Text Box 10"/>
            <p:cNvSpPr txBox="1">
              <a:spLocks noChangeArrowheads="1"/>
            </p:cNvSpPr>
            <p:nvPr/>
          </p:nvSpPr>
          <p:spPr bwMode="auto">
            <a:xfrm rot="-2315116">
              <a:off x="2122" y="2265"/>
              <a:ext cx="1188" cy="212"/>
            </a:xfrm>
            <a:prstGeom prst="rect">
              <a:avLst/>
            </a:prstGeom>
            <a:noFill/>
            <a:ln w="9525">
              <a:noFill/>
              <a:miter lim="800000"/>
              <a:headEnd/>
              <a:tailEnd/>
            </a:ln>
            <a:effectLst/>
          </p:spPr>
          <p:txBody>
            <a:bodyPr wrap="none">
              <a:spAutoFit/>
            </a:bodyPr>
            <a:lstStyle/>
            <a:p>
              <a:pPr defTabSz="1028700"/>
              <a:r>
                <a:rPr lang="en-US" sz="1600">
                  <a:solidFill>
                    <a:srgbClr val="000000"/>
                  </a:solidFill>
                </a:rPr>
                <a:t>Metabolic alkalosis</a:t>
              </a:r>
            </a:p>
          </p:txBody>
        </p:sp>
      </p:grpSp>
      <p:pic>
        <p:nvPicPr>
          <p:cNvPr id="1777676" name="Picture 12" descr="21"/>
          <p:cNvPicPr>
            <a:picLocks noChangeAspect="1" noChangeArrowheads="1"/>
          </p:cNvPicPr>
          <p:nvPr/>
        </p:nvPicPr>
        <p:blipFill>
          <a:blip r:embed="rId6" cstate="print"/>
          <a:srcRect/>
          <a:stretch>
            <a:fillRect/>
          </a:stretch>
        </p:blipFill>
        <p:spPr bwMode="auto">
          <a:xfrm>
            <a:off x="128489" y="4960418"/>
            <a:ext cx="3010304" cy="2314740"/>
          </a:xfrm>
          <a:prstGeom prst="rect">
            <a:avLst/>
          </a:prstGeom>
          <a:noFill/>
        </p:spPr>
      </p:pic>
      <p:sp>
        <p:nvSpPr>
          <p:cNvPr id="1777677" name="Text Box 13"/>
          <p:cNvSpPr txBox="1">
            <a:spLocks noChangeArrowheads="1"/>
          </p:cNvSpPr>
          <p:nvPr/>
        </p:nvSpPr>
        <p:spPr bwMode="auto">
          <a:xfrm>
            <a:off x="182435" y="4630176"/>
            <a:ext cx="2843985" cy="307777"/>
          </a:xfrm>
          <a:prstGeom prst="rect">
            <a:avLst/>
          </a:prstGeom>
          <a:noFill/>
          <a:ln w="9525">
            <a:noFill/>
            <a:miter lim="800000"/>
            <a:headEnd/>
            <a:tailEnd/>
          </a:ln>
          <a:effectLst/>
        </p:spPr>
        <p:txBody>
          <a:bodyPr wrap="square">
            <a:spAutoFit/>
          </a:bodyPr>
          <a:lstStyle/>
          <a:p>
            <a:pPr algn="ctr" defTabSz="1028700"/>
            <a:r>
              <a:rPr lang="en-US" dirty="0"/>
              <a:t>Dungeness </a:t>
            </a:r>
            <a:r>
              <a:rPr lang="en-US" dirty="0" smtClean="0"/>
              <a:t>Crab (shallow water)</a:t>
            </a:r>
            <a:endParaRPr lang="en-US" dirty="0"/>
          </a:p>
        </p:txBody>
      </p:sp>
      <p:pic>
        <p:nvPicPr>
          <p:cNvPr id="1777679" name="Picture 15" descr="cbairdi"/>
          <p:cNvPicPr>
            <a:picLocks noChangeAspect="1" noChangeArrowheads="1"/>
          </p:cNvPicPr>
          <p:nvPr/>
        </p:nvPicPr>
        <p:blipFill>
          <a:blip r:embed="rId7" cstate="print"/>
          <a:srcRect/>
          <a:stretch>
            <a:fillRect/>
          </a:stretch>
        </p:blipFill>
        <p:spPr bwMode="auto">
          <a:xfrm rot="10800000">
            <a:off x="236383" y="2149967"/>
            <a:ext cx="2863850" cy="1554162"/>
          </a:xfrm>
          <a:prstGeom prst="rect">
            <a:avLst/>
          </a:prstGeom>
          <a:noFill/>
        </p:spPr>
      </p:pic>
      <p:sp>
        <p:nvSpPr>
          <p:cNvPr id="1777680" name="Text Box 16"/>
          <p:cNvSpPr txBox="1">
            <a:spLocks noChangeArrowheads="1"/>
          </p:cNvSpPr>
          <p:nvPr/>
        </p:nvSpPr>
        <p:spPr bwMode="auto">
          <a:xfrm>
            <a:off x="451496" y="1815496"/>
            <a:ext cx="2081980" cy="307777"/>
          </a:xfrm>
          <a:prstGeom prst="rect">
            <a:avLst/>
          </a:prstGeom>
          <a:noFill/>
          <a:ln w="9525">
            <a:noFill/>
            <a:miter lim="800000"/>
            <a:headEnd/>
            <a:tailEnd/>
          </a:ln>
          <a:effectLst/>
        </p:spPr>
        <p:txBody>
          <a:bodyPr wrap="none">
            <a:spAutoFit/>
          </a:bodyPr>
          <a:lstStyle/>
          <a:p>
            <a:pPr defTabSz="1028700"/>
            <a:r>
              <a:rPr lang="en-US" dirty="0"/>
              <a:t>Tanner </a:t>
            </a:r>
            <a:r>
              <a:rPr lang="en-US" dirty="0" smtClean="0"/>
              <a:t>Crab (deep-sea)</a:t>
            </a:r>
            <a:endParaRPr lang="en-US" dirty="0"/>
          </a:p>
        </p:txBody>
      </p:sp>
      <p:sp>
        <p:nvSpPr>
          <p:cNvPr id="1777682" name="Line 18"/>
          <p:cNvSpPr>
            <a:spLocks noChangeShapeType="1"/>
          </p:cNvSpPr>
          <p:nvPr/>
        </p:nvSpPr>
        <p:spPr bwMode="auto">
          <a:xfrm>
            <a:off x="566209" y="774154"/>
            <a:ext cx="9028113" cy="0"/>
          </a:xfrm>
          <a:prstGeom prst="line">
            <a:avLst/>
          </a:prstGeom>
          <a:noFill/>
          <a:ln w="19050">
            <a:solidFill>
              <a:srgbClr val="FF0000"/>
            </a:solidFill>
            <a:round/>
            <a:headEnd/>
            <a:tailEnd/>
          </a:ln>
          <a:effectLst/>
        </p:spPr>
        <p:txBody>
          <a:bodyPr/>
          <a:lstStyle/>
          <a:p>
            <a:endParaRPr lang="en-US"/>
          </a:p>
        </p:txBody>
      </p:sp>
      <p:grpSp>
        <p:nvGrpSpPr>
          <p:cNvPr id="4" name="Group 19"/>
          <p:cNvGrpSpPr>
            <a:grpSpLocks/>
          </p:cNvGrpSpPr>
          <p:nvPr/>
        </p:nvGrpSpPr>
        <p:grpSpPr bwMode="auto">
          <a:xfrm>
            <a:off x="5959475" y="4967288"/>
            <a:ext cx="3352800" cy="336550"/>
            <a:chOff x="3754" y="3129"/>
            <a:chExt cx="2112" cy="212"/>
          </a:xfrm>
        </p:grpSpPr>
        <p:sp>
          <p:nvSpPr>
            <p:cNvPr id="1777684" name="Line 20"/>
            <p:cNvSpPr>
              <a:spLocks noChangeShapeType="1"/>
            </p:cNvSpPr>
            <p:nvPr/>
          </p:nvSpPr>
          <p:spPr bwMode="auto">
            <a:xfrm flipH="1" flipV="1">
              <a:off x="3754" y="3149"/>
              <a:ext cx="1920" cy="10"/>
            </a:xfrm>
            <a:prstGeom prst="line">
              <a:avLst/>
            </a:prstGeom>
            <a:noFill/>
            <a:ln w="38100">
              <a:solidFill>
                <a:srgbClr val="FF0000"/>
              </a:solidFill>
              <a:round/>
              <a:headEnd/>
              <a:tailEnd type="arrow" w="med" len="med"/>
            </a:ln>
            <a:effectLst/>
          </p:spPr>
          <p:txBody>
            <a:bodyPr/>
            <a:lstStyle/>
            <a:p>
              <a:endParaRPr lang="en-US"/>
            </a:p>
          </p:txBody>
        </p:sp>
        <p:sp>
          <p:nvSpPr>
            <p:cNvPr id="1777685" name="Text Box 21"/>
            <p:cNvSpPr txBox="1">
              <a:spLocks noChangeArrowheads="1"/>
            </p:cNvSpPr>
            <p:nvPr/>
          </p:nvSpPr>
          <p:spPr bwMode="auto">
            <a:xfrm>
              <a:off x="4553" y="3129"/>
              <a:ext cx="1313" cy="212"/>
            </a:xfrm>
            <a:prstGeom prst="rect">
              <a:avLst/>
            </a:prstGeom>
            <a:noFill/>
            <a:ln w="9525">
              <a:noFill/>
              <a:miter lim="800000"/>
              <a:headEnd/>
              <a:tailEnd/>
            </a:ln>
            <a:effectLst/>
          </p:spPr>
          <p:txBody>
            <a:bodyPr>
              <a:spAutoFit/>
            </a:bodyPr>
            <a:lstStyle/>
            <a:p>
              <a:pPr defTabSz="1028700"/>
              <a:r>
                <a:rPr lang="en-US" sz="1600">
                  <a:solidFill>
                    <a:srgbClr val="000000"/>
                  </a:solidFill>
                </a:rPr>
                <a:t>Strong Acidosis</a:t>
              </a:r>
            </a:p>
          </p:txBody>
        </p:sp>
      </p:grpSp>
      <p:grpSp>
        <p:nvGrpSpPr>
          <p:cNvPr id="5" name="Group 22"/>
          <p:cNvGrpSpPr>
            <a:grpSpLocks/>
          </p:cNvGrpSpPr>
          <p:nvPr/>
        </p:nvGrpSpPr>
        <p:grpSpPr bwMode="auto">
          <a:xfrm>
            <a:off x="5949950" y="4160838"/>
            <a:ext cx="2828925" cy="762000"/>
            <a:chOff x="3754" y="2621"/>
            <a:chExt cx="1782" cy="480"/>
          </a:xfrm>
        </p:grpSpPr>
        <p:sp>
          <p:nvSpPr>
            <p:cNvPr id="1777687" name="Line 23"/>
            <p:cNvSpPr>
              <a:spLocks noChangeShapeType="1"/>
            </p:cNvSpPr>
            <p:nvPr/>
          </p:nvSpPr>
          <p:spPr bwMode="auto">
            <a:xfrm flipV="1">
              <a:off x="3754" y="2861"/>
              <a:ext cx="336" cy="240"/>
            </a:xfrm>
            <a:prstGeom prst="line">
              <a:avLst/>
            </a:prstGeom>
            <a:noFill/>
            <a:ln w="38100">
              <a:solidFill>
                <a:srgbClr val="FF0000"/>
              </a:solidFill>
              <a:round/>
              <a:headEnd/>
              <a:tailEnd type="arrow" w="med" len="med"/>
            </a:ln>
            <a:effectLst/>
          </p:spPr>
          <p:txBody>
            <a:bodyPr/>
            <a:lstStyle/>
            <a:p>
              <a:endParaRPr lang="en-US"/>
            </a:p>
          </p:txBody>
        </p:sp>
        <p:sp>
          <p:nvSpPr>
            <p:cNvPr id="1777688" name="Text Box 24"/>
            <p:cNvSpPr txBox="1">
              <a:spLocks noChangeArrowheads="1"/>
            </p:cNvSpPr>
            <p:nvPr/>
          </p:nvSpPr>
          <p:spPr bwMode="auto">
            <a:xfrm>
              <a:off x="4234" y="2621"/>
              <a:ext cx="1302" cy="192"/>
            </a:xfrm>
            <a:prstGeom prst="rect">
              <a:avLst/>
            </a:prstGeom>
            <a:noFill/>
            <a:ln w="9525">
              <a:noFill/>
              <a:miter lim="800000"/>
              <a:headEnd/>
              <a:tailEnd/>
            </a:ln>
            <a:effectLst/>
          </p:spPr>
          <p:txBody>
            <a:bodyPr wrap="none">
              <a:spAutoFit/>
            </a:bodyPr>
            <a:lstStyle/>
            <a:p>
              <a:pPr defTabSz="1028700"/>
              <a:r>
                <a:rPr lang="en-US">
                  <a:solidFill>
                    <a:srgbClr val="000000"/>
                  </a:solidFill>
                </a:rPr>
                <a:t>Weak pH compensation</a:t>
              </a:r>
            </a:p>
          </p:txBody>
        </p:sp>
      </p:grpSp>
      <p:sp>
        <p:nvSpPr>
          <p:cNvPr id="1777689" name="Text Box 25"/>
          <p:cNvSpPr txBox="1">
            <a:spLocks noChangeArrowheads="1"/>
          </p:cNvSpPr>
          <p:nvPr/>
        </p:nvSpPr>
        <p:spPr bwMode="auto">
          <a:xfrm>
            <a:off x="8050940" y="7021806"/>
            <a:ext cx="2190023" cy="276999"/>
          </a:xfrm>
          <a:prstGeom prst="rect">
            <a:avLst/>
          </a:prstGeom>
          <a:noFill/>
          <a:ln w="9525">
            <a:noFill/>
            <a:miter lim="800000"/>
            <a:headEnd/>
            <a:tailEnd/>
          </a:ln>
          <a:effectLst/>
        </p:spPr>
        <p:txBody>
          <a:bodyPr wrap="none">
            <a:spAutoFit/>
          </a:bodyPr>
          <a:lstStyle/>
          <a:p>
            <a:pPr defTabSz="1028700"/>
            <a:r>
              <a:rPr lang="en-US" sz="1200" dirty="0">
                <a:solidFill>
                  <a:srgbClr val="FFFFFF"/>
                </a:solidFill>
                <a:latin typeface="Comic Sans MS" pitchFamily="66" charset="0"/>
              </a:rPr>
              <a:t>Pane and Barry, </a:t>
            </a:r>
            <a:r>
              <a:rPr lang="en-US" sz="1200" dirty="0" smtClean="0">
                <a:solidFill>
                  <a:srgbClr val="FFFFFF"/>
                </a:solidFill>
                <a:latin typeface="Comic Sans MS" pitchFamily="66" charset="0"/>
              </a:rPr>
              <a:t>2007, 2008</a:t>
            </a:r>
            <a:endParaRPr lang="en-US" sz="1200" dirty="0">
              <a:solidFill>
                <a:srgbClr val="FFFFFF"/>
              </a:solidFill>
              <a:latin typeface="Comic Sans MS" pitchFamily="66" charset="0"/>
            </a:endParaRPr>
          </a:p>
        </p:txBody>
      </p:sp>
      <p:sp>
        <p:nvSpPr>
          <p:cNvPr id="24" name="Rectangle 2"/>
          <p:cNvSpPr txBox="1">
            <a:spLocks noChangeArrowheads="1"/>
          </p:cNvSpPr>
          <p:nvPr/>
        </p:nvSpPr>
        <p:spPr bwMode="auto">
          <a:xfrm>
            <a:off x="237078" y="0"/>
            <a:ext cx="9814170" cy="731838"/>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ctr" defTabSz="1028546" rtl="0" eaLnBrk="0" fontAlgn="base" hangingPunct="0">
              <a:spcBef>
                <a:spcPct val="0"/>
              </a:spcBef>
              <a:spcAft>
                <a:spcPct val="0"/>
              </a:spcAft>
              <a:defRPr sz="5000">
                <a:solidFill>
                  <a:schemeClr val="tx1"/>
                </a:solidFill>
                <a:latin typeface="+mj-lt"/>
                <a:ea typeface="+mj-ea"/>
                <a:cs typeface="+mj-cs"/>
              </a:defRPr>
            </a:lvl1pPr>
            <a:lvl2pPr algn="ctr" defTabSz="1028546" rtl="0" eaLnBrk="0" fontAlgn="base" hangingPunct="0">
              <a:spcBef>
                <a:spcPct val="0"/>
              </a:spcBef>
              <a:spcAft>
                <a:spcPct val="0"/>
              </a:spcAft>
              <a:defRPr sz="5000">
                <a:solidFill>
                  <a:schemeClr val="tx1"/>
                </a:solidFill>
                <a:latin typeface="Looseprint"/>
              </a:defRPr>
            </a:lvl2pPr>
            <a:lvl3pPr algn="ctr" defTabSz="1028546" rtl="0" eaLnBrk="0" fontAlgn="base" hangingPunct="0">
              <a:spcBef>
                <a:spcPct val="0"/>
              </a:spcBef>
              <a:spcAft>
                <a:spcPct val="0"/>
              </a:spcAft>
              <a:defRPr sz="5000">
                <a:solidFill>
                  <a:schemeClr val="tx1"/>
                </a:solidFill>
                <a:latin typeface="Looseprint"/>
              </a:defRPr>
            </a:lvl3pPr>
            <a:lvl4pPr algn="ctr" defTabSz="1028546" rtl="0" eaLnBrk="0" fontAlgn="base" hangingPunct="0">
              <a:spcBef>
                <a:spcPct val="0"/>
              </a:spcBef>
              <a:spcAft>
                <a:spcPct val="0"/>
              </a:spcAft>
              <a:defRPr sz="5000">
                <a:solidFill>
                  <a:schemeClr val="tx1"/>
                </a:solidFill>
                <a:latin typeface="Looseprint"/>
              </a:defRPr>
            </a:lvl4pPr>
            <a:lvl5pPr algn="ctr" defTabSz="1028546" rtl="0" eaLnBrk="0" fontAlgn="base" hangingPunct="0">
              <a:spcBef>
                <a:spcPct val="0"/>
              </a:spcBef>
              <a:spcAft>
                <a:spcPct val="0"/>
              </a:spcAft>
              <a:defRPr sz="5000">
                <a:solidFill>
                  <a:schemeClr val="tx1"/>
                </a:solidFill>
                <a:latin typeface="Looseprint"/>
              </a:defRPr>
            </a:lvl5pPr>
            <a:lvl6pPr marL="457131" algn="ctr" defTabSz="1028546" rtl="0" eaLnBrk="0" fontAlgn="base" hangingPunct="0">
              <a:spcBef>
                <a:spcPct val="0"/>
              </a:spcBef>
              <a:spcAft>
                <a:spcPct val="0"/>
              </a:spcAft>
              <a:defRPr sz="5000">
                <a:solidFill>
                  <a:schemeClr val="tx1"/>
                </a:solidFill>
                <a:latin typeface="Looseprint"/>
              </a:defRPr>
            </a:lvl6pPr>
            <a:lvl7pPr marL="914262" algn="ctr" defTabSz="1028546" rtl="0" eaLnBrk="0" fontAlgn="base" hangingPunct="0">
              <a:spcBef>
                <a:spcPct val="0"/>
              </a:spcBef>
              <a:spcAft>
                <a:spcPct val="0"/>
              </a:spcAft>
              <a:defRPr sz="5000">
                <a:solidFill>
                  <a:schemeClr val="tx1"/>
                </a:solidFill>
                <a:latin typeface="Looseprint"/>
              </a:defRPr>
            </a:lvl7pPr>
            <a:lvl8pPr marL="1371393" algn="ctr" defTabSz="1028546" rtl="0" eaLnBrk="0" fontAlgn="base" hangingPunct="0">
              <a:spcBef>
                <a:spcPct val="0"/>
              </a:spcBef>
              <a:spcAft>
                <a:spcPct val="0"/>
              </a:spcAft>
              <a:defRPr sz="5000">
                <a:solidFill>
                  <a:schemeClr val="tx1"/>
                </a:solidFill>
                <a:latin typeface="Looseprint"/>
              </a:defRPr>
            </a:lvl8pPr>
            <a:lvl9pPr marL="1828525" algn="ctr" defTabSz="1028546" rtl="0" eaLnBrk="0" fontAlgn="base" hangingPunct="0">
              <a:spcBef>
                <a:spcPct val="0"/>
              </a:spcBef>
              <a:spcAft>
                <a:spcPct val="0"/>
              </a:spcAft>
              <a:defRPr sz="5000">
                <a:solidFill>
                  <a:schemeClr val="tx1"/>
                </a:solidFill>
                <a:latin typeface="Looseprint"/>
              </a:defRPr>
            </a:lvl9pPr>
          </a:lstStyle>
          <a:p>
            <a:r>
              <a:rPr lang="en-US" sz="3400" dirty="0" smtClean="0">
                <a:solidFill>
                  <a:srgbClr val="FFFF66"/>
                </a:solidFill>
                <a:latin typeface="Comic Sans MS" pitchFamily="66" charset="0"/>
              </a:rPr>
              <a:t>Acid-base control in deep-sea </a:t>
            </a:r>
            <a:r>
              <a:rPr lang="en-US" sz="3400" dirty="0">
                <a:solidFill>
                  <a:srgbClr val="FFFF66"/>
                </a:solidFill>
                <a:latin typeface="Comic Sans MS" pitchFamily="66" charset="0"/>
              </a:rPr>
              <a:t>c</a:t>
            </a:r>
            <a:r>
              <a:rPr lang="en-US" sz="3400" dirty="0" smtClean="0">
                <a:solidFill>
                  <a:srgbClr val="FFFF66"/>
                </a:solidFill>
                <a:latin typeface="Comic Sans MS" pitchFamily="66" charset="0"/>
              </a:rPr>
              <a:t>rab is weak </a:t>
            </a:r>
            <a:endParaRPr lang="en-US" sz="3400" dirty="0">
              <a:solidFill>
                <a:srgbClr val="FFFF66"/>
              </a:solidFill>
              <a:latin typeface="Comic Sans MS" pitchFamily="66" charset="0"/>
            </a:endParaRPr>
          </a:p>
        </p:txBody>
      </p:sp>
      <p:sp>
        <p:nvSpPr>
          <p:cNvPr id="26" name="Text Box 17"/>
          <p:cNvSpPr txBox="1">
            <a:spLocks noChangeArrowheads="1"/>
          </p:cNvSpPr>
          <p:nvPr/>
        </p:nvSpPr>
        <p:spPr bwMode="auto">
          <a:xfrm>
            <a:off x="1155969" y="833424"/>
            <a:ext cx="6904703" cy="830997"/>
          </a:xfrm>
          <a:prstGeom prst="rect">
            <a:avLst/>
          </a:prstGeom>
          <a:noFill/>
          <a:ln w="9525">
            <a:noFill/>
            <a:miter lim="800000"/>
            <a:headEnd/>
            <a:tailEnd/>
          </a:ln>
          <a:effectLst/>
        </p:spPr>
        <p:txBody>
          <a:bodyPr wrap="square">
            <a:spAutoFit/>
          </a:bodyPr>
          <a:lstStyle/>
          <a:p>
            <a:pPr marL="457200" indent="-457200" defTabSz="1028700">
              <a:buFont typeface="Arial" pitchFamily="34" charset="0"/>
              <a:buChar char="•"/>
            </a:pPr>
            <a:r>
              <a:rPr lang="en-US" sz="2400" dirty="0" smtClean="0">
                <a:solidFill>
                  <a:srgbClr val="FFFFFF"/>
                </a:solidFill>
                <a:latin typeface="Comic Sans MS" pitchFamily="66" charset="0"/>
              </a:rPr>
              <a:t>Shallow versus deep</a:t>
            </a:r>
            <a:r>
              <a:rPr lang="en-US" sz="2400" dirty="0">
                <a:solidFill>
                  <a:srgbClr val="FFFFFF"/>
                </a:solidFill>
                <a:latin typeface="Comic Sans MS" pitchFamily="66" charset="0"/>
              </a:rPr>
              <a:t>-living </a:t>
            </a:r>
            <a:r>
              <a:rPr lang="en-US" sz="2400" dirty="0" smtClean="0">
                <a:solidFill>
                  <a:srgbClr val="FFFFFF"/>
                </a:solidFill>
                <a:latin typeface="Comic Sans MS" pitchFamily="66" charset="0"/>
              </a:rPr>
              <a:t>species?</a:t>
            </a:r>
          </a:p>
          <a:p>
            <a:pPr marL="457200" indent="-457200" defTabSz="1028700">
              <a:buFont typeface="Arial" pitchFamily="34" charset="0"/>
              <a:buChar char="•"/>
            </a:pPr>
            <a:r>
              <a:rPr lang="en-US" sz="2400" dirty="0" smtClean="0">
                <a:solidFill>
                  <a:srgbClr val="FFFFFF"/>
                </a:solidFill>
                <a:latin typeface="Comic Sans MS" pitchFamily="66" charset="0"/>
              </a:rPr>
              <a:t>Combined effects of low pH, low O2?</a:t>
            </a:r>
            <a:endParaRPr lang="en-US" sz="2400" dirty="0">
              <a:solidFill>
                <a:srgbClr val="FFFFFF"/>
              </a:solidFill>
              <a:latin typeface="Comic Sans MS" pitchFamily="66" charset="0"/>
            </a:endParaRPr>
          </a:p>
        </p:txBody>
      </p:sp>
    </p:spTree>
    <p:extLst>
      <p:ext uri="{BB962C8B-B14F-4D97-AF65-F5344CB8AC3E}">
        <p14:creationId xmlns:p14="http://schemas.microsoft.com/office/powerpoint/2010/main" val="23791894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19972442003273_lrg"/>
          <p:cNvPicPr>
            <a:picLocks noChangeAspect="1" noChangeArrowheads="1"/>
          </p:cNvPicPr>
          <p:nvPr/>
        </p:nvPicPr>
        <p:blipFill>
          <a:blip r:embed="rId2">
            <a:lum bright="-18000" contrast="18000"/>
            <a:extLst>
              <a:ext uri="{28A0092B-C50C-407E-A947-70E740481C1C}">
                <a14:useLocalDpi xmlns:a14="http://schemas.microsoft.com/office/drawing/2010/main" val="0"/>
              </a:ext>
            </a:extLst>
          </a:blip>
          <a:srcRect/>
          <a:stretch>
            <a:fillRect/>
          </a:stretch>
        </p:blipFill>
        <p:spPr bwMode="auto">
          <a:xfrm>
            <a:off x="373457" y="1287699"/>
            <a:ext cx="9492094" cy="4578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Line 3"/>
          <p:cNvSpPr>
            <a:spLocks noChangeShapeType="1"/>
          </p:cNvSpPr>
          <p:nvPr/>
        </p:nvSpPr>
        <p:spPr bwMode="auto">
          <a:xfrm>
            <a:off x="3036729" y="1619492"/>
            <a:ext cx="815595" cy="697853"/>
          </a:xfrm>
          <a:prstGeom prst="line">
            <a:avLst/>
          </a:prstGeom>
          <a:noFill/>
          <a:ln w="5715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4" name="Line 4"/>
          <p:cNvSpPr>
            <a:spLocks noChangeShapeType="1"/>
          </p:cNvSpPr>
          <p:nvPr/>
        </p:nvSpPr>
        <p:spPr bwMode="auto">
          <a:xfrm flipV="1">
            <a:off x="3666122" y="4000500"/>
            <a:ext cx="1134477" cy="776507"/>
          </a:xfrm>
          <a:prstGeom prst="line">
            <a:avLst/>
          </a:prstGeom>
          <a:noFill/>
          <a:ln w="5715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5" name="Line 5"/>
          <p:cNvSpPr>
            <a:spLocks noChangeShapeType="1"/>
          </p:cNvSpPr>
          <p:nvPr/>
        </p:nvSpPr>
        <p:spPr bwMode="auto">
          <a:xfrm flipH="1" flipV="1">
            <a:off x="7124699" y="4152899"/>
            <a:ext cx="808490" cy="804145"/>
          </a:xfrm>
          <a:prstGeom prst="line">
            <a:avLst/>
          </a:prstGeom>
          <a:noFill/>
          <a:ln w="5715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6" name="Line 6"/>
          <p:cNvSpPr>
            <a:spLocks noChangeShapeType="1"/>
          </p:cNvSpPr>
          <p:nvPr/>
        </p:nvSpPr>
        <p:spPr bwMode="auto">
          <a:xfrm flipH="1">
            <a:off x="6285036" y="1646062"/>
            <a:ext cx="2231320" cy="1313038"/>
          </a:xfrm>
          <a:prstGeom prst="line">
            <a:avLst/>
          </a:prstGeom>
          <a:noFill/>
          <a:ln w="5715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7" name="Text Box 7"/>
          <p:cNvSpPr txBox="1">
            <a:spLocks noChangeArrowheads="1"/>
          </p:cNvSpPr>
          <p:nvPr/>
        </p:nvSpPr>
        <p:spPr bwMode="auto">
          <a:xfrm>
            <a:off x="465822" y="1287700"/>
            <a:ext cx="2716700" cy="482508"/>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075" tIns="56041" rIns="112075" bIns="56041">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400">
                <a:solidFill>
                  <a:srgbClr val="000000"/>
                </a:solidFill>
              </a:rPr>
              <a:t>California Current</a:t>
            </a:r>
          </a:p>
        </p:txBody>
      </p:sp>
      <p:sp>
        <p:nvSpPr>
          <p:cNvPr id="8" name="Text Box 8"/>
          <p:cNvSpPr txBox="1">
            <a:spLocks noChangeArrowheads="1"/>
          </p:cNvSpPr>
          <p:nvPr/>
        </p:nvSpPr>
        <p:spPr bwMode="auto">
          <a:xfrm>
            <a:off x="7643387" y="1198539"/>
            <a:ext cx="2035746" cy="420953"/>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075" tIns="56041" rIns="112075" bIns="56041">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000">
                <a:solidFill>
                  <a:srgbClr val="000000"/>
                </a:solidFill>
              </a:rPr>
              <a:t>Canary Current</a:t>
            </a:r>
          </a:p>
        </p:txBody>
      </p:sp>
      <p:sp>
        <p:nvSpPr>
          <p:cNvPr id="9" name="Text Box 9"/>
          <p:cNvSpPr txBox="1">
            <a:spLocks noChangeArrowheads="1"/>
          </p:cNvSpPr>
          <p:nvPr/>
        </p:nvSpPr>
        <p:spPr bwMode="auto">
          <a:xfrm>
            <a:off x="2139757" y="4599968"/>
            <a:ext cx="1793945" cy="420953"/>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12075" tIns="56041" rIns="112075" bIns="56041">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000" dirty="0" smtClean="0">
                <a:solidFill>
                  <a:srgbClr val="000000"/>
                </a:solidFill>
              </a:rPr>
              <a:t>Peru </a:t>
            </a:r>
            <a:r>
              <a:rPr lang="en-US" sz="2000" dirty="0">
                <a:solidFill>
                  <a:srgbClr val="000000"/>
                </a:solidFill>
              </a:rPr>
              <a:t>Current</a:t>
            </a:r>
          </a:p>
        </p:txBody>
      </p:sp>
      <p:sp>
        <p:nvSpPr>
          <p:cNvPr id="10" name="Text Box 10"/>
          <p:cNvSpPr txBox="1">
            <a:spLocks noChangeArrowheads="1"/>
          </p:cNvSpPr>
          <p:nvPr/>
        </p:nvSpPr>
        <p:spPr bwMode="auto">
          <a:xfrm>
            <a:off x="7545598" y="4866169"/>
            <a:ext cx="2268658" cy="420953"/>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075" tIns="56041" rIns="112075" bIns="56041">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000" dirty="0" err="1">
                <a:solidFill>
                  <a:srgbClr val="000000"/>
                </a:solidFill>
              </a:rPr>
              <a:t>Benguela</a:t>
            </a:r>
            <a:r>
              <a:rPr lang="en-US" sz="2000" dirty="0">
                <a:solidFill>
                  <a:srgbClr val="000000"/>
                </a:solidFill>
              </a:rPr>
              <a:t> Current</a:t>
            </a:r>
          </a:p>
        </p:txBody>
      </p:sp>
      <p:sp>
        <p:nvSpPr>
          <p:cNvPr id="11" name="Text Box 11"/>
          <p:cNvSpPr txBox="1">
            <a:spLocks noChangeArrowheads="1"/>
          </p:cNvSpPr>
          <p:nvPr/>
        </p:nvSpPr>
        <p:spPr bwMode="auto">
          <a:xfrm>
            <a:off x="398260" y="186897"/>
            <a:ext cx="6616184" cy="651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112075" tIns="56041" rIns="112075" bIns="56041">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3500" b="1" dirty="0">
                <a:latin typeface="Comic Sans MS"/>
                <a:cs typeface="Comic Sans MS"/>
              </a:rPr>
              <a:t>Coastal Upwelling Ecosystems</a:t>
            </a:r>
          </a:p>
        </p:txBody>
      </p:sp>
      <p:sp>
        <p:nvSpPr>
          <p:cNvPr id="13" name="Text Box 13"/>
          <p:cNvSpPr txBox="1">
            <a:spLocks noChangeArrowheads="1"/>
          </p:cNvSpPr>
          <p:nvPr/>
        </p:nvSpPr>
        <p:spPr bwMode="auto">
          <a:xfrm>
            <a:off x="1012870" y="6050993"/>
            <a:ext cx="8213268" cy="513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112075" tIns="56041" rIns="112075" bIns="56041">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600" dirty="0">
                <a:solidFill>
                  <a:srgbClr val="FFFFFF"/>
                </a:solidFill>
                <a:latin typeface="+mn-lt"/>
              </a:rPr>
              <a:t>1% of surface area, but &gt; 20% of wild caught seafood</a:t>
            </a:r>
          </a:p>
        </p:txBody>
      </p:sp>
      <p:sp>
        <p:nvSpPr>
          <p:cNvPr id="14" name="Line 6"/>
          <p:cNvSpPr>
            <a:spLocks noChangeShapeType="1"/>
          </p:cNvSpPr>
          <p:nvPr/>
        </p:nvSpPr>
        <p:spPr bwMode="auto">
          <a:xfrm>
            <a:off x="470224" y="1009198"/>
            <a:ext cx="9026525" cy="0"/>
          </a:xfrm>
          <a:prstGeom prst="line">
            <a:avLst/>
          </a:prstGeom>
          <a:noFill/>
          <a:ln w="15875">
            <a:solidFill>
              <a:srgbClr val="FF0000"/>
            </a:solidFill>
            <a:round/>
            <a:headEnd/>
            <a:tailEnd/>
          </a:ln>
          <a:effectLst/>
        </p:spPr>
        <p:txBody>
          <a:bodyPr lIns="87909" tIns="43953" rIns="87909" bIns="43953"/>
          <a:lstStyle/>
          <a:p>
            <a:endParaRPr lang="en-US"/>
          </a:p>
        </p:txBody>
      </p:sp>
    </p:spTree>
    <p:extLst>
      <p:ext uri="{BB962C8B-B14F-4D97-AF65-F5344CB8AC3E}">
        <p14:creationId xmlns:p14="http://schemas.microsoft.com/office/powerpoint/2010/main" val="634340322"/>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308840" y="2057576"/>
            <a:ext cx="9728915" cy="4197456"/>
          </a:xfrm>
        </p:spPr>
        <p:txBody>
          <a:bodyPr/>
          <a:lstStyle/>
          <a:p>
            <a:pPr eaLnBrk="1" hangingPunct="1">
              <a:buFont typeface="Arial"/>
              <a:buChar char="•"/>
            </a:pPr>
            <a:r>
              <a:rPr lang="en-US" sz="3200" i="0" dirty="0">
                <a:solidFill>
                  <a:srgbClr val="FFFFFF"/>
                </a:solidFill>
                <a:ea typeface="Arial" charset="0"/>
                <a:cs typeface="Helvetica Neue" charset="0"/>
              </a:rPr>
              <a:t>Ocean physical changes (e.g., warming, currents)</a:t>
            </a:r>
          </a:p>
          <a:p>
            <a:pPr eaLnBrk="1" hangingPunct="1">
              <a:buFont typeface="Arial"/>
              <a:buChar char="•"/>
            </a:pPr>
            <a:r>
              <a:rPr lang="en-US" sz="3200" i="0" dirty="0">
                <a:solidFill>
                  <a:srgbClr val="FFFFFF"/>
                </a:solidFill>
                <a:ea typeface="Arial" charset="0"/>
                <a:cs typeface="Helvetica Neue" charset="0"/>
              </a:rPr>
              <a:t>Ocean acidification</a:t>
            </a:r>
          </a:p>
          <a:p>
            <a:pPr eaLnBrk="1" hangingPunct="1">
              <a:buFont typeface="Arial"/>
              <a:buChar char="•"/>
            </a:pPr>
            <a:r>
              <a:rPr lang="en-US" sz="3200" i="0" dirty="0">
                <a:solidFill>
                  <a:srgbClr val="FFFFFF"/>
                </a:solidFill>
                <a:ea typeface="Arial" charset="0"/>
                <a:cs typeface="Helvetica Neue" charset="0"/>
              </a:rPr>
              <a:t>Effects of global change vs. natural variation</a:t>
            </a:r>
          </a:p>
          <a:p>
            <a:pPr eaLnBrk="1" hangingPunct="1">
              <a:buFont typeface="Arial"/>
              <a:buChar char="•"/>
            </a:pPr>
            <a:r>
              <a:rPr lang="en-US" sz="3200" i="0" dirty="0">
                <a:solidFill>
                  <a:srgbClr val="FFFFFF"/>
                </a:solidFill>
                <a:ea typeface="Arial" charset="0"/>
                <a:cs typeface="Helvetica Neue" charset="0"/>
              </a:rPr>
              <a:t>Freshwater supply</a:t>
            </a:r>
          </a:p>
          <a:p>
            <a:pPr eaLnBrk="1" hangingPunct="1">
              <a:buFont typeface="Arial"/>
              <a:buChar char="•"/>
            </a:pPr>
            <a:r>
              <a:rPr lang="en-US" sz="3200" i="0" dirty="0">
                <a:solidFill>
                  <a:srgbClr val="FFFFFF"/>
                </a:solidFill>
                <a:ea typeface="Arial" charset="0"/>
                <a:cs typeface="Helvetica Neue" charset="0"/>
              </a:rPr>
              <a:t>Sea level rise  </a:t>
            </a:r>
          </a:p>
          <a:p>
            <a:pPr eaLnBrk="1" hangingPunct="1">
              <a:buFont typeface="Arial"/>
              <a:buChar char="•"/>
            </a:pPr>
            <a:r>
              <a:rPr lang="en-US" sz="3200" i="0" dirty="0">
                <a:solidFill>
                  <a:srgbClr val="FFFFFF"/>
                </a:solidFill>
                <a:ea typeface="Arial" charset="0"/>
                <a:cs typeface="Helvetica Neue" charset="0"/>
              </a:rPr>
              <a:t>Loss of sea ice </a:t>
            </a:r>
          </a:p>
        </p:txBody>
      </p:sp>
      <p:sp>
        <p:nvSpPr>
          <p:cNvPr id="12291" name="Rectangle 2"/>
          <p:cNvSpPr txBox="1">
            <a:spLocks noChangeArrowheads="1"/>
          </p:cNvSpPr>
          <p:nvPr/>
        </p:nvSpPr>
        <p:spPr bwMode="auto">
          <a:xfrm>
            <a:off x="0" y="164606"/>
            <a:ext cx="10240963" cy="1399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nchor="ctr"/>
          <a:lstStyle>
            <a:lvl1pPr eaLnBrk="0" hangingPunct="0">
              <a:defRPr sz="2400">
                <a:solidFill>
                  <a:schemeClr val="tx1"/>
                </a:solidFill>
                <a:latin typeface="Comic Sans MS" charset="0"/>
                <a:ea typeface="ＭＳ Ｐゴシック" charset="0"/>
              </a:defRPr>
            </a:lvl1pPr>
            <a:lvl2pPr marL="742950" indent="-285750" eaLnBrk="0" hangingPunct="0">
              <a:defRPr sz="2400">
                <a:solidFill>
                  <a:schemeClr val="tx1"/>
                </a:solidFill>
                <a:latin typeface="Comic Sans MS" charset="0"/>
                <a:ea typeface="ＭＳ Ｐゴシック" charset="0"/>
              </a:defRPr>
            </a:lvl2pPr>
            <a:lvl3pPr marL="1143000" indent="-228600" eaLnBrk="0" hangingPunct="0">
              <a:defRPr sz="2400">
                <a:solidFill>
                  <a:schemeClr val="tx1"/>
                </a:solidFill>
                <a:latin typeface="Comic Sans MS" charset="0"/>
                <a:ea typeface="ＭＳ Ｐゴシック" charset="0"/>
              </a:defRPr>
            </a:lvl3pPr>
            <a:lvl4pPr marL="1600200" indent="-228600" eaLnBrk="0" hangingPunct="0">
              <a:defRPr sz="2400">
                <a:solidFill>
                  <a:schemeClr val="tx1"/>
                </a:solidFill>
                <a:latin typeface="Comic Sans MS" charset="0"/>
                <a:ea typeface="ＭＳ Ｐゴシック" charset="0"/>
              </a:defRPr>
            </a:lvl4pPr>
            <a:lvl5pPr marL="2057400" indent="-228600" eaLnBrk="0" hangingPunct="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pPr algn="ctr" eaLnBrk="1" hangingPunct="1"/>
            <a:r>
              <a:rPr lang="en-US" sz="3500" dirty="0">
                <a:latin typeface="Comic Sans MS"/>
                <a:ea typeface="MS PGothic" charset="0"/>
                <a:cs typeface="Comic Sans MS"/>
              </a:rPr>
              <a:t>Climate Change Issues for Coastal</a:t>
            </a:r>
          </a:p>
          <a:p>
            <a:pPr algn="ctr" eaLnBrk="1" hangingPunct="1"/>
            <a:r>
              <a:rPr lang="en-US" sz="3500" dirty="0">
                <a:latin typeface="Comic Sans MS"/>
                <a:ea typeface="MS PGothic" charset="0"/>
                <a:cs typeface="Comic Sans MS"/>
              </a:rPr>
              <a:t>and Marine Ecosystems</a:t>
            </a:r>
          </a:p>
        </p:txBody>
      </p:sp>
      <p:cxnSp>
        <p:nvCxnSpPr>
          <p:cNvPr id="5" name="Straight Connector 6"/>
          <p:cNvCxnSpPr>
            <a:cxnSpLocks noChangeShapeType="1"/>
          </p:cNvCxnSpPr>
          <p:nvPr/>
        </p:nvCxnSpPr>
        <p:spPr bwMode="auto">
          <a:xfrm>
            <a:off x="480703" y="1712649"/>
            <a:ext cx="9067800" cy="1586"/>
          </a:xfrm>
          <a:prstGeom prst="line">
            <a:avLst/>
          </a:prstGeom>
          <a:noFill/>
          <a:ln w="12700" algn="ctr">
            <a:solidFill>
              <a:srgbClr val="C00000"/>
            </a:solidFill>
            <a:round/>
            <a:headEnd/>
            <a:tailEnd/>
          </a:ln>
        </p:spPr>
      </p:cxnSp>
    </p:spTree>
    <p:extLst>
      <p:ext uri="{BB962C8B-B14F-4D97-AF65-F5344CB8AC3E}">
        <p14:creationId xmlns:p14="http://schemas.microsoft.com/office/powerpoint/2010/main" val="618587833"/>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 descr="Screen shot 2011-01-06 at 3.10.41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97088" y="1470932"/>
            <a:ext cx="7051330" cy="3950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extBox 2"/>
          <p:cNvSpPr txBox="1">
            <a:spLocks noChangeArrowheads="1"/>
          </p:cNvSpPr>
          <p:nvPr/>
        </p:nvSpPr>
        <p:spPr bwMode="auto">
          <a:xfrm>
            <a:off x="7027520" y="6746283"/>
            <a:ext cx="1807642" cy="378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a:solidFill>
                  <a:schemeClr val="tx1"/>
                </a:solidFill>
                <a:latin typeface="Arial" charset="0"/>
                <a:ea typeface="MS PGothic" charset="0"/>
                <a:cs typeface="MS PGothic" charset="0"/>
              </a:defRPr>
            </a:lvl1pPr>
            <a:lvl2pPr marL="742950" indent="-285750" eaLnBrk="0" hangingPunct="0">
              <a:defRPr>
                <a:solidFill>
                  <a:schemeClr val="tx1"/>
                </a:solidFill>
                <a:latin typeface="Arial" charset="0"/>
                <a:ea typeface="MS PGothic" charset="0"/>
                <a:cs typeface="MS PGothic" charset="0"/>
              </a:defRPr>
            </a:lvl2pPr>
            <a:lvl3pPr marL="1143000" indent="-228600" eaLnBrk="0" hangingPunct="0">
              <a:defRPr>
                <a:solidFill>
                  <a:schemeClr val="tx1"/>
                </a:solidFill>
                <a:latin typeface="Arial" charset="0"/>
                <a:ea typeface="MS PGothic" charset="0"/>
                <a:cs typeface="MS PGothic" charset="0"/>
              </a:defRPr>
            </a:lvl3pPr>
            <a:lvl4pPr marL="1600200" indent="-228600" eaLnBrk="0" hangingPunct="0">
              <a:defRPr>
                <a:solidFill>
                  <a:schemeClr val="tx1"/>
                </a:solidFill>
                <a:latin typeface="Arial" charset="0"/>
                <a:ea typeface="MS PGothic" charset="0"/>
                <a:cs typeface="MS PGothic" charset="0"/>
              </a:defRPr>
            </a:lvl4pPr>
            <a:lvl5pPr marL="2057400" indent="-228600" eaLnBrk="0" hangingPunct="0">
              <a:defRPr>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Arial" charset="0"/>
                <a:ea typeface="MS PGothic" charset="0"/>
                <a:cs typeface="MS PGothic" charset="0"/>
              </a:defRPr>
            </a:lvl9pPr>
          </a:lstStyle>
          <a:p>
            <a:pPr eaLnBrk="1" hangingPunct="1"/>
            <a:r>
              <a:rPr lang="en-US" sz="1800" dirty="0">
                <a:solidFill>
                  <a:srgbClr val="FFFFFF"/>
                </a:solidFill>
              </a:rPr>
              <a:t>Liu et al. </a:t>
            </a:r>
            <a:r>
              <a:rPr lang="en-US" sz="1800" dirty="0" smtClean="0">
                <a:solidFill>
                  <a:srgbClr val="FFFFFF"/>
                </a:solidFill>
              </a:rPr>
              <a:t>(</a:t>
            </a:r>
            <a:r>
              <a:rPr lang="en-US" sz="1800" dirty="0">
                <a:solidFill>
                  <a:srgbClr val="FFFFFF"/>
                </a:solidFill>
              </a:rPr>
              <a:t>2010)   </a:t>
            </a:r>
          </a:p>
        </p:txBody>
      </p:sp>
      <p:sp>
        <p:nvSpPr>
          <p:cNvPr id="15364" name="TextBox 3"/>
          <p:cNvSpPr txBox="1">
            <a:spLocks noChangeArrowheads="1"/>
          </p:cNvSpPr>
          <p:nvPr/>
        </p:nvSpPr>
        <p:spPr bwMode="auto">
          <a:xfrm>
            <a:off x="1912952" y="932131"/>
            <a:ext cx="6038747" cy="409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a:solidFill>
                  <a:schemeClr val="tx1"/>
                </a:solidFill>
                <a:latin typeface="Arial" charset="0"/>
                <a:ea typeface="MS PGothic" charset="0"/>
                <a:cs typeface="MS PGothic" charset="0"/>
              </a:defRPr>
            </a:lvl1pPr>
            <a:lvl2pPr marL="742950" indent="-285750" eaLnBrk="0" hangingPunct="0">
              <a:defRPr>
                <a:solidFill>
                  <a:schemeClr val="tx1"/>
                </a:solidFill>
                <a:latin typeface="Arial" charset="0"/>
                <a:ea typeface="MS PGothic" charset="0"/>
                <a:cs typeface="MS PGothic" charset="0"/>
              </a:defRPr>
            </a:lvl2pPr>
            <a:lvl3pPr marL="1143000" indent="-228600" eaLnBrk="0" hangingPunct="0">
              <a:defRPr>
                <a:solidFill>
                  <a:schemeClr val="tx1"/>
                </a:solidFill>
                <a:latin typeface="Arial" charset="0"/>
                <a:ea typeface="MS PGothic" charset="0"/>
                <a:cs typeface="MS PGothic" charset="0"/>
              </a:defRPr>
            </a:lvl3pPr>
            <a:lvl4pPr marL="1600200" indent="-228600" eaLnBrk="0" hangingPunct="0">
              <a:defRPr>
                <a:solidFill>
                  <a:schemeClr val="tx1"/>
                </a:solidFill>
                <a:latin typeface="Arial" charset="0"/>
                <a:ea typeface="MS PGothic" charset="0"/>
                <a:cs typeface="MS PGothic" charset="0"/>
              </a:defRPr>
            </a:lvl4pPr>
            <a:lvl5pPr marL="2057400" indent="-228600" eaLnBrk="0" hangingPunct="0">
              <a:defRPr>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Arial" charset="0"/>
                <a:ea typeface="MS PGothic" charset="0"/>
                <a:cs typeface="MS PGothic" charset="0"/>
              </a:defRPr>
            </a:lvl9pPr>
          </a:lstStyle>
          <a:p>
            <a:pPr eaLnBrk="1" hangingPunct="1"/>
            <a:r>
              <a:rPr lang="en-US" sz="2000" dirty="0" smtClean="0">
                <a:solidFill>
                  <a:srgbClr val="FFFFFF"/>
                </a:solidFill>
              </a:rPr>
              <a:t>pCO</a:t>
            </a:r>
            <a:r>
              <a:rPr lang="en-US" sz="2000" baseline="-25000" dirty="0" smtClean="0">
                <a:solidFill>
                  <a:srgbClr val="FFFFFF"/>
                </a:solidFill>
              </a:rPr>
              <a:t>2</a:t>
            </a:r>
            <a:r>
              <a:rPr lang="en-US" sz="2000" dirty="0" smtClean="0">
                <a:solidFill>
                  <a:srgbClr val="FFFFFF"/>
                </a:solidFill>
              </a:rPr>
              <a:t> variation off Monterey (</a:t>
            </a:r>
            <a:r>
              <a:rPr lang="en-US" sz="2000" dirty="0">
                <a:solidFill>
                  <a:srgbClr val="FFFFFF"/>
                </a:solidFill>
              </a:rPr>
              <a:t>Chavez and Friedrich)</a:t>
            </a:r>
          </a:p>
        </p:txBody>
      </p:sp>
      <p:sp>
        <p:nvSpPr>
          <p:cNvPr id="15365" name="TextBox 4"/>
          <p:cNvSpPr txBox="1">
            <a:spLocks noChangeArrowheads="1"/>
          </p:cNvSpPr>
          <p:nvPr/>
        </p:nvSpPr>
        <p:spPr bwMode="auto">
          <a:xfrm>
            <a:off x="4664482" y="4795036"/>
            <a:ext cx="2006289" cy="317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a:solidFill>
                  <a:schemeClr val="tx1"/>
                </a:solidFill>
                <a:latin typeface="Arial" charset="0"/>
                <a:ea typeface="MS PGothic" charset="0"/>
                <a:cs typeface="MS PGothic" charset="0"/>
              </a:defRPr>
            </a:lvl1pPr>
            <a:lvl2pPr marL="742950" indent="-285750" eaLnBrk="0" hangingPunct="0">
              <a:defRPr>
                <a:solidFill>
                  <a:schemeClr val="tx1"/>
                </a:solidFill>
                <a:latin typeface="Arial" charset="0"/>
                <a:ea typeface="MS PGothic" charset="0"/>
                <a:cs typeface="MS PGothic" charset="0"/>
              </a:defRPr>
            </a:lvl2pPr>
            <a:lvl3pPr marL="1143000" indent="-228600" eaLnBrk="0" hangingPunct="0">
              <a:defRPr>
                <a:solidFill>
                  <a:schemeClr val="tx1"/>
                </a:solidFill>
                <a:latin typeface="Arial" charset="0"/>
                <a:ea typeface="MS PGothic" charset="0"/>
                <a:cs typeface="MS PGothic" charset="0"/>
              </a:defRPr>
            </a:lvl3pPr>
            <a:lvl4pPr marL="1600200" indent="-228600" eaLnBrk="0" hangingPunct="0">
              <a:defRPr>
                <a:solidFill>
                  <a:schemeClr val="tx1"/>
                </a:solidFill>
                <a:latin typeface="Arial" charset="0"/>
                <a:ea typeface="MS PGothic" charset="0"/>
                <a:cs typeface="MS PGothic" charset="0"/>
              </a:defRPr>
            </a:lvl4pPr>
            <a:lvl5pPr marL="2057400" indent="-228600" eaLnBrk="0" hangingPunct="0">
              <a:defRPr>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Arial" charset="0"/>
                <a:ea typeface="MS PGothic" charset="0"/>
                <a:cs typeface="MS PGothic" charset="0"/>
              </a:defRPr>
            </a:lvl9pPr>
          </a:lstStyle>
          <a:p>
            <a:pPr eaLnBrk="1" hangingPunct="1"/>
            <a:r>
              <a:rPr lang="en-US" dirty="0">
                <a:solidFill>
                  <a:schemeClr val="bg2"/>
                </a:solidFill>
              </a:rPr>
              <a:t>Distance offshore (km)</a:t>
            </a:r>
          </a:p>
        </p:txBody>
      </p:sp>
      <p:sp>
        <p:nvSpPr>
          <p:cNvPr id="15366" name="TextBox 5"/>
          <p:cNvSpPr txBox="1">
            <a:spLocks noChangeArrowheads="1"/>
          </p:cNvSpPr>
          <p:nvPr/>
        </p:nvSpPr>
        <p:spPr bwMode="auto">
          <a:xfrm>
            <a:off x="364392" y="5634752"/>
            <a:ext cx="9321766" cy="840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spAutoFit/>
          </a:bodyPr>
          <a:lstStyle>
            <a:lvl1pPr eaLnBrk="0" hangingPunct="0">
              <a:defRPr>
                <a:solidFill>
                  <a:schemeClr val="tx1"/>
                </a:solidFill>
                <a:latin typeface="Arial" charset="0"/>
                <a:ea typeface="MS PGothic" charset="0"/>
                <a:cs typeface="MS PGothic" charset="0"/>
              </a:defRPr>
            </a:lvl1pPr>
            <a:lvl2pPr marL="742950" indent="-285750" eaLnBrk="0" hangingPunct="0">
              <a:defRPr>
                <a:solidFill>
                  <a:schemeClr val="tx1"/>
                </a:solidFill>
                <a:latin typeface="Arial" charset="0"/>
                <a:ea typeface="MS PGothic" charset="0"/>
                <a:cs typeface="MS PGothic" charset="0"/>
              </a:defRPr>
            </a:lvl2pPr>
            <a:lvl3pPr marL="1143000" indent="-228600" eaLnBrk="0" hangingPunct="0">
              <a:defRPr>
                <a:solidFill>
                  <a:schemeClr val="tx1"/>
                </a:solidFill>
                <a:latin typeface="Arial" charset="0"/>
                <a:ea typeface="MS PGothic" charset="0"/>
                <a:cs typeface="MS PGothic" charset="0"/>
              </a:defRPr>
            </a:lvl3pPr>
            <a:lvl4pPr marL="1600200" indent="-228600" eaLnBrk="0" hangingPunct="0">
              <a:defRPr>
                <a:solidFill>
                  <a:schemeClr val="tx1"/>
                </a:solidFill>
                <a:latin typeface="Arial" charset="0"/>
                <a:ea typeface="MS PGothic" charset="0"/>
                <a:cs typeface="MS PGothic" charset="0"/>
              </a:defRPr>
            </a:lvl4pPr>
            <a:lvl5pPr marL="2057400" indent="-228600" eaLnBrk="0" hangingPunct="0">
              <a:defRPr>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Arial" charset="0"/>
                <a:ea typeface="MS PGothic" charset="0"/>
                <a:cs typeface="MS PGothic" charset="0"/>
              </a:defRPr>
            </a:lvl9pPr>
          </a:lstStyle>
          <a:p>
            <a:pPr marL="285750" indent="-285750" eaLnBrk="1" hangingPunct="1">
              <a:buFont typeface="Arial"/>
              <a:buChar char="•"/>
            </a:pPr>
            <a:r>
              <a:rPr lang="en-US" sz="2400" dirty="0">
                <a:solidFill>
                  <a:srgbClr val="FFFFFF"/>
                </a:solidFill>
                <a:latin typeface="Calibri" charset="0"/>
              </a:rPr>
              <a:t> </a:t>
            </a:r>
            <a:r>
              <a:rPr lang="en-US" sz="2400" dirty="0" smtClean="0">
                <a:solidFill>
                  <a:srgbClr val="FFFFFF"/>
                </a:solidFill>
                <a:latin typeface="Calibri" charset="0"/>
              </a:rPr>
              <a:t>Coastal </a:t>
            </a:r>
            <a:r>
              <a:rPr lang="en-US" sz="2400" dirty="0">
                <a:solidFill>
                  <a:srgbClr val="FFFFFF"/>
                </a:solidFill>
                <a:latin typeface="Calibri" charset="0"/>
              </a:rPr>
              <a:t>upwelling is patchy and episodic </a:t>
            </a:r>
            <a:r>
              <a:rPr lang="en-US" sz="2400" dirty="0" smtClean="0">
                <a:solidFill>
                  <a:srgbClr val="FFFFFF"/>
                </a:solidFill>
                <a:latin typeface="Calibri" charset="0"/>
              </a:rPr>
              <a:t>(wind direction and stress)</a:t>
            </a:r>
          </a:p>
          <a:p>
            <a:pPr marL="285750" indent="-285750" eaLnBrk="1" hangingPunct="1">
              <a:buFont typeface="Arial"/>
              <a:buChar char="•"/>
            </a:pPr>
            <a:r>
              <a:rPr lang="en-US" sz="2400" dirty="0" smtClean="0">
                <a:solidFill>
                  <a:srgbClr val="FFFFFF"/>
                </a:solidFill>
                <a:latin typeface="Calibri" charset="0"/>
              </a:rPr>
              <a:t> Ocean chemistry closely linked</a:t>
            </a:r>
            <a:endParaRPr lang="en-US" sz="2400" dirty="0">
              <a:solidFill>
                <a:srgbClr val="FFFFFF"/>
              </a:solidFill>
              <a:latin typeface="Calibri" charset="0"/>
            </a:endParaRPr>
          </a:p>
        </p:txBody>
      </p:sp>
      <p:sp>
        <p:nvSpPr>
          <p:cNvPr id="7" name="TextBox 6"/>
          <p:cNvSpPr txBox="1"/>
          <p:nvPr/>
        </p:nvSpPr>
        <p:spPr>
          <a:xfrm>
            <a:off x="1144383" y="204700"/>
            <a:ext cx="8326466" cy="594267"/>
          </a:xfrm>
          <a:prstGeom prst="rect">
            <a:avLst/>
          </a:prstGeom>
          <a:noFill/>
        </p:spPr>
        <p:txBody>
          <a:bodyPr wrap="none" lIns="100840" tIns="50420" rIns="100840" bIns="50420">
            <a:spAutoFit/>
          </a:bodyPr>
          <a:lstStyle/>
          <a:p>
            <a:pPr>
              <a:defRPr/>
            </a:pPr>
            <a:r>
              <a:rPr lang="en-US" sz="3200" dirty="0" smtClean="0">
                <a:latin typeface="Comic Sans MS"/>
                <a:ea typeface="ＭＳ Ｐゴシック" charset="-128"/>
                <a:cs typeface="Comic Sans MS"/>
              </a:rPr>
              <a:t>Coastal Upwelling Ecosystems are Dynamic </a:t>
            </a:r>
            <a:endParaRPr lang="en-US" sz="3200" dirty="0">
              <a:latin typeface="Comic Sans MS"/>
              <a:ea typeface="ＭＳ Ｐゴシック" charset="-128"/>
              <a:cs typeface="Comic Sans MS"/>
            </a:endParaRPr>
          </a:p>
        </p:txBody>
      </p:sp>
      <p:sp>
        <p:nvSpPr>
          <p:cNvPr id="8" name="Line 6"/>
          <p:cNvSpPr>
            <a:spLocks noChangeShapeType="1"/>
          </p:cNvSpPr>
          <p:nvPr/>
        </p:nvSpPr>
        <p:spPr bwMode="auto">
          <a:xfrm>
            <a:off x="470224" y="1009198"/>
            <a:ext cx="9026525" cy="0"/>
          </a:xfrm>
          <a:prstGeom prst="line">
            <a:avLst/>
          </a:prstGeom>
          <a:noFill/>
          <a:ln w="15875">
            <a:solidFill>
              <a:srgbClr val="FF0000"/>
            </a:solidFill>
            <a:round/>
            <a:headEnd/>
            <a:tailEnd/>
          </a:ln>
          <a:effectLst/>
        </p:spPr>
        <p:txBody>
          <a:bodyPr lIns="87909" tIns="43953" rIns="87909" bIns="43953"/>
          <a:lstStyle/>
          <a:p>
            <a:endParaRPr lang="en-US"/>
          </a:p>
        </p:txBody>
      </p:sp>
    </p:spTree>
    <p:extLst>
      <p:ext uri="{BB962C8B-B14F-4D97-AF65-F5344CB8AC3E}">
        <p14:creationId xmlns:p14="http://schemas.microsoft.com/office/powerpoint/2010/main" val="3750488038"/>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4"/>
          <p:cNvSpPr txBox="1">
            <a:spLocks noChangeArrowheads="1"/>
          </p:cNvSpPr>
          <p:nvPr/>
        </p:nvSpPr>
        <p:spPr bwMode="auto">
          <a:xfrm>
            <a:off x="0" y="2880607"/>
            <a:ext cx="3557800" cy="440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sz="2400">
                <a:solidFill>
                  <a:schemeClr val="tx1"/>
                </a:solidFill>
                <a:latin typeface="Comic Sans MS" charset="0"/>
                <a:ea typeface="ＭＳ Ｐゴシック" charset="0"/>
              </a:defRPr>
            </a:lvl1pPr>
            <a:lvl2pPr marL="742950" indent="-285750" eaLnBrk="0" hangingPunct="0">
              <a:defRPr sz="2400">
                <a:solidFill>
                  <a:schemeClr val="tx1"/>
                </a:solidFill>
                <a:latin typeface="Comic Sans MS" charset="0"/>
                <a:ea typeface="ＭＳ Ｐゴシック" charset="0"/>
              </a:defRPr>
            </a:lvl2pPr>
            <a:lvl3pPr marL="1143000" indent="-228600" eaLnBrk="0" hangingPunct="0">
              <a:defRPr sz="2400">
                <a:solidFill>
                  <a:schemeClr val="tx1"/>
                </a:solidFill>
                <a:latin typeface="Comic Sans MS" charset="0"/>
                <a:ea typeface="ＭＳ Ｐゴシック" charset="0"/>
              </a:defRPr>
            </a:lvl3pPr>
            <a:lvl4pPr marL="1600200" indent="-228600" eaLnBrk="0" hangingPunct="0">
              <a:defRPr sz="2400">
                <a:solidFill>
                  <a:schemeClr val="tx1"/>
                </a:solidFill>
                <a:latin typeface="Comic Sans MS" charset="0"/>
                <a:ea typeface="ＭＳ Ｐゴシック" charset="0"/>
              </a:defRPr>
            </a:lvl4pPr>
            <a:lvl5pPr marL="2057400" indent="-228600" eaLnBrk="0" hangingPunct="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pPr eaLnBrk="1" hangingPunct="1"/>
            <a:r>
              <a:rPr lang="en-US" sz="2200">
                <a:latin typeface="Helvetica Neue" charset="0"/>
                <a:cs typeface="Helvetica Neue" charset="0"/>
              </a:rPr>
              <a:t>Pacific Decadal Oscillation</a:t>
            </a:r>
          </a:p>
        </p:txBody>
      </p:sp>
      <p:sp>
        <p:nvSpPr>
          <p:cNvPr id="27651" name="Text Box 5"/>
          <p:cNvSpPr txBox="1">
            <a:spLocks noChangeArrowheads="1"/>
          </p:cNvSpPr>
          <p:nvPr/>
        </p:nvSpPr>
        <p:spPr bwMode="auto">
          <a:xfrm>
            <a:off x="256025" y="6419638"/>
            <a:ext cx="1857949" cy="440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sz="2400">
                <a:solidFill>
                  <a:schemeClr val="tx1"/>
                </a:solidFill>
                <a:latin typeface="Comic Sans MS" charset="0"/>
                <a:ea typeface="ＭＳ Ｐゴシック" charset="0"/>
              </a:defRPr>
            </a:lvl1pPr>
            <a:lvl2pPr marL="742950" indent="-285750" eaLnBrk="0" hangingPunct="0">
              <a:defRPr sz="2400">
                <a:solidFill>
                  <a:schemeClr val="tx1"/>
                </a:solidFill>
                <a:latin typeface="Comic Sans MS" charset="0"/>
                <a:ea typeface="ＭＳ Ｐゴシック" charset="0"/>
              </a:defRPr>
            </a:lvl2pPr>
            <a:lvl3pPr marL="1143000" indent="-228600" eaLnBrk="0" hangingPunct="0">
              <a:defRPr sz="2400">
                <a:solidFill>
                  <a:schemeClr val="tx1"/>
                </a:solidFill>
                <a:latin typeface="Comic Sans MS" charset="0"/>
                <a:ea typeface="ＭＳ Ｐゴシック" charset="0"/>
              </a:defRPr>
            </a:lvl3pPr>
            <a:lvl4pPr marL="1600200" indent="-228600" eaLnBrk="0" hangingPunct="0">
              <a:defRPr sz="2400">
                <a:solidFill>
                  <a:schemeClr val="tx1"/>
                </a:solidFill>
                <a:latin typeface="Comic Sans MS" charset="0"/>
                <a:ea typeface="ＭＳ Ｐゴシック" charset="0"/>
              </a:defRPr>
            </a:lvl4pPr>
            <a:lvl5pPr marL="2057400" indent="-228600" eaLnBrk="0" hangingPunct="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pPr eaLnBrk="1" hangingPunct="1"/>
            <a:r>
              <a:rPr lang="en-US" sz="2200" b="1">
                <a:latin typeface="Helvetica Neue" charset="0"/>
                <a:cs typeface="Helvetica Neue" charset="0"/>
              </a:rPr>
              <a:t>warm phase</a:t>
            </a:r>
          </a:p>
        </p:txBody>
      </p:sp>
      <p:sp>
        <p:nvSpPr>
          <p:cNvPr id="27652" name="Text Box 7"/>
          <p:cNvSpPr txBox="1">
            <a:spLocks noChangeArrowheads="1"/>
          </p:cNvSpPr>
          <p:nvPr/>
        </p:nvSpPr>
        <p:spPr bwMode="auto">
          <a:xfrm>
            <a:off x="0" y="90877"/>
            <a:ext cx="10240963" cy="896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lstStyle>
            <a:lvl1pPr eaLnBrk="0" hangingPunct="0">
              <a:defRPr sz="2400">
                <a:solidFill>
                  <a:schemeClr val="tx1"/>
                </a:solidFill>
                <a:latin typeface="Comic Sans MS" charset="0"/>
                <a:ea typeface="ＭＳ Ｐゴシック" charset="0"/>
              </a:defRPr>
            </a:lvl1pPr>
            <a:lvl2pPr marL="742950" indent="-285750" eaLnBrk="0" hangingPunct="0">
              <a:defRPr sz="2400">
                <a:solidFill>
                  <a:schemeClr val="tx1"/>
                </a:solidFill>
                <a:latin typeface="Comic Sans MS" charset="0"/>
                <a:ea typeface="ＭＳ Ｐゴシック" charset="0"/>
              </a:defRPr>
            </a:lvl2pPr>
            <a:lvl3pPr marL="1143000" indent="-228600" eaLnBrk="0" hangingPunct="0">
              <a:defRPr sz="2400">
                <a:solidFill>
                  <a:schemeClr val="tx1"/>
                </a:solidFill>
                <a:latin typeface="Comic Sans MS" charset="0"/>
                <a:ea typeface="ＭＳ Ｐゴシック" charset="0"/>
              </a:defRPr>
            </a:lvl3pPr>
            <a:lvl4pPr marL="1600200" indent="-228600" eaLnBrk="0" hangingPunct="0">
              <a:defRPr sz="2400">
                <a:solidFill>
                  <a:schemeClr val="tx1"/>
                </a:solidFill>
                <a:latin typeface="Comic Sans MS" charset="0"/>
                <a:ea typeface="ＭＳ Ｐゴシック" charset="0"/>
              </a:defRPr>
            </a:lvl4pPr>
            <a:lvl5pPr marL="2057400" indent="-228600" eaLnBrk="0" hangingPunct="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pPr algn="ctr" eaLnBrk="1" hangingPunct="1"/>
            <a:r>
              <a:rPr lang="en-US" b="1" dirty="0" err="1">
                <a:solidFill>
                  <a:srgbClr val="FFFF00"/>
                </a:solidFill>
                <a:latin typeface="Comic Sans MS"/>
                <a:cs typeface="Comic Sans MS"/>
              </a:rPr>
              <a:t>Interdecadal</a:t>
            </a:r>
            <a:r>
              <a:rPr lang="en-US" b="1" dirty="0">
                <a:solidFill>
                  <a:srgbClr val="FFFF00"/>
                </a:solidFill>
                <a:latin typeface="Comic Sans MS"/>
                <a:cs typeface="Comic Sans MS"/>
              </a:rPr>
              <a:t> climate variability (</a:t>
            </a:r>
            <a:r>
              <a:rPr lang="ja-JP" altLang="en-US" b="1" dirty="0">
                <a:solidFill>
                  <a:srgbClr val="FFFF00"/>
                </a:solidFill>
                <a:latin typeface="Comic Sans MS"/>
                <a:cs typeface="Comic Sans MS"/>
              </a:rPr>
              <a:t>“</a:t>
            </a:r>
            <a:r>
              <a:rPr lang="en-US" b="1" dirty="0">
                <a:solidFill>
                  <a:srgbClr val="FFFF00"/>
                </a:solidFill>
                <a:latin typeface="Comic Sans MS"/>
                <a:cs typeface="Comic Sans MS"/>
              </a:rPr>
              <a:t>regime shifts</a:t>
            </a:r>
            <a:r>
              <a:rPr lang="ja-JP" altLang="en-US" b="1" dirty="0">
                <a:solidFill>
                  <a:srgbClr val="FFFF00"/>
                </a:solidFill>
                <a:latin typeface="Comic Sans MS"/>
                <a:cs typeface="Comic Sans MS"/>
              </a:rPr>
              <a:t>”</a:t>
            </a:r>
            <a:r>
              <a:rPr lang="en-US" b="1" dirty="0">
                <a:solidFill>
                  <a:srgbClr val="FFFF00"/>
                </a:solidFill>
                <a:latin typeface="Comic Sans MS"/>
                <a:cs typeface="Comic Sans MS"/>
              </a:rPr>
              <a:t>) changes ecosystem structure and productivity</a:t>
            </a:r>
          </a:p>
        </p:txBody>
      </p:sp>
      <p:sp>
        <p:nvSpPr>
          <p:cNvPr id="27653" name="Rectangle 10"/>
          <p:cNvSpPr>
            <a:spLocks noChangeArrowheads="1"/>
          </p:cNvSpPr>
          <p:nvPr/>
        </p:nvSpPr>
        <p:spPr bwMode="auto">
          <a:xfrm>
            <a:off x="5291164" y="2304486"/>
            <a:ext cx="341365" cy="246909"/>
          </a:xfrm>
          <a:prstGeom prst="rect">
            <a:avLst/>
          </a:prstGeom>
          <a:solidFill>
            <a:srgbClr val="FDFDF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nchor="ctr"/>
          <a:lstStyle/>
          <a:p>
            <a:endParaRPr lang="en-US"/>
          </a:p>
        </p:txBody>
      </p:sp>
      <p:sp>
        <p:nvSpPr>
          <p:cNvPr id="27654" name="Text Box 11"/>
          <p:cNvSpPr txBox="1">
            <a:spLocks noChangeArrowheads="1"/>
          </p:cNvSpPr>
          <p:nvPr/>
        </p:nvSpPr>
        <p:spPr bwMode="auto">
          <a:xfrm>
            <a:off x="0" y="7078063"/>
            <a:ext cx="3499258" cy="332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sz="2400">
                <a:solidFill>
                  <a:schemeClr val="tx1"/>
                </a:solidFill>
                <a:latin typeface="Comic Sans MS" charset="0"/>
                <a:ea typeface="ＭＳ Ｐゴシック" charset="0"/>
              </a:defRPr>
            </a:lvl1pPr>
            <a:lvl2pPr marL="742950" indent="-285750" eaLnBrk="0" hangingPunct="0">
              <a:defRPr sz="2400">
                <a:solidFill>
                  <a:schemeClr val="tx1"/>
                </a:solidFill>
                <a:latin typeface="Comic Sans MS" charset="0"/>
                <a:ea typeface="ＭＳ Ｐゴシック" charset="0"/>
              </a:defRPr>
            </a:lvl2pPr>
            <a:lvl3pPr marL="1143000" indent="-228600" eaLnBrk="0" hangingPunct="0">
              <a:defRPr sz="2400">
                <a:solidFill>
                  <a:schemeClr val="tx1"/>
                </a:solidFill>
                <a:latin typeface="Comic Sans MS" charset="0"/>
                <a:ea typeface="ＭＳ Ｐゴシック" charset="0"/>
              </a:defRPr>
            </a:lvl3pPr>
            <a:lvl4pPr marL="1600200" indent="-228600" eaLnBrk="0" hangingPunct="0">
              <a:defRPr sz="2400">
                <a:solidFill>
                  <a:schemeClr val="tx1"/>
                </a:solidFill>
                <a:latin typeface="Comic Sans MS" charset="0"/>
                <a:ea typeface="ＭＳ Ｐゴシック" charset="0"/>
              </a:defRPr>
            </a:lvl4pPr>
            <a:lvl5pPr marL="2057400" indent="-228600" eaLnBrk="0" hangingPunct="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pPr eaLnBrk="1" hangingPunct="1"/>
            <a:r>
              <a:rPr lang="en-US" sz="1500" i="1">
                <a:latin typeface="Arial" charset="0"/>
              </a:rPr>
              <a:t>(from Nathan Mantua, U. Washington)</a:t>
            </a:r>
          </a:p>
        </p:txBody>
      </p:sp>
      <p:pic>
        <p:nvPicPr>
          <p:cNvPr id="27655"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6506" y="1152243"/>
            <a:ext cx="4864457" cy="6255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6" name="Line 17"/>
          <p:cNvSpPr>
            <a:spLocks noChangeShapeType="1"/>
          </p:cNvSpPr>
          <p:nvPr/>
        </p:nvSpPr>
        <p:spPr bwMode="auto">
          <a:xfrm flipV="1">
            <a:off x="2389558" y="1975273"/>
            <a:ext cx="3584337" cy="2222183"/>
          </a:xfrm>
          <a:prstGeom prst="line">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txBody>
          <a:bodyPr wrap="none" lIns="100840" tIns="50420" rIns="100840" bIns="50420" anchor="ctr"/>
          <a:lstStyle/>
          <a:p>
            <a:endParaRPr lang="en-US"/>
          </a:p>
        </p:txBody>
      </p:sp>
      <p:sp>
        <p:nvSpPr>
          <p:cNvPr id="27657" name="Line 18"/>
          <p:cNvSpPr>
            <a:spLocks noChangeShapeType="1"/>
          </p:cNvSpPr>
          <p:nvPr/>
        </p:nvSpPr>
        <p:spPr bwMode="auto">
          <a:xfrm flipV="1">
            <a:off x="5120482" y="2633698"/>
            <a:ext cx="1536144" cy="1399152"/>
          </a:xfrm>
          <a:prstGeom prst="line">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txBody>
          <a:bodyPr wrap="none" lIns="100840" tIns="50420" rIns="100840" bIns="50420" anchor="ctr"/>
          <a:lstStyle/>
          <a:p>
            <a:endParaRPr lang="en-US"/>
          </a:p>
        </p:txBody>
      </p:sp>
      <p:sp>
        <p:nvSpPr>
          <p:cNvPr id="27659" name="Text Box 2"/>
          <p:cNvSpPr txBox="1">
            <a:spLocks noChangeArrowheads="1"/>
          </p:cNvSpPr>
          <p:nvPr/>
        </p:nvSpPr>
        <p:spPr bwMode="auto">
          <a:xfrm>
            <a:off x="6645959" y="7078063"/>
            <a:ext cx="3278532" cy="332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sz="2400">
                <a:solidFill>
                  <a:schemeClr val="tx1"/>
                </a:solidFill>
                <a:latin typeface="Comic Sans MS" charset="0"/>
                <a:ea typeface="ＭＳ Ｐゴシック" charset="0"/>
              </a:defRPr>
            </a:lvl1pPr>
            <a:lvl2pPr marL="742950" indent="-285750" eaLnBrk="0" hangingPunct="0">
              <a:defRPr sz="2400">
                <a:solidFill>
                  <a:schemeClr val="tx1"/>
                </a:solidFill>
                <a:latin typeface="Comic Sans MS" charset="0"/>
                <a:ea typeface="ＭＳ Ｐゴシック" charset="0"/>
              </a:defRPr>
            </a:lvl2pPr>
            <a:lvl3pPr marL="1143000" indent="-228600" eaLnBrk="0" hangingPunct="0">
              <a:defRPr sz="2400">
                <a:solidFill>
                  <a:schemeClr val="tx1"/>
                </a:solidFill>
                <a:latin typeface="Comic Sans MS" charset="0"/>
                <a:ea typeface="ＭＳ Ｐゴシック" charset="0"/>
              </a:defRPr>
            </a:lvl3pPr>
            <a:lvl4pPr marL="1600200" indent="-228600" eaLnBrk="0" hangingPunct="0">
              <a:defRPr sz="2400">
                <a:solidFill>
                  <a:schemeClr val="tx1"/>
                </a:solidFill>
                <a:latin typeface="Comic Sans MS" charset="0"/>
                <a:ea typeface="ＭＳ Ｐゴシック" charset="0"/>
              </a:defRPr>
            </a:lvl4pPr>
            <a:lvl5pPr marL="2057400" indent="-228600" eaLnBrk="0" hangingPunct="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pPr eaLnBrk="1" hangingPunct="1"/>
            <a:r>
              <a:rPr lang="en-US" sz="1500" i="1">
                <a:latin typeface="Arial" charset="0"/>
              </a:rPr>
              <a:t>(from Peterson and Schwing, 2003)</a:t>
            </a:r>
          </a:p>
        </p:txBody>
      </p:sp>
      <p:sp>
        <p:nvSpPr>
          <p:cNvPr id="27660" name="Text Box 12"/>
          <p:cNvSpPr txBox="1">
            <a:spLocks noChangeArrowheads="1"/>
          </p:cNvSpPr>
          <p:nvPr/>
        </p:nvSpPr>
        <p:spPr bwMode="auto">
          <a:xfrm>
            <a:off x="3669679" y="6419638"/>
            <a:ext cx="1678412" cy="440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sz="2400">
                <a:solidFill>
                  <a:schemeClr val="tx1"/>
                </a:solidFill>
                <a:latin typeface="Comic Sans MS" charset="0"/>
                <a:ea typeface="ＭＳ Ｐゴシック" charset="0"/>
              </a:defRPr>
            </a:lvl1pPr>
            <a:lvl2pPr marL="742950" indent="-285750" eaLnBrk="0" hangingPunct="0">
              <a:defRPr sz="2400">
                <a:solidFill>
                  <a:schemeClr val="tx1"/>
                </a:solidFill>
                <a:latin typeface="Comic Sans MS" charset="0"/>
                <a:ea typeface="ＭＳ Ｐゴシック" charset="0"/>
              </a:defRPr>
            </a:lvl2pPr>
            <a:lvl3pPr marL="1143000" indent="-228600" eaLnBrk="0" hangingPunct="0">
              <a:defRPr sz="2400">
                <a:solidFill>
                  <a:schemeClr val="tx1"/>
                </a:solidFill>
                <a:latin typeface="Comic Sans MS" charset="0"/>
                <a:ea typeface="ＭＳ Ｐゴシック" charset="0"/>
              </a:defRPr>
            </a:lvl3pPr>
            <a:lvl4pPr marL="1600200" indent="-228600" eaLnBrk="0" hangingPunct="0">
              <a:defRPr sz="2400">
                <a:solidFill>
                  <a:schemeClr val="tx1"/>
                </a:solidFill>
                <a:latin typeface="Comic Sans MS" charset="0"/>
                <a:ea typeface="ＭＳ Ｐゴシック" charset="0"/>
              </a:defRPr>
            </a:lvl4pPr>
            <a:lvl5pPr marL="2057400" indent="-228600" eaLnBrk="0" hangingPunct="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pPr eaLnBrk="1" hangingPunct="1"/>
            <a:r>
              <a:rPr lang="en-US" sz="2200" b="1">
                <a:latin typeface="Helvetica Neue" charset="0"/>
                <a:cs typeface="Helvetica Neue" charset="0"/>
              </a:rPr>
              <a:t>cool phase</a:t>
            </a:r>
          </a:p>
        </p:txBody>
      </p:sp>
      <p:sp>
        <p:nvSpPr>
          <p:cNvPr id="27661" name="Text Box 5"/>
          <p:cNvSpPr txBox="1">
            <a:spLocks noChangeArrowheads="1"/>
          </p:cNvSpPr>
          <p:nvPr/>
        </p:nvSpPr>
        <p:spPr bwMode="auto">
          <a:xfrm>
            <a:off x="8192771" y="3045213"/>
            <a:ext cx="1384750" cy="378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sz="2400">
                <a:solidFill>
                  <a:schemeClr val="tx1"/>
                </a:solidFill>
                <a:latin typeface="Comic Sans MS" charset="0"/>
                <a:ea typeface="ＭＳ Ｐゴシック" charset="0"/>
              </a:defRPr>
            </a:lvl1pPr>
            <a:lvl2pPr marL="742950" indent="-285750" eaLnBrk="0" hangingPunct="0">
              <a:defRPr sz="2400">
                <a:solidFill>
                  <a:schemeClr val="tx1"/>
                </a:solidFill>
                <a:latin typeface="Comic Sans MS" charset="0"/>
                <a:ea typeface="ＭＳ Ｐゴシック" charset="0"/>
              </a:defRPr>
            </a:lvl2pPr>
            <a:lvl3pPr marL="1143000" indent="-228600" eaLnBrk="0" hangingPunct="0">
              <a:defRPr sz="2400">
                <a:solidFill>
                  <a:schemeClr val="tx1"/>
                </a:solidFill>
                <a:latin typeface="Comic Sans MS" charset="0"/>
                <a:ea typeface="ＭＳ Ｐゴシック" charset="0"/>
              </a:defRPr>
            </a:lvl3pPr>
            <a:lvl4pPr marL="1600200" indent="-228600" eaLnBrk="0" hangingPunct="0">
              <a:defRPr sz="2400">
                <a:solidFill>
                  <a:schemeClr val="tx1"/>
                </a:solidFill>
                <a:latin typeface="Comic Sans MS" charset="0"/>
                <a:ea typeface="ＭＳ Ｐゴシック" charset="0"/>
              </a:defRPr>
            </a:lvl4pPr>
            <a:lvl5pPr marL="2057400" indent="-228600" eaLnBrk="0" hangingPunct="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r>
              <a:rPr lang="en-US" sz="1800" b="1" i="1">
                <a:latin typeface="Times" charset="0"/>
              </a:rPr>
              <a:t>zooplankton</a:t>
            </a:r>
            <a:endParaRPr lang="en-US" b="1">
              <a:latin typeface="Times" charset="0"/>
            </a:endParaRPr>
          </a:p>
        </p:txBody>
      </p:sp>
      <p:sp>
        <p:nvSpPr>
          <p:cNvPr id="27662" name="Text Box 6"/>
          <p:cNvSpPr txBox="1">
            <a:spLocks noChangeArrowheads="1"/>
          </p:cNvSpPr>
          <p:nvPr/>
        </p:nvSpPr>
        <p:spPr bwMode="auto">
          <a:xfrm>
            <a:off x="8363454" y="4362062"/>
            <a:ext cx="1057436" cy="378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sz="2400">
                <a:solidFill>
                  <a:schemeClr val="tx1"/>
                </a:solidFill>
                <a:latin typeface="Comic Sans MS" charset="0"/>
                <a:ea typeface="ＭＳ Ｐゴシック" charset="0"/>
              </a:defRPr>
            </a:lvl1pPr>
            <a:lvl2pPr marL="742950" indent="-285750" eaLnBrk="0" hangingPunct="0">
              <a:defRPr sz="2400">
                <a:solidFill>
                  <a:schemeClr val="tx1"/>
                </a:solidFill>
                <a:latin typeface="Comic Sans MS" charset="0"/>
                <a:ea typeface="ＭＳ Ｐゴシック" charset="0"/>
              </a:defRPr>
            </a:lvl2pPr>
            <a:lvl3pPr marL="1143000" indent="-228600" eaLnBrk="0" hangingPunct="0">
              <a:defRPr sz="2400">
                <a:solidFill>
                  <a:schemeClr val="tx1"/>
                </a:solidFill>
                <a:latin typeface="Comic Sans MS" charset="0"/>
                <a:ea typeface="ＭＳ Ｐゴシック" charset="0"/>
              </a:defRPr>
            </a:lvl3pPr>
            <a:lvl4pPr marL="1600200" indent="-228600" eaLnBrk="0" hangingPunct="0">
              <a:defRPr sz="2400">
                <a:solidFill>
                  <a:schemeClr val="tx1"/>
                </a:solidFill>
                <a:latin typeface="Comic Sans MS" charset="0"/>
                <a:ea typeface="ＭＳ Ｐゴシック" charset="0"/>
              </a:defRPr>
            </a:lvl4pPr>
            <a:lvl5pPr marL="2057400" indent="-228600" eaLnBrk="0" hangingPunct="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r>
              <a:rPr lang="en-US" sz="1800" b="1" i="1">
                <a:latin typeface="Times" charset="0"/>
              </a:rPr>
              <a:t>OR coho</a:t>
            </a:r>
            <a:endParaRPr lang="en-US" b="1">
              <a:latin typeface="Times" charset="0"/>
            </a:endParaRPr>
          </a:p>
        </p:txBody>
      </p:sp>
      <p:sp>
        <p:nvSpPr>
          <p:cNvPr id="27663" name="Text Box 7"/>
          <p:cNvSpPr txBox="1">
            <a:spLocks noChangeArrowheads="1"/>
          </p:cNvSpPr>
          <p:nvPr/>
        </p:nvSpPr>
        <p:spPr bwMode="auto">
          <a:xfrm>
            <a:off x="8297670" y="5678911"/>
            <a:ext cx="1089434" cy="378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sz="2400">
                <a:solidFill>
                  <a:schemeClr val="tx1"/>
                </a:solidFill>
                <a:latin typeface="Comic Sans MS" charset="0"/>
                <a:ea typeface="ＭＳ Ｐゴシック" charset="0"/>
              </a:defRPr>
            </a:lvl1pPr>
            <a:lvl2pPr marL="742950" indent="-285750" eaLnBrk="0" hangingPunct="0">
              <a:defRPr sz="2400">
                <a:solidFill>
                  <a:schemeClr val="tx1"/>
                </a:solidFill>
                <a:latin typeface="Comic Sans MS" charset="0"/>
                <a:ea typeface="ＭＳ Ｐゴシック" charset="0"/>
              </a:defRPr>
            </a:lvl2pPr>
            <a:lvl3pPr marL="1143000" indent="-228600" eaLnBrk="0" hangingPunct="0">
              <a:defRPr sz="2400">
                <a:solidFill>
                  <a:schemeClr val="tx1"/>
                </a:solidFill>
                <a:latin typeface="Comic Sans MS" charset="0"/>
                <a:ea typeface="ＭＳ Ｐゴシック" charset="0"/>
              </a:defRPr>
            </a:lvl3pPr>
            <a:lvl4pPr marL="1600200" indent="-228600" eaLnBrk="0" hangingPunct="0">
              <a:defRPr sz="2400">
                <a:solidFill>
                  <a:schemeClr val="tx1"/>
                </a:solidFill>
                <a:latin typeface="Comic Sans MS" charset="0"/>
                <a:ea typeface="ＭＳ Ｐゴシック" charset="0"/>
              </a:defRPr>
            </a:lvl4pPr>
            <a:lvl5pPr marL="2057400" indent="-228600" eaLnBrk="0" hangingPunct="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r>
              <a:rPr lang="en-US" sz="1800" b="1" i="1">
                <a:latin typeface="Times" charset="0"/>
              </a:rPr>
              <a:t>copepods</a:t>
            </a:r>
            <a:endParaRPr lang="en-US" b="1">
              <a:latin typeface="Times" charset="0"/>
            </a:endParaRPr>
          </a:p>
        </p:txBody>
      </p:sp>
      <p:pic>
        <p:nvPicPr>
          <p:cNvPr id="27664" name="Picture 1029" descr="chinooksalm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4759" y="4362062"/>
            <a:ext cx="1644599" cy="106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5" name="Picture 16" descr="pdo_warm_cool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029421"/>
            <a:ext cx="5717871" cy="2391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6" name="Picture 5" descr="imag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9860" y="5678911"/>
            <a:ext cx="1783279" cy="1152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Line 6"/>
          <p:cNvSpPr>
            <a:spLocks noChangeShapeType="1"/>
          </p:cNvSpPr>
          <p:nvPr/>
        </p:nvSpPr>
        <p:spPr bwMode="auto">
          <a:xfrm>
            <a:off x="470224" y="1009198"/>
            <a:ext cx="9026525" cy="0"/>
          </a:xfrm>
          <a:prstGeom prst="line">
            <a:avLst/>
          </a:prstGeom>
          <a:noFill/>
          <a:ln w="15875">
            <a:solidFill>
              <a:srgbClr val="FF0000"/>
            </a:solidFill>
            <a:round/>
            <a:headEnd/>
            <a:tailEnd/>
          </a:ln>
          <a:effectLst/>
        </p:spPr>
        <p:txBody>
          <a:bodyPr lIns="87909" tIns="43953" rIns="87909" bIns="43953"/>
          <a:lstStyle/>
          <a:p>
            <a:endParaRPr lang="en-US"/>
          </a:p>
        </p:txBody>
      </p:sp>
    </p:spTree>
    <p:extLst>
      <p:ext uri="{BB962C8B-B14F-4D97-AF65-F5344CB8AC3E}">
        <p14:creationId xmlns:p14="http://schemas.microsoft.com/office/powerpoint/2010/main" val="1011123045"/>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0" y="246909"/>
            <a:ext cx="10240963" cy="987637"/>
          </a:xfrm>
        </p:spPr>
        <p:txBody>
          <a:bodyPr/>
          <a:lstStyle/>
          <a:p>
            <a:pPr eaLnBrk="1" hangingPunct="1"/>
            <a:r>
              <a:rPr lang="en-US" sz="3500" dirty="0">
                <a:solidFill>
                  <a:srgbClr val="FFFF00"/>
                </a:solidFill>
                <a:latin typeface="Comic Sans MS"/>
                <a:ea typeface="MS PGothic" charset="0"/>
                <a:cs typeface="Comic Sans MS"/>
              </a:rPr>
              <a:t>Lower Production in 2005 &amp; 2006</a:t>
            </a:r>
            <a:br>
              <a:rPr lang="en-US" sz="3500" dirty="0">
                <a:solidFill>
                  <a:srgbClr val="FFFF00"/>
                </a:solidFill>
                <a:latin typeface="Comic Sans MS"/>
                <a:ea typeface="MS PGothic" charset="0"/>
                <a:cs typeface="Comic Sans MS"/>
              </a:rPr>
            </a:br>
            <a:r>
              <a:rPr lang="en-US" sz="3500" dirty="0">
                <a:solidFill>
                  <a:srgbClr val="FFFF00"/>
                </a:solidFill>
                <a:latin typeface="Comic Sans MS"/>
                <a:ea typeface="MS PGothic" charset="0"/>
                <a:cs typeface="Comic Sans MS"/>
              </a:rPr>
              <a:t>due to Weak Springtime Upwelling </a:t>
            </a:r>
          </a:p>
        </p:txBody>
      </p:sp>
      <p:pic>
        <p:nvPicPr>
          <p:cNvPr id="17411" name="Picture 4" descr="upwell_chl_s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414" y="1647776"/>
            <a:ext cx="6741967" cy="5594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Text Box 5"/>
          <p:cNvSpPr txBox="1">
            <a:spLocks noChangeArrowheads="1"/>
          </p:cNvSpPr>
          <p:nvPr/>
        </p:nvSpPr>
        <p:spPr bwMode="auto">
          <a:xfrm>
            <a:off x="8205217" y="6748851"/>
            <a:ext cx="1865064" cy="55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spAutoFit/>
          </a:bodyPr>
          <a:lstStyle>
            <a:lvl1pPr eaLnBrk="0" hangingPunct="0">
              <a:defRPr sz="2400">
                <a:solidFill>
                  <a:schemeClr val="tx1"/>
                </a:solidFill>
                <a:latin typeface="Comic Sans MS" charset="0"/>
                <a:ea typeface="ＭＳ Ｐゴシック" charset="0"/>
              </a:defRPr>
            </a:lvl1pPr>
            <a:lvl2pPr marL="742950" indent="-285750" eaLnBrk="0" hangingPunct="0">
              <a:defRPr sz="2400">
                <a:solidFill>
                  <a:schemeClr val="tx1"/>
                </a:solidFill>
                <a:latin typeface="Comic Sans MS" charset="0"/>
                <a:ea typeface="ＭＳ Ｐゴシック" charset="0"/>
              </a:defRPr>
            </a:lvl2pPr>
            <a:lvl3pPr marL="1143000" indent="-228600" eaLnBrk="0" hangingPunct="0">
              <a:defRPr sz="2400">
                <a:solidFill>
                  <a:schemeClr val="tx1"/>
                </a:solidFill>
                <a:latin typeface="Comic Sans MS" charset="0"/>
                <a:ea typeface="ＭＳ Ｐゴシック" charset="0"/>
              </a:defRPr>
            </a:lvl3pPr>
            <a:lvl4pPr marL="1600200" indent="-228600" eaLnBrk="0" hangingPunct="0">
              <a:defRPr sz="2400">
                <a:solidFill>
                  <a:schemeClr val="tx1"/>
                </a:solidFill>
                <a:latin typeface="Comic Sans MS" charset="0"/>
                <a:ea typeface="ＭＳ Ｐゴシック" charset="0"/>
              </a:defRPr>
            </a:lvl4pPr>
            <a:lvl5pPr marL="2057400" indent="-228600" eaLnBrk="0" hangingPunct="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pPr eaLnBrk="1" hangingPunct="1"/>
            <a:r>
              <a:rPr lang="en-US" sz="1500" i="1">
                <a:latin typeface="Arial" charset="0"/>
              </a:rPr>
              <a:t>(from David Foley, NOAA NESDIS)</a:t>
            </a:r>
          </a:p>
        </p:txBody>
      </p:sp>
      <p:sp>
        <p:nvSpPr>
          <p:cNvPr id="17413" name="Line 6"/>
          <p:cNvSpPr>
            <a:spLocks noChangeShapeType="1"/>
          </p:cNvSpPr>
          <p:nvPr/>
        </p:nvSpPr>
        <p:spPr bwMode="auto">
          <a:xfrm>
            <a:off x="512048" y="1399152"/>
            <a:ext cx="9131525" cy="0"/>
          </a:xfrm>
          <a:prstGeom prst="line">
            <a:avLst/>
          </a:prstGeom>
          <a:noFill/>
          <a:ln w="76200" cmpd="tri">
            <a:solidFill>
              <a:schemeClr val="accent2"/>
            </a:solidFill>
            <a:round/>
            <a:headEnd/>
            <a:tailEnd/>
          </a:ln>
          <a:extLst>
            <a:ext uri="{909E8E84-426E-40DD-AFC4-6F175D3DCCD1}">
              <a14:hiddenFill xmlns:a14="http://schemas.microsoft.com/office/drawing/2010/main">
                <a:noFill/>
              </a14:hiddenFill>
            </a:ext>
          </a:extLst>
        </p:spPr>
        <p:txBody>
          <a:bodyPr wrap="none" lIns="100840" tIns="50420" rIns="100840" bIns="50420" anchor="ctr"/>
          <a:lstStyle/>
          <a:p>
            <a:endParaRPr lang="en-US"/>
          </a:p>
        </p:txBody>
      </p:sp>
      <p:sp>
        <p:nvSpPr>
          <p:cNvPr id="6" name="Line 6"/>
          <p:cNvSpPr>
            <a:spLocks noChangeShapeType="1"/>
          </p:cNvSpPr>
          <p:nvPr/>
        </p:nvSpPr>
        <p:spPr bwMode="auto">
          <a:xfrm>
            <a:off x="470224" y="1009198"/>
            <a:ext cx="9026525" cy="0"/>
          </a:xfrm>
          <a:prstGeom prst="line">
            <a:avLst/>
          </a:prstGeom>
          <a:noFill/>
          <a:ln w="15875">
            <a:solidFill>
              <a:srgbClr val="FF0000"/>
            </a:solidFill>
            <a:round/>
            <a:headEnd/>
            <a:tailEnd/>
          </a:ln>
          <a:effectLst/>
        </p:spPr>
        <p:txBody>
          <a:bodyPr lIns="87909" tIns="43953" rIns="87909" bIns="43953"/>
          <a:lstStyle/>
          <a:p>
            <a:endParaRPr lang="en-US"/>
          </a:p>
        </p:txBody>
      </p:sp>
    </p:spTree>
    <p:extLst>
      <p:ext uri="{BB962C8B-B14F-4D97-AF65-F5344CB8AC3E}">
        <p14:creationId xmlns:p14="http://schemas.microsoft.com/office/powerpoint/2010/main" val="1027417948"/>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383" y="1234546"/>
            <a:ext cx="9206199" cy="5569173"/>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pic>
      <p:pic>
        <p:nvPicPr>
          <p:cNvPr id="1843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383" y="3803087"/>
            <a:ext cx="9206199" cy="3028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18436" name="Text Box 4"/>
          <p:cNvSpPr txBox="1">
            <a:spLocks noChangeArrowheads="1"/>
          </p:cNvSpPr>
          <p:nvPr/>
        </p:nvSpPr>
        <p:spPr bwMode="auto">
          <a:xfrm>
            <a:off x="32004" y="0"/>
            <a:ext cx="10208960" cy="814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lstStyle>
            <a:lvl1pPr eaLnBrk="0" hangingPunct="0">
              <a:defRPr sz="2400">
                <a:solidFill>
                  <a:schemeClr val="tx1"/>
                </a:solidFill>
                <a:latin typeface="Comic Sans MS" charset="0"/>
                <a:ea typeface="ＭＳ Ｐゴシック" charset="0"/>
              </a:defRPr>
            </a:lvl1pPr>
            <a:lvl2pPr marL="742950" indent="-285750" eaLnBrk="0" hangingPunct="0">
              <a:defRPr sz="2400">
                <a:solidFill>
                  <a:schemeClr val="tx1"/>
                </a:solidFill>
                <a:latin typeface="Comic Sans MS" charset="0"/>
                <a:ea typeface="ＭＳ Ｐゴシック" charset="0"/>
              </a:defRPr>
            </a:lvl2pPr>
            <a:lvl3pPr marL="1143000" indent="-228600" eaLnBrk="0" hangingPunct="0">
              <a:defRPr sz="2400">
                <a:solidFill>
                  <a:schemeClr val="tx1"/>
                </a:solidFill>
                <a:latin typeface="Comic Sans MS" charset="0"/>
                <a:ea typeface="ＭＳ Ｐゴシック" charset="0"/>
              </a:defRPr>
            </a:lvl3pPr>
            <a:lvl4pPr marL="1600200" indent="-228600" eaLnBrk="0" hangingPunct="0">
              <a:defRPr sz="2400">
                <a:solidFill>
                  <a:schemeClr val="tx1"/>
                </a:solidFill>
                <a:latin typeface="Comic Sans MS" charset="0"/>
                <a:ea typeface="ＭＳ Ｐゴシック" charset="0"/>
              </a:defRPr>
            </a:lvl4pPr>
            <a:lvl5pPr marL="2057400" indent="-228600" eaLnBrk="0" hangingPunct="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pPr algn="ctr" eaLnBrk="1" hangingPunct="1"/>
            <a:r>
              <a:rPr lang="en-US" sz="2800" b="1" dirty="0">
                <a:latin typeface="Comic Sans MS"/>
                <a:cs typeface="Comic Sans MS"/>
              </a:rPr>
              <a:t>2005-2006 - worst years on record for </a:t>
            </a:r>
            <a:r>
              <a:rPr lang="en-US" sz="2800" b="1" dirty="0" err="1">
                <a:latin typeface="Comic Sans MS"/>
                <a:cs typeface="Comic Sans MS"/>
              </a:rPr>
              <a:t>Farallon</a:t>
            </a:r>
            <a:r>
              <a:rPr lang="en-US" sz="2800" b="1" dirty="0">
                <a:latin typeface="Comic Sans MS"/>
                <a:cs typeface="Comic Sans MS"/>
              </a:rPr>
              <a:t> Island auklets (42 km west of San Francisco)</a:t>
            </a:r>
          </a:p>
        </p:txBody>
      </p:sp>
      <p:grpSp>
        <p:nvGrpSpPr>
          <p:cNvPr id="18437" name="Group 5"/>
          <p:cNvGrpSpPr>
            <a:grpSpLocks/>
          </p:cNvGrpSpPr>
          <p:nvPr/>
        </p:nvGrpSpPr>
        <p:grpSpPr bwMode="auto">
          <a:xfrm>
            <a:off x="1377909" y="4032849"/>
            <a:ext cx="7485148" cy="1160817"/>
            <a:chOff x="775" y="2547"/>
            <a:chExt cx="4210" cy="677"/>
          </a:xfrm>
        </p:grpSpPr>
        <p:sp>
          <p:nvSpPr>
            <p:cNvPr id="18444" name="Line 6"/>
            <p:cNvSpPr>
              <a:spLocks noChangeShapeType="1"/>
            </p:cNvSpPr>
            <p:nvPr/>
          </p:nvSpPr>
          <p:spPr bwMode="auto">
            <a:xfrm>
              <a:off x="775" y="3224"/>
              <a:ext cx="4210" cy="0"/>
            </a:xfrm>
            <a:prstGeom prst="line">
              <a:avLst/>
            </a:prstGeom>
            <a:noFill/>
            <a:ln w="38100" cap="rnd">
              <a:solidFill>
                <a:srgbClr val="FF0000"/>
              </a:solidFill>
              <a:prstDash val="sysDot"/>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18445" name="Text Box 7"/>
            <p:cNvSpPr txBox="1">
              <a:spLocks noChangeArrowheads="1"/>
            </p:cNvSpPr>
            <p:nvPr/>
          </p:nvSpPr>
          <p:spPr bwMode="auto">
            <a:xfrm>
              <a:off x="850" y="2547"/>
              <a:ext cx="202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charset="0"/>
                  <a:ea typeface="ＭＳ Ｐゴシック" charset="0"/>
                </a:defRPr>
              </a:lvl1pPr>
              <a:lvl2pPr marL="742950" indent="-285750" eaLnBrk="0" hangingPunct="0">
                <a:defRPr sz="2400">
                  <a:solidFill>
                    <a:schemeClr val="tx1"/>
                  </a:solidFill>
                  <a:latin typeface="Comic Sans MS" charset="0"/>
                  <a:ea typeface="ＭＳ Ｐゴシック" charset="0"/>
                </a:defRPr>
              </a:lvl2pPr>
              <a:lvl3pPr marL="1143000" indent="-228600" eaLnBrk="0" hangingPunct="0">
                <a:defRPr sz="2400">
                  <a:solidFill>
                    <a:schemeClr val="tx1"/>
                  </a:solidFill>
                  <a:latin typeface="Comic Sans MS" charset="0"/>
                  <a:ea typeface="ＭＳ Ｐゴシック" charset="0"/>
                </a:defRPr>
              </a:lvl3pPr>
              <a:lvl4pPr marL="1600200" indent="-228600" eaLnBrk="0" hangingPunct="0">
                <a:defRPr sz="2400">
                  <a:solidFill>
                    <a:schemeClr val="tx1"/>
                  </a:solidFill>
                  <a:latin typeface="Comic Sans MS" charset="0"/>
                  <a:ea typeface="ＭＳ Ｐゴシック" charset="0"/>
                </a:defRPr>
              </a:lvl4pPr>
              <a:lvl5pPr marL="2057400" indent="-228600" eaLnBrk="0" hangingPunct="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pPr algn="ctr" eaLnBrk="1" hangingPunct="1"/>
              <a:r>
                <a:rPr lang="en-US" sz="2200" b="1">
                  <a:solidFill>
                    <a:srgbClr val="000000"/>
                  </a:solidFill>
                  <a:latin typeface="Helvetica Neue" charset="0"/>
                  <a:cs typeface="Helvetica Neue" charset="0"/>
                </a:rPr>
                <a:t>Mean productivity = 0.70</a:t>
              </a:r>
            </a:p>
          </p:txBody>
        </p:sp>
      </p:grpSp>
      <p:sp>
        <p:nvSpPr>
          <p:cNvPr id="18438" name="Rectangle 8"/>
          <p:cNvSpPr>
            <a:spLocks noChangeArrowheads="1"/>
          </p:cNvSpPr>
          <p:nvPr/>
        </p:nvSpPr>
        <p:spPr bwMode="auto">
          <a:xfrm>
            <a:off x="7510039" y="6865447"/>
            <a:ext cx="2995838" cy="45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en-US" sz="1500" i="1">
                <a:latin typeface="Arial" charset="0"/>
              </a:rPr>
              <a:t>From Sydeman and Bradley, PRBO</a:t>
            </a:r>
            <a:endParaRPr lang="en-US" sz="1500" b="1" i="1">
              <a:latin typeface="Arial" charset="0"/>
            </a:endParaRPr>
          </a:p>
        </p:txBody>
      </p:sp>
      <p:sp>
        <p:nvSpPr>
          <p:cNvPr id="18439" name="Text Box 9"/>
          <p:cNvSpPr txBox="1">
            <a:spLocks noChangeArrowheads="1"/>
          </p:cNvSpPr>
          <p:nvPr/>
        </p:nvSpPr>
        <p:spPr bwMode="auto">
          <a:xfrm rot="-5400000">
            <a:off x="-925295" y="4839690"/>
            <a:ext cx="2574215" cy="409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sz="2400">
                <a:solidFill>
                  <a:schemeClr val="tx1"/>
                </a:solidFill>
                <a:latin typeface="Comic Sans MS" charset="0"/>
                <a:ea typeface="ＭＳ Ｐゴシック" charset="0"/>
              </a:defRPr>
            </a:lvl1pPr>
            <a:lvl2pPr marL="742950" indent="-285750" eaLnBrk="0" hangingPunct="0">
              <a:defRPr sz="2400">
                <a:solidFill>
                  <a:schemeClr val="tx1"/>
                </a:solidFill>
                <a:latin typeface="Comic Sans MS" charset="0"/>
                <a:ea typeface="ＭＳ Ｐゴシック" charset="0"/>
              </a:defRPr>
            </a:lvl2pPr>
            <a:lvl3pPr marL="1143000" indent="-228600" eaLnBrk="0" hangingPunct="0">
              <a:defRPr sz="2400">
                <a:solidFill>
                  <a:schemeClr val="tx1"/>
                </a:solidFill>
                <a:latin typeface="Comic Sans MS" charset="0"/>
                <a:ea typeface="ＭＳ Ｐゴシック" charset="0"/>
              </a:defRPr>
            </a:lvl3pPr>
            <a:lvl4pPr marL="1600200" indent="-228600" eaLnBrk="0" hangingPunct="0">
              <a:defRPr sz="2400">
                <a:solidFill>
                  <a:schemeClr val="tx1"/>
                </a:solidFill>
                <a:latin typeface="Comic Sans MS" charset="0"/>
                <a:ea typeface="ＭＳ Ｐゴシック" charset="0"/>
              </a:defRPr>
            </a:lvl4pPr>
            <a:lvl5pPr marL="2057400" indent="-228600" eaLnBrk="0" hangingPunct="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pPr eaLnBrk="1" hangingPunct="1"/>
            <a:r>
              <a:rPr lang="en-US" sz="2000" b="1" dirty="0">
                <a:solidFill>
                  <a:srgbClr val="FFFFFF"/>
                </a:solidFill>
                <a:latin typeface="Times New Roman" charset="0"/>
              </a:rPr>
              <a:t>#young/breeding-pair</a:t>
            </a:r>
          </a:p>
        </p:txBody>
      </p:sp>
      <p:pic>
        <p:nvPicPr>
          <p:cNvPr id="18440" name="Picture 10" descr="caau"/>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049" y="1234546"/>
            <a:ext cx="2017968" cy="2551395"/>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18441" name="Text Box 11"/>
          <p:cNvSpPr txBox="1">
            <a:spLocks noChangeArrowheads="1"/>
          </p:cNvSpPr>
          <p:nvPr/>
        </p:nvSpPr>
        <p:spPr bwMode="auto">
          <a:xfrm>
            <a:off x="170683" y="6826010"/>
            <a:ext cx="6166407" cy="471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sz="2400">
                <a:solidFill>
                  <a:schemeClr val="tx1"/>
                </a:solidFill>
                <a:latin typeface="Comic Sans MS" charset="0"/>
                <a:ea typeface="ＭＳ Ｐゴシック" charset="0"/>
              </a:defRPr>
            </a:lvl1pPr>
            <a:lvl2pPr marL="742950" indent="-285750" eaLnBrk="0" hangingPunct="0">
              <a:defRPr sz="2400">
                <a:solidFill>
                  <a:schemeClr val="tx1"/>
                </a:solidFill>
                <a:latin typeface="Comic Sans MS" charset="0"/>
                <a:ea typeface="ＭＳ Ｐゴシック" charset="0"/>
              </a:defRPr>
            </a:lvl2pPr>
            <a:lvl3pPr marL="1143000" indent="-228600" eaLnBrk="0" hangingPunct="0">
              <a:defRPr sz="2400">
                <a:solidFill>
                  <a:schemeClr val="tx1"/>
                </a:solidFill>
                <a:latin typeface="Comic Sans MS" charset="0"/>
                <a:ea typeface="ＭＳ Ｐゴシック" charset="0"/>
              </a:defRPr>
            </a:lvl3pPr>
            <a:lvl4pPr marL="1600200" indent="-228600" eaLnBrk="0" hangingPunct="0">
              <a:defRPr sz="2400">
                <a:solidFill>
                  <a:schemeClr val="tx1"/>
                </a:solidFill>
                <a:latin typeface="Comic Sans MS" charset="0"/>
                <a:ea typeface="ＭＳ Ｐゴシック" charset="0"/>
              </a:defRPr>
            </a:lvl4pPr>
            <a:lvl5pPr marL="2057400" indent="-228600" eaLnBrk="0" hangingPunct="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r>
              <a:rPr lang="en-US" dirty="0">
                <a:solidFill>
                  <a:srgbClr val="FFFFFF"/>
                </a:solidFill>
                <a:latin typeface="Helvetica Neue" charset="0"/>
                <a:ea typeface="MS PGothic" charset="0"/>
                <a:cs typeface="Helvetica Neue" charset="0"/>
              </a:rPr>
              <a:t>Nests abandoned due to delayed upwelling</a:t>
            </a:r>
          </a:p>
        </p:txBody>
      </p:sp>
      <p:sp>
        <p:nvSpPr>
          <p:cNvPr id="18442" name="Oval 12"/>
          <p:cNvSpPr>
            <a:spLocks noChangeArrowheads="1"/>
          </p:cNvSpPr>
          <p:nvPr/>
        </p:nvSpPr>
        <p:spPr bwMode="auto">
          <a:xfrm>
            <a:off x="8875501" y="6090426"/>
            <a:ext cx="85341" cy="82303"/>
          </a:xfrm>
          <a:prstGeom prst="ellipse">
            <a:avLst/>
          </a:prstGeom>
          <a:solidFill>
            <a:schemeClr val="hlink"/>
          </a:solidFill>
          <a:ln w="9525">
            <a:solidFill>
              <a:schemeClr val="tx1"/>
            </a:solidFill>
            <a:round/>
            <a:headEnd/>
            <a:tailEnd/>
          </a:ln>
        </p:spPr>
        <p:txBody>
          <a:bodyPr wrap="none" lIns="100840" tIns="50420" rIns="100840" bIns="50420" anchor="ctr"/>
          <a:lstStyle/>
          <a:p>
            <a:endParaRPr lang="en-US"/>
          </a:p>
        </p:txBody>
      </p:sp>
      <p:sp>
        <p:nvSpPr>
          <p:cNvPr id="18443" name="Line 13"/>
          <p:cNvSpPr>
            <a:spLocks noChangeShapeType="1"/>
          </p:cNvSpPr>
          <p:nvPr/>
        </p:nvSpPr>
        <p:spPr bwMode="auto">
          <a:xfrm>
            <a:off x="512048" y="987637"/>
            <a:ext cx="9131525" cy="0"/>
          </a:xfrm>
          <a:prstGeom prst="line">
            <a:avLst/>
          </a:prstGeom>
          <a:noFill/>
          <a:ln w="76200" cmpd="tri">
            <a:solidFill>
              <a:schemeClr val="accent2"/>
            </a:solidFill>
            <a:round/>
            <a:headEnd/>
            <a:tailEnd/>
          </a:ln>
          <a:extLst>
            <a:ext uri="{909E8E84-426E-40DD-AFC4-6F175D3DCCD1}">
              <a14:hiddenFill xmlns:a14="http://schemas.microsoft.com/office/drawing/2010/main">
                <a:noFill/>
              </a14:hiddenFill>
            </a:ext>
          </a:extLst>
        </p:spPr>
        <p:txBody>
          <a:bodyPr wrap="none" lIns="100840" tIns="50420" rIns="100840" bIns="50420" anchor="ctr"/>
          <a:lstStyle/>
          <a:p>
            <a:endParaRPr lang="en-US"/>
          </a:p>
        </p:txBody>
      </p:sp>
      <p:sp>
        <p:nvSpPr>
          <p:cNvPr id="14" name="Line 6"/>
          <p:cNvSpPr>
            <a:spLocks noChangeShapeType="1"/>
          </p:cNvSpPr>
          <p:nvPr/>
        </p:nvSpPr>
        <p:spPr bwMode="auto">
          <a:xfrm>
            <a:off x="470224" y="1009198"/>
            <a:ext cx="9026525" cy="0"/>
          </a:xfrm>
          <a:prstGeom prst="line">
            <a:avLst/>
          </a:prstGeom>
          <a:noFill/>
          <a:ln w="15875">
            <a:solidFill>
              <a:srgbClr val="FF0000"/>
            </a:solidFill>
            <a:round/>
            <a:headEnd/>
            <a:tailEnd/>
          </a:ln>
          <a:effectLst/>
        </p:spPr>
        <p:txBody>
          <a:bodyPr lIns="87909" tIns="43953" rIns="87909" bIns="43953"/>
          <a:lstStyle/>
          <a:p>
            <a:endParaRPr lang="en-US"/>
          </a:p>
        </p:txBody>
      </p:sp>
    </p:spTree>
    <p:extLst>
      <p:ext uri="{BB962C8B-B14F-4D97-AF65-F5344CB8AC3E}">
        <p14:creationId xmlns:p14="http://schemas.microsoft.com/office/powerpoint/2010/main" val="3744685147"/>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70222" y="63261"/>
            <a:ext cx="9216867" cy="493818"/>
          </a:xfrm>
        </p:spPr>
        <p:txBody>
          <a:bodyPr lIns="96945" tIns="48472" rIns="96945" bIns="48472"/>
          <a:lstStyle/>
          <a:p>
            <a:pPr eaLnBrk="1" hangingPunct="1">
              <a:defRPr/>
            </a:pPr>
            <a:r>
              <a:rPr lang="en-US" sz="2900" dirty="0">
                <a:latin typeface="Comic Sans MS" pitchFamily="66" charset="0"/>
              </a:rPr>
              <a:t>Oxygen is decreasing in deep Monterey Bay waters</a:t>
            </a:r>
          </a:p>
        </p:txBody>
      </p:sp>
      <p:grpSp>
        <p:nvGrpSpPr>
          <p:cNvPr id="2" name="Group 8"/>
          <p:cNvGrpSpPr/>
          <p:nvPr/>
        </p:nvGrpSpPr>
        <p:grpSpPr>
          <a:xfrm>
            <a:off x="1537749" y="703965"/>
            <a:ext cx="8816486" cy="6539520"/>
            <a:chOff x="1905000" y="914400"/>
            <a:chExt cx="7239000" cy="5118508"/>
          </a:xfrm>
        </p:grpSpPr>
        <p:pic>
          <p:nvPicPr>
            <p:cNvPr id="8" name="Picture 7" descr="oxysat_organisms-V3-all-white.png"/>
            <p:cNvPicPr>
              <a:picLocks noChangeAspect="1"/>
            </p:cNvPicPr>
            <p:nvPr/>
          </p:nvPicPr>
          <p:blipFill>
            <a:blip r:embed="rId3" cstate="print"/>
            <a:stretch>
              <a:fillRect/>
            </a:stretch>
          </p:blipFill>
          <p:spPr>
            <a:xfrm>
              <a:off x="1905000" y="914400"/>
              <a:ext cx="7239000" cy="5118508"/>
            </a:xfrm>
            <a:prstGeom prst="rect">
              <a:avLst/>
            </a:prstGeom>
          </p:spPr>
        </p:pic>
        <p:sp>
          <p:nvSpPr>
            <p:cNvPr id="5" name="TextBox 4"/>
            <p:cNvSpPr txBox="1"/>
            <p:nvPr/>
          </p:nvSpPr>
          <p:spPr>
            <a:xfrm>
              <a:off x="5486400" y="4191000"/>
              <a:ext cx="1828800" cy="999727"/>
            </a:xfrm>
            <a:prstGeom prst="rect">
              <a:avLst/>
            </a:prstGeom>
            <a:noFill/>
            <a:ln>
              <a:solidFill>
                <a:schemeClr val="bg2"/>
              </a:solidFill>
            </a:ln>
          </p:spPr>
          <p:txBody>
            <a:bodyPr wrap="square" rtlCol="0">
              <a:spAutoFit/>
            </a:bodyPr>
            <a:lstStyle/>
            <a:p>
              <a:r>
                <a:rPr lang="en-US" sz="1100" dirty="0"/>
                <a:t>B – </a:t>
              </a:r>
              <a:r>
                <a:rPr lang="en-US" sz="1100" i="1" dirty="0" err="1"/>
                <a:t>Bathochordaeus</a:t>
              </a:r>
              <a:endParaRPr lang="en-US" sz="1100" i="1" dirty="0"/>
            </a:p>
            <a:p>
              <a:r>
                <a:rPr lang="en-US" sz="1100" dirty="0"/>
                <a:t>A – </a:t>
              </a:r>
              <a:r>
                <a:rPr lang="en-US" sz="1100" i="1" dirty="0" err="1"/>
                <a:t>Acanthomunnopsis</a:t>
              </a:r>
              <a:endParaRPr lang="en-US" sz="1100" i="1" dirty="0"/>
            </a:p>
            <a:p>
              <a:r>
                <a:rPr lang="en-US" sz="1100" dirty="0"/>
                <a:t>P – </a:t>
              </a:r>
              <a:r>
                <a:rPr lang="en-US" sz="1100" i="1" dirty="0" err="1"/>
                <a:t>Poeobius</a:t>
              </a:r>
              <a:r>
                <a:rPr lang="en-US" sz="1100" i="1" dirty="0"/>
                <a:t> </a:t>
              </a:r>
              <a:r>
                <a:rPr lang="en-US" sz="1100" i="1" dirty="0" err="1"/>
                <a:t>meres</a:t>
              </a:r>
              <a:endParaRPr lang="en-US" sz="1100" i="1" dirty="0"/>
            </a:p>
            <a:p>
              <a:r>
                <a:rPr lang="en-US" sz="1100" dirty="0"/>
                <a:t>S – </a:t>
              </a:r>
              <a:r>
                <a:rPr lang="en-US" sz="1100" i="1" dirty="0" err="1"/>
                <a:t>Sergestes</a:t>
              </a:r>
              <a:r>
                <a:rPr lang="en-US" sz="1100" i="1" dirty="0"/>
                <a:t> </a:t>
              </a:r>
              <a:r>
                <a:rPr lang="en-US" sz="1100" i="1" dirty="0" err="1"/>
                <a:t>siimilis</a:t>
              </a:r>
              <a:endParaRPr lang="en-US" sz="1100" i="1" dirty="0"/>
            </a:p>
            <a:p>
              <a:r>
                <a:rPr lang="en-US" sz="1100" dirty="0" err="1"/>
                <a:t>Hd</a:t>
              </a:r>
              <a:r>
                <a:rPr lang="en-US" sz="1100" dirty="0"/>
                <a:t> – </a:t>
              </a:r>
              <a:r>
                <a:rPr lang="en-US" sz="1100" i="1" dirty="0" err="1"/>
                <a:t>Hastigerinella</a:t>
              </a:r>
              <a:r>
                <a:rPr lang="en-US" sz="1100" i="1" dirty="0"/>
                <a:t> </a:t>
              </a:r>
              <a:r>
                <a:rPr lang="en-US" sz="1100" i="1" dirty="0" err="1"/>
                <a:t>digitata</a:t>
              </a:r>
              <a:endParaRPr lang="en-US" sz="1100" i="1" dirty="0"/>
            </a:p>
            <a:p>
              <a:r>
                <a:rPr lang="en-US" sz="1100" dirty="0" err="1"/>
                <a:t>Hc</a:t>
              </a:r>
              <a:r>
                <a:rPr lang="en-US" sz="1100" dirty="0"/>
                <a:t> – </a:t>
              </a:r>
              <a:r>
                <a:rPr lang="en-US" sz="1100" i="1" dirty="0" err="1"/>
                <a:t>Halicera</a:t>
              </a:r>
              <a:r>
                <a:rPr lang="en-US" sz="1100" i="1" dirty="0"/>
                <a:t> </a:t>
              </a:r>
              <a:r>
                <a:rPr lang="en-US" sz="1100" i="1" dirty="0" err="1"/>
                <a:t>conica</a:t>
              </a:r>
              <a:endParaRPr lang="en-US" sz="1100" i="1" dirty="0"/>
            </a:p>
            <a:p>
              <a:r>
                <a:rPr lang="en-US" sz="1100" dirty="0"/>
                <a:t>C – </a:t>
              </a:r>
              <a:r>
                <a:rPr lang="en-US" sz="1100" i="1" dirty="0" err="1"/>
                <a:t>Colobonema</a:t>
              </a:r>
              <a:r>
                <a:rPr lang="en-US" sz="1100" i="1" dirty="0"/>
                <a:t> </a:t>
              </a:r>
              <a:r>
                <a:rPr lang="en-US" sz="1100" i="1" dirty="0" err="1"/>
                <a:t>sericeum</a:t>
              </a:r>
              <a:endParaRPr lang="en-US" sz="1100" i="1" dirty="0"/>
            </a:p>
          </p:txBody>
        </p:sp>
      </p:grpSp>
      <p:sp>
        <p:nvSpPr>
          <p:cNvPr id="10" name="Rectangle 3"/>
          <p:cNvSpPr txBox="1">
            <a:spLocks noChangeArrowheads="1"/>
          </p:cNvSpPr>
          <p:nvPr/>
        </p:nvSpPr>
        <p:spPr bwMode="auto">
          <a:xfrm>
            <a:off x="292881" y="1460521"/>
            <a:ext cx="4011174" cy="3997601"/>
          </a:xfrm>
          <a:prstGeom prst="rect">
            <a:avLst/>
          </a:prstGeom>
          <a:noFill/>
          <a:ln w="9525">
            <a:noFill/>
            <a:miter lim="800000"/>
            <a:headEnd/>
            <a:tailEnd/>
          </a:ln>
          <a:effectLst/>
        </p:spPr>
        <p:txBody>
          <a:bodyPr vert="horz" wrap="square" lIns="96937" tIns="48469" rIns="96937" bIns="48469" numCol="1" anchor="t" anchorCtr="0" compatLnSpc="1">
            <a:prstTxWarp prst="textNoShape">
              <a:avLst/>
            </a:prstTxWarp>
          </a:bodyPr>
          <a:lstStyle/>
          <a:p>
            <a:pPr marL="329654" indent="-329654" defTabSz="969357">
              <a:lnSpc>
                <a:spcPct val="80000"/>
              </a:lnSpc>
              <a:spcBef>
                <a:spcPct val="20000"/>
              </a:spcBef>
              <a:buClr>
                <a:srgbClr val="FFFFFF"/>
              </a:buClr>
              <a:buSzPct val="100000"/>
              <a:buFont typeface="Arial" pitchFamily="34" charset="0"/>
              <a:buChar char="•"/>
              <a:defRPr/>
            </a:pPr>
            <a:r>
              <a:rPr lang="en-US" sz="2400" kern="0" dirty="0">
                <a:solidFill>
                  <a:srgbClr val="FFFFFF"/>
                </a:solidFill>
                <a:effectLst>
                  <a:outerShdw blurRad="38100" dist="38100" dir="2700000" algn="tl">
                    <a:srgbClr val="000000">
                      <a:alpha val="43137"/>
                    </a:srgbClr>
                  </a:outerShdw>
                </a:effectLst>
                <a:latin typeface="Comic Sans MS" pitchFamily="66" charset="0"/>
              </a:rPr>
              <a:t>18 </a:t>
            </a:r>
            <a:r>
              <a:rPr lang="en-US" sz="2400" kern="0" dirty="0" smtClean="0">
                <a:solidFill>
                  <a:srgbClr val="FFFFFF"/>
                </a:solidFill>
                <a:effectLst>
                  <a:outerShdw blurRad="38100" dist="38100" dir="2700000" algn="tl">
                    <a:srgbClr val="000000">
                      <a:alpha val="43137"/>
                    </a:srgbClr>
                  </a:outerShdw>
                </a:effectLst>
                <a:latin typeface="Comic Sans MS" pitchFamily="66" charset="0"/>
              </a:rPr>
              <a:t>years of data</a:t>
            </a:r>
            <a:r>
              <a:rPr lang="en-US" sz="2400" kern="0" dirty="0">
                <a:solidFill>
                  <a:srgbClr val="FFFFFF"/>
                </a:solidFill>
                <a:effectLst>
                  <a:outerShdw blurRad="38100" dist="38100" dir="2700000" algn="tl">
                    <a:srgbClr val="000000">
                      <a:alpha val="43137"/>
                    </a:srgbClr>
                  </a:outerShdw>
                </a:effectLst>
                <a:latin typeface="Comic Sans MS" pitchFamily="66" charset="0"/>
              </a:rPr>
              <a:t/>
            </a:r>
            <a:br>
              <a:rPr lang="en-US" sz="2400" kern="0" dirty="0">
                <a:solidFill>
                  <a:srgbClr val="FFFFFF"/>
                </a:solidFill>
                <a:effectLst>
                  <a:outerShdw blurRad="38100" dist="38100" dir="2700000" algn="tl">
                    <a:srgbClr val="000000">
                      <a:alpha val="43137"/>
                    </a:srgbClr>
                  </a:outerShdw>
                </a:effectLst>
                <a:latin typeface="Comic Sans MS" pitchFamily="66" charset="0"/>
              </a:rPr>
            </a:br>
            <a:endParaRPr lang="en-US" sz="2400" kern="0" dirty="0">
              <a:solidFill>
                <a:srgbClr val="FFFFFF"/>
              </a:solidFill>
              <a:effectLst>
                <a:outerShdw blurRad="38100" dist="38100" dir="2700000" algn="tl">
                  <a:srgbClr val="000000">
                    <a:alpha val="43137"/>
                  </a:srgbClr>
                </a:outerShdw>
              </a:effectLst>
              <a:latin typeface="Comic Sans MS" pitchFamily="66" charset="0"/>
            </a:endParaRPr>
          </a:p>
          <a:p>
            <a:pPr marL="329654" indent="-329654" defTabSz="969357">
              <a:lnSpc>
                <a:spcPct val="80000"/>
              </a:lnSpc>
              <a:spcBef>
                <a:spcPct val="20000"/>
              </a:spcBef>
              <a:buClr>
                <a:srgbClr val="FFFFFF"/>
              </a:buClr>
              <a:buSzPct val="100000"/>
              <a:buFont typeface="Arial" pitchFamily="34" charset="0"/>
              <a:buChar char="•"/>
              <a:defRPr/>
            </a:pPr>
            <a:r>
              <a:rPr lang="en-US" sz="2400" kern="0" dirty="0">
                <a:solidFill>
                  <a:srgbClr val="FFFFFF"/>
                </a:solidFill>
                <a:effectLst>
                  <a:outerShdw blurRad="38100" dist="38100" dir="2700000" algn="tl">
                    <a:srgbClr val="000000">
                      <a:alpha val="43137"/>
                    </a:srgbClr>
                  </a:outerShdw>
                </a:effectLst>
                <a:latin typeface="Comic Sans MS" pitchFamily="66" charset="0"/>
              </a:rPr>
              <a:t>Low oxygen waters (oxygen minimum zone) </a:t>
            </a:r>
            <a:r>
              <a:rPr lang="en-US" sz="2400" kern="0" dirty="0" smtClean="0">
                <a:solidFill>
                  <a:srgbClr val="FFFFFF"/>
                </a:solidFill>
                <a:effectLst>
                  <a:outerShdw blurRad="38100" dist="38100" dir="2700000" algn="tl">
                    <a:srgbClr val="000000">
                      <a:alpha val="43137"/>
                    </a:srgbClr>
                  </a:outerShdw>
                </a:effectLst>
                <a:latin typeface="Comic Sans MS" pitchFamily="66" charset="0"/>
              </a:rPr>
              <a:t>just below the surface</a:t>
            </a:r>
            <a:br>
              <a:rPr lang="en-US" sz="2400" kern="0" dirty="0" smtClean="0">
                <a:solidFill>
                  <a:srgbClr val="FFFFFF"/>
                </a:solidFill>
                <a:effectLst>
                  <a:outerShdw blurRad="38100" dist="38100" dir="2700000" algn="tl">
                    <a:srgbClr val="000000">
                      <a:alpha val="43137"/>
                    </a:srgbClr>
                  </a:outerShdw>
                </a:effectLst>
                <a:latin typeface="Comic Sans MS" pitchFamily="66" charset="0"/>
              </a:rPr>
            </a:br>
            <a:endParaRPr lang="en-US" sz="2400" kern="0" dirty="0">
              <a:solidFill>
                <a:srgbClr val="FFFFFF"/>
              </a:solidFill>
              <a:effectLst>
                <a:outerShdw blurRad="38100" dist="38100" dir="2700000" algn="tl">
                  <a:srgbClr val="000000">
                    <a:alpha val="43137"/>
                  </a:srgbClr>
                </a:outerShdw>
              </a:effectLst>
              <a:latin typeface="Comic Sans MS" pitchFamily="66" charset="0"/>
            </a:endParaRPr>
          </a:p>
          <a:p>
            <a:pPr marL="329654" indent="-329654" defTabSz="969357">
              <a:lnSpc>
                <a:spcPct val="80000"/>
              </a:lnSpc>
              <a:spcBef>
                <a:spcPct val="20000"/>
              </a:spcBef>
              <a:buClr>
                <a:srgbClr val="FFFFFF"/>
              </a:buClr>
              <a:buSzPct val="100000"/>
              <a:buFont typeface="Arial" pitchFamily="34" charset="0"/>
              <a:buChar char="•"/>
              <a:defRPr/>
            </a:pPr>
            <a:r>
              <a:rPr lang="en-US" sz="2400" kern="0" dirty="0" smtClean="0">
                <a:solidFill>
                  <a:srgbClr val="FFFFFF"/>
                </a:solidFill>
                <a:effectLst>
                  <a:outerShdw blurRad="38100" dist="38100" dir="2700000" algn="tl">
                    <a:srgbClr val="000000">
                      <a:alpha val="43137"/>
                    </a:srgbClr>
                  </a:outerShdw>
                </a:effectLst>
                <a:latin typeface="Comic Sans MS" pitchFamily="66" charset="0"/>
              </a:rPr>
              <a:t>Depth </a:t>
            </a:r>
            <a:r>
              <a:rPr lang="en-US" sz="2400" kern="0" dirty="0">
                <a:solidFill>
                  <a:srgbClr val="FFFFFF"/>
                </a:solidFill>
                <a:effectLst>
                  <a:outerShdw blurRad="38100" dist="38100" dir="2700000" algn="tl">
                    <a:srgbClr val="000000">
                      <a:alpha val="43137"/>
                    </a:srgbClr>
                  </a:outerShdw>
                </a:effectLst>
                <a:latin typeface="Comic Sans MS" pitchFamily="66" charset="0"/>
              </a:rPr>
              <a:t>ranges of some species are changing</a:t>
            </a:r>
            <a:br>
              <a:rPr lang="en-US" sz="2400" kern="0" dirty="0">
                <a:solidFill>
                  <a:srgbClr val="FFFFFF"/>
                </a:solidFill>
                <a:effectLst>
                  <a:outerShdw blurRad="38100" dist="38100" dir="2700000" algn="tl">
                    <a:srgbClr val="000000">
                      <a:alpha val="43137"/>
                    </a:srgbClr>
                  </a:outerShdw>
                </a:effectLst>
                <a:latin typeface="Comic Sans MS" pitchFamily="66" charset="0"/>
              </a:rPr>
            </a:br>
            <a:endParaRPr lang="en-US" sz="2400" kern="0" dirty="0">
              <a:solidFill>
                <a:srgbClr val="FFFFFF"/>
              </a:solidFill>
              <a:effectLst>
                <a:outerShdw blurRad="38100" dist="38100" dir="2700000" algn="tl">
                  <a:srgbClr val="000000">
                    <a:alpha val="43137"/>
                  </a:srgbClr>
                </a:outerShdw>
              </a:effectLst>
              <a:latin typeface="Comic Sans MS" pitchFamily="66" charset="0"/>
            </a:endParaRPr>
          </a:p>
        </p:txBody>
      </p:sp>
      <p:sp>
        <p:nvSpPr>
          <p:cNvPr id="9" name="Line 6"/>
          <p:cNvSpPr>
            <a:spLocks noChangeShapeType="1"/>
          </p:cNvSpPr>
          <p:nvPr/>
        </p:nvSpPr>
        <p:spPr bwMode="auto">
          <a:xfrm>
            <a:off x="470224" y="805560"/>
            <a:ext cx="9026525" cy="0"/>
          </a:xfrm>
          <a:prstGeom prst="line">
            <a:avLst/>
          </a:prstGeom>
          <a:noFill/>
          <a:ln w="15875">
            <a:solidFill>
              <a:srgbClr val="FF0000"/>
            </a:solidFill>
            <a:round/>
            <a:headEnd/>
            <a:tailEnd/>
          </a:ln>
          <a:effectLst/>
        </p:spPr>
        <p:txBody>
          <a:bodyPr lIns="87909" tIns="43953" rIns="87909" bIns="43953"/>
          <a:lstStyle/>
          <a:p>
            <a:endParaRPr lang="en-US"/>
          </a:p>
        </p:txBody>
      </p:sp>
      <p:sp>
        <p:nvSpPr>
          <p:cNvPr id="3" name="TextBox 2"/>
          <p:cNvSpPr txBox="1"/>
          <p:nvPr/>
        </p:nvSpPr>
        <p:spPr>
          <a:xfrm rot="20933772">
            <a:off x="6072271" y="2774095"/>
            <a:ext cx="2856299" cy="381152"/>
          </a:xfrm>
          <a:prstGeom prst="rect">
            <a:avLst/>
          </a:prstGeom>
          <a:noFill/>
        </p:spPr>
        <p:txBody>
          <a:bodyPr wrap="square" lIns="87909" tIns="43953" rIns="87909" bIns="43953" rtlCol="0">
            <a:spAutoFit/>
          </a:bodyPr>
          <a:lstStyle/>
          <a:p>
            <a:r>
              <a:rPr lang="en-US" sz="1900" dirty="0">
                <a:solidFill>
                  <a:srgbClr val="000000"/>
                </a:solidFill>
              </a:rPr>
              <a:t>shoaling of low OMZ</a:t>
            </a:r>
          </a:p>
        </p:txBody>
      </p:sp>
      <p:sp>
        <p:nvSpPr>
          <p:cNvPr id="4" name="TextBox 3"/>
          <p:cNvSpPr txBox="1"/>
          <p:nvPr/>
        </p:nvSpPr>
        <p:spPr>
          <a:xfrm>
            <a:off x="863645" y="6332162"/>
            <a:ext cx="2381531" cy="307777"/>
          </a:xfrm>
          <a:prstGeom prst="rect">
            <a:avLst/>
          </a:prstGeom>
          <a:noFill/>
        </p:spPr>
        <p:txBody>
          <a:bodyPr wrap="none" rtlCol="0">
            <a:spAutoFit/>
          </a:bodyPr>
          <a:lstStyle/>
          <a:p>
            <a:r>
              <a:rPr lang="en-US" dirty="0" smtClean="0">
                <a:solidFill>
                  <a:srgbClr val="FFFFFF"/>
                </a:solidFill>
                <a:latin typeface="Comic Sans MS"/>
                <a:cs typeface="Comic Sans MS"/>
              </a:rPr>
              <a:t>Robison et al., unpublished</a:t>
            </a:r>
            <a:endParaRPr lang="en-US" dirty="0">
              <a:solidFill>
                <a:srgbClr val="FFFFFF"/>
              </a:solidFill>
              <a:latin typeface="Comic Sans MS"/>
              <a:cs typeface="Comic Sans MS"/>
            </a:endParaRPr>
          </a:p>
        </p:txBody>
      </p:sp>
    </p:spTree>
    <p:extLst>
      <p:ext uri="{BB962C8B-B14F-4D97-AF65-F5344CB8AC3E}">
        <p14:creationId xmlns:p14="http://schemas.microsoft.com/office/powerpoint/2010/main" val="3685732399"/>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951202" y="1287701"/>
            <a:ext cx="7854961" cy="5099360"/>
          </a:xfrm>
          <a:prstGeom prst="rect">
            <a:avLst/>
          </a:prstGeom>
          <a:solidFill>
            <a:srgbClr val="FFFFFF"/>
          </a:solidFill>
          <a:ln w="9525">
            <a:solidFill>
              <a:schemeClr val="tx1"/>
            </a:solidFill>
            <a:miter lim="800000"/>
            <a:headEnd/>
            <a:tailEnd/>
          </a:ln>
          <a:effectLst/>
        </p:spPr>
        <p:txBody>
          <a:bodyPr wrap="none" lIns="100840" tIns="50420" rIns="100840" bIns="50420" anchor="ctr"/>
          <a:lstStyle/>
          <a:p>
            <a:endParaRPr lang="en-US"/>
          </a:p>
        </p:txBody>
      </p:sp>
      <p:pic>
        <p:nvPicPr>
          <p:cNvPr id="20483" name="Picture 3" descr="1149016fig1"/>
          <p:cNvPicPr>
            <a:picLocks noChangeAspect="1" noChangeArrowheads="1"/>
          </p:cNvPicPr>
          <p:nvPr/>
        </p:nvPicPr>
        <p:blipFill>
          <a:blip r:embed="rId3">
            <a:extLst>
              <a:ext uri="{28A0092B-C50C-407E-A947-70E740481C1C}">
                <a14:useLocalDpi xmlns:a14="http://schemas.microsoft.com/office/drawing/2010/main" val="0"/>
              </a:ext>
            </a:extLst>
          </a:blip>
          <a:srcRect l="25526" t="11362" r="26468" b="62173"/>
          <a:stretch>
            <a:fillRect/>
          </a:stretch>
        </p:blipFill>
        <p:spPr bwMode="auto">
          <a:xfrm>
            <a:off x="1630376" y="1646061"/>
            <a:ext cx="7131337" cy="4692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 Box 4"/>
          <p:cNvSpPr txBox="1">
            <a:spLocks noChangeArrowheads="1"/>
          </p:cNvSpPr>
          <p:nvPr/>
        </p:nvSpPr>
        <p:spPr bwMode="auto">
          <a:xfrm>
            <a:off x="1750900" y="163540"/>
            <a:ext cx="7512113" cy="652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12396" tIns="56199" rIns="112396" bIns="5619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3500" b="1" dirty="0">
                <a:latin typeface="Comic Sans MS"/>
                <a:cs typeface="Comic Sans MS"/>
              </a:rPr>
              <a:t>Is hypoxia/anoxia </a:t>
            </a:r>
            <a:r>
              <a:rPr lang="en-US" sz="3500" b="1" dirty="0" smtClean="0">
                <a:latin typeface="Comic Sans MS"/>
                <a:cs typeface="Comic Sans MS"/>
              </a:rPr>
              <a:t>normal?</a:t>
            </a:r>
          </a:p>
        </p:txBody>
      </p:sp>
      <p:sp>
        <p:nvSpPr>
          <p:cNvPr id="20485" name="Text Box 5"/>
          <p:cNvSpPr txBox="1">
            <a:spLocks noChangeArrowheads="1"/>
          </p:cNvSpPr>
          <p:nvPr/>
        </p:nvSpPr>
        <p:spPr bwMode="auto">
          <a:xfrm>
            <a:off x="3472327" y="1340854"/>
            <a:ext cx="5625418" cy="328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96" tIns="56199" rIns="112396" bIns="5619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b="1">
                <a:solidFill>
                  <a:schemeClr val="bg2"/>
                </a:solidFill>
              </a:rPr>
              <a:t>Dissolved oxygen (ml l</a:t>
            </a:r>
            <a:r>
              <a:rPr lang="en-US" b="1" baseline="30000">
                <a:solidFill>
                  <a:schemeClr val="bg2"/>
                </a:solidFill>
              </a:rPr>
              <a:t>-1</a:t>
            </a:r>
            <a:r>
              <a:rPr lang="en-US" b="1">
                <a:solidFill>
                  <a:schemeClr val="bg2"/>
                </a:solidFill>
              </a:rPr>
              <a:t>)</a:t>
            </a:r>
          </a:p>
        </p:txBody>
      </p:sp>
      <p:sp>
        <p:nvSpPr>
          <p:cNvPr id="20486" name="Text Box 6"/>
          <p:cNvSpPr txBox="1">
            <a:spLocks noChangeArrowheads="1"/>
          </p:cNvSpPr>
          <p:nvPr/>
        </p:nvSpPr>
        <p:spPr bwMode="auto">
          <a:xfrm rot="-5400000">
            <a:off x="-1235022" y="3787792"/>
            <a:ext cx="5188522" cy="328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96" tIns="56199" rIns="112396" bIns="5619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spcBef>
                <a:spcPct val="50000"/>
              </a:spcBef>
            </a:pPr>
            <a:r>
              <a:rPr lang="en-US" b="1">
                <a:solidFill>
                  <a:schemeClr val="bg2"/>
                </a:solidFill>
              </a:rPr>
              <a:t>Depth (m)</a:t>
            </a:r>
          </a:p>
        </p:txBody>
      </p:sp>
      <p:sp>
        <p:nvSpPr>
          <p:cNvPr id="20487" name="Text Box 7"/>
          <p:cNvSpPr txBox="1">
            <a:spLocks noChangeArrowheads="1"/>
          </p:cNvSpPr>
          <p:nvPr/>
        </p:nvSpPr>
        <p:spPr bwMode="auto">
          <a:xfrm>
            <a:off x="7643387" y="2182747"/>
            <a:ext cx="2521126" cy="481815"/>
          </a:xfrm>
          <a:prstGeom prst="rect">
            <a:avLst/>
          </a:prstGeom>
          <a:solidFill>
            <a:srgbClr val="FFFFFF"/>
          </a:solidFill>
          <a:ln w="9525">
            <a:solidFill>
              <a:schemeClr val="bg2"/>
            </a:solidFill>
            <a:miter lim="800000"/>
            <a:headEnd/>
            <a:tailEnd/>
          </a:ln>
          <a:effectLst/>
        </p:spPr>
        <p:txBody>
          <a:bodyPr lIns="112396" tIns="56199" rIns="112396" bIns="5619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400" b="1">
                <a:solidFill>
                  <a:srgbClr val="0000FF"/>
                </a:solidFill>
              </a:rPr>
              <a:t>1950 to 1999</a:t>
            </a:r>
          </a:p>
        </p:txBody>
      </p:sp>
      <p:sp>
        <p:nvSpPr>
          <p:cNvPr id="223240" name="AutoShape 8"/>
          <p:cNvSpPr>
            <a:spLocks noChangeArrowheads="1"/>
          </p:cNvSpPr>
          <p:nvPr/>
        </p:nvSpPr>
        <p:spPr bwMode="auto">
          <a:xfrm>
            <a:off x="7815847" y="4550673"/>
            <a:ext cx="195574" cy="178323"/>
          </a:xfrm>
          <a:custGeom>
            <a:avLst/>
            <a:gdLst>
              <a:gd name="T0" fmla="*/ 0 w 174625"/>
              <a:gd name="T1" fmla="*/ 63062 h 165100"/>
              <a:gd name="T2" fmla="*/ 66701 w 174625"/>
              <a:gd name="T3" fmla="*/ 63063 h 165100"/>
              <a:gd name="T4" fmla="*/ 87313 w 174625"/>
              <a:gd name="T5" fmla="*/ 0 h 165100"/>
              <a:gd name="T6" fmla="*/ 107924 w 174625"/>
              <a:gd name="T7" fmla="*/ 63063 h 165100"/>
              <a:gd name="T8" fmla="*/ 174625 w 174625"/>
              <a:gd name="T9" fmla="*/ 63062 h 165100"/>
              <a:gd name="T10" fmla="*/ 120662 w 174625"/>
              <a:gd name="T11" fmla="*/ 102037 h 165100"/>
              <a:gd name="T12" fmla="*/ 141274 w 174625"/>
              <a:gd name="T13" fmla="*/ 165100 h 165100"/>
              <a:gd name="T14" fmla="*/ 87313 w 174625"/>
              <a:gd name="T15" fmla="*/ 126124 h 165100"/>
              <a:gd name="T16" fmla="*/ 33351 w 174625"/>
              <a:gd name="T17" fmla="*/ 165100 h 165100"/>
              <a:gd name="T18" fmla="*/ 53963 w 174625"/>
              <a:gd name="T19" fmla="*/ 102037 h 165100"/>
              <a:gd name="T20" fmla="*/ 0 w 174625"/>
              <a:gd name="T21" fmla="*/ 63062 h 1651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4625" h="165100">
                <a:moveTo>
                  <a:pt x="0" y="63062"/>
                </a:moveTo>
                <a:lnTo>
                  <a:pt x="66701" y="63063"/>
                </a:lnTo>
                <a:lnTo>
                  <a:pt x="87313" y="0"/>
                </a:lnTo>
                <a:lnTo>
                  <a:pt x="107924" y="63063"/>
                </a:lnTo>
                <a:lnTo>
                  <a:pt x="174625" y="63062"/>
                </a:lnTo>
                <a:lnTo>
                  <a:pt x="120662" y="102037"/>
                </a:lnTo>
                <a:lnTo>
                  <a:pt x="141274" y="165100"/>
                </a:lnTo>
                <a:lnTo>
                  <a:pt x="87313" y="126124"/>
                </a:lnTo>
                <a:lnTo>
                  <a:pt x="33351" y="165100"/>
                </a:lnTo>
                <a:lnTo>
                  <a:pt x="53963" y="102037"/>
                </a:lnTo>
                <a:lnTo>
                  <a:pt x="0" y="63062"/>
                </a:ln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840" tIns="50420" rIns="100840" bIns="50420" anchor="ctr"/>
          <a:lstStyle/>
          <a:p>
            <a:endParaRPr lang="en-US"/>
          </a:p>
        </p:txBody>
      </p:sp>
      <p:sp>
        <p:nvSpPr>
          <p:cNvPr id="20489" name="Line 9"/>
          <p:cNvSpPr>
            <a:spLocks noChangeShapeType="1"/>
          </p:cNvSpPr>
          <p:nvPr/>
        </p:nvSpPr>
        <p:spPr bwMode="auto">
          <a:xfrm>
            <a:off x="3182521" y="2182746"/>
            <a:ext cx="0" cy="3936829"/>
          </a:xfrm>
          <a:prstGeom prst="line">
            <a:avLst/>
          </a:prstGeom>
          <a:noFill/>
          <a:ln w="9525">
            <a:solidFill>
              <a:schemeClr val="bg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20490" name="Text Box 10"/>
          <p:cNvSpPr txBox="1">
            <a:spLocks noChangeArrowheads="1"/>
          </p:cNvSpPr>
          <p:nvPr/>
        </p:nvSpPr>
        <p:spPr bwMode="auto">
          <a:xfrm>
            <a:off x="6532170" y="6745421"/>
            <a:ext cx="3879476" cy="328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96" tIns="56199" rIns="112396" bIns="5619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a:t>Chan et al. (2008, Science)</a:t>
            </a:r>
            <a:endParaRPr lang="en-US" i="1"/>
          </a:p>
        </p:txBody>
      </p:sp>
      <p:sp>
        <p:nvSpPr>
          <p:cNvPr id="11" name="Line 6"/>
          <p:cNvSpPr>
            <a:spLocks noChangeShapeType="1"/>
          </p:cNvSpPr>
          <p:nvPr/>
        </p:nvSpPr>
        <p:spPr bwMode="auto">
          <a:xfrm>
            <a:off x="470224" y="1009198"/>
            <a:ext cx="9026525" cy="0"/>
          </a:xfrm>
          <a:prstGeom prst="line">
            <a:avLst/>
          </a:prstGeom>
          <a:noFill/>
          <a:ln w="15875">
            <a:solidFill>
              <a:srgbClr val="FF0000"/>
            </a:solidFill>
            <a:round/>
            <a:headEnd/>
            <a:tailEnd/>
          </a:ln>
          <a:effectLst/>
        </p:spPr>
        <p:txBody>
          <a:bodyPr lIns="87909" tIns="43953" rIns="87909" bIns="43953"/>
          <a:lstStyle/>
          <a:p>
            <a:endParaRPr lang="en-US"/>
          </a:p>
        </p:txBody>
      </p:sp>
    </p:spTree>
    <p:extLst>
      <p:ext uri="{BB962C8B-B14F-4D97-AF65-F5344CB8AC3E}">
        <p14:creationId xmlns:p14="http://schemas.microsoft.com/office/powerpoint/2010/main" val="2984270650"/>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951202" y="1287701"/>
            <a:ext cx="7854961" cy="5099360"/>
          </a:xfrm>
          <a:prstGeom prst="rect">
            <a:avLst/>
          </a:prstGeom>
          <a:solidFill>
            <a:srgbClr val="FFFFFF"/>
          </a:solidFill>
          <a:ln w="9525">
            <a:solidFill>
              <a:schemeClr val="tx1"/>
            </a:solidFill>
            <a:miter lim="800000"/>
            <a:headEnd/>
            <a:tailEnd/>
          </a:ln>
          <a:effectLst/>
        </p:spPr>
        <p:txBody>
          <a:bodyPr wrap="none" lIns="100840" tIns="50420" rIns="100840" bIns="50420" anchor="ctr"/>
          <a:lstStyle/>
          <a:p>
            <a:endParaRPr lang="en-US"/>
          </a:p>
        </p:txBody>
      </p:sp>
      <p:pic>
        <p:nvPicPr>
          <p:cNvPr id="21507" name="Picture 3" descr="1149016fig1"/>
          <p:cNvPicPr>
            <a:picLocks noChangeAspect="1" noChangeArrowheads="1"/>
          </p:cNvPicPr>
          <p:nvPr/>
        </p:nvPicPr>
        <p:blipFill>
          <a:blip r:embed="rId3">
            <a:extLst>
              <a:ext uri="{28A0092B-C50C-407E-A947-70E740481C1C}">
                <a14:useLocalDpi xmlns:a14="http://schemas.microsoft.com/office/drawing/2010/main" val="0"/>
              </a:ext>
            </a:extLst>
          </a:blip>
          <a:srcRect l="25526" t="37904" r="26468" b="35631"/>
          <a:stretch>
            <a:fillRect/>
          </a:stretch>
        </p:blipFill>
        <p:spPr bwMode="auto">
          <a:xfrm>
            <a:off x="1630376" y="1692358"/>
            <a:ext cx="7131337" cy="4694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Text Box 4"/>
          <p:cNvSpPr txBox="1">
            <a:spLocks noChangeArrowheads="1"/>
          </p:cNvSpPr>
          <p:nvPr/>
        </p:nvSpPr>
        <p:spPr bwMode="auto">
          <a:xfrm>
            <a:off x="3472327" y="1340854"/>
            <a:ext cx="5625418" cy="328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96" tIns="56199" rIns="112396" bIns="5619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b="1">
                <a:solidFill>
                  <a:schemeClr val="bg2"/>
                </a:solidFill>
              </a:rPr>
              <a:t>Dissolved oxygen (ml l</a:t>
            </a:r>
            <a:r>
              <a:rPr lang="en-US" b="1" baseline="30000">
                <a:solidFill>
                  <a:schemeClr val="bg2"/>
                </a:solidFill>
              </a:rPr>
              <a:t>-1</a:t>
            </a:r>
            <a:r>
              <a:rPr lang="en-US" b="1">
                <a:solidFill>
                  <a:schemeClr val="bg2"/>
                </a:solidFill>
              </a:rPr>
              <a:t>)</a:t>
            </a:r>
          </a:p>
        </p:txBody>
      </p:sp>
      <p:sp>
        <p:nvSpPr>
          <p:cNvPr id="21509" name="Text Box 5"/>
          <p:cNvSpPr txBox="1">
            <a:spLocks noChangeArrowheads="1"/>
          </p:cNvSpPr>
          <p:nvPr/>
        </p:nvSpPr>
        <p:spPr bwMode="auto">
          <a:xfrm rot="-5400000">
            <a:off x="-1235022" y="3787792"/>
            <a:ext cx="5188522" cy="328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96" tIns="56199" rIns="112396" bIns="5619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spcBef>
                <a:spcPct val="50000"/>
              </a:spcBef>
            </a:pPr>
            <a:r>
              <a:rPr lang="en-US" b="1">
                <a:solidFill>
                  <a:schemeClr val="bg2"/>
                </a:solidFill>
              </a:rPr>
              <a:t>Depth (m)</a:t>
            </a:r>
          </a:p>
        </p:txBody>
      </p:sp>
      <p:sp>
        <p:nvSpPr>
          <p:cNvPr id="21510" name="Text Box 6"/>
          <p:cNvSpPr txBox="1">
            <a:spLocks noChangeArrowheads="1"/>
          </p:cNvSpPr>
          <p:nvPr/>
        </p:nvSpPr>
        <p:spPr bwMode="auto">
          <a:xfrm>
            <a:off x="7643387" y="2182747"/>
            <a:ext cx="2521126" cy="881655"/>
          </a:xfrm>
          <a:prstGeom prst="rect">
            <a:avLst/>
          </a:prstGeom>
          <a:solidFill>
            <a:srgbClr val="FFFFFF"/>
          </a:solidFill>
          <a:ln w="9525">
            <a:solidFill>
              <a:schemeClr val="bg2"/>
            </a:solidFill>
            <a:miter lim="800000"/>
            <a:headEnd/>
            <a:tailEnd/>
          </a:ln>
          <a:effectLst/>
        </p:spPr>
        <p:txBody>
          <a:bodyPr lIns="112396" tIns="56199" rIns="112396" bIns="5619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ts val="2220"/>
              </a:lnSpc>
              <a:spcBef>
                <a:spcPct val="50000"/>
              </a:spcBef>
            </a:pPr>
            <a:r>
              <a:rPr lang="en-US" sz="2400" b="1" dirty="0">
                <a:solidFill>
                  <a:srgbClr val="0000FF"/>
                </a:solidFill>
              </a:rPr>
              <a:t>1950 to 1999</a:t>
            </a:r>
          </a:p>
          <a:p>
            <a:pPr eaLnBrk="1" hangingPunct="1">
              <a:lnSpc>
                <a:spcPts val="2220"/>
              </a:lnSpc>
              <a:spcBef>
                <a:spcPct val="50000"/>
              </a:spcBef>
            </a:pPr>
            <a:r>
              <a:rPr lang="en-US" sz="2400" b="1" dirty="0">
                <a:solidFill>
                  <a:srgbClr val="00CC66"/>
                </a:solidFill>
              </a:rPr>
              <a:t>2000 to 2005</a:t>
            </a:r>
          </a:p>
        </p:txBody>
      </p:sp>
      <p:sp>
        <p:nvSpPr>
          <p:cNvPr id="225287" name="AutoShape 7"/>
          <p:cNvSpPr>
            <a:spLocks noChangeArrowheads="1"/>
          </p:cNvSpPr>
          <p:nvPr/>
        </p:nvSpPr>
        <p:spPr bwMode="auto">
          <a:xfrm>
            <a:off x="7815847" y="4550673"/>
            <a:ext cx="195574" cy="178323"/>
          </a:xfrm>
          <a:custGeom>
            <a:avLst/>
            <a:gdLst>
              <a:gd name="T0" fmla="*/ 0 w 174625"/>
              <a:gd name="T1" fmla="*/ 63062 h 165100"/>
              <a:gd name="T2" fmla="*/ 66701 w 174625"/>
              <a:gd name="T3" fmla="*/ 63063 h 165100"/>
              <a:gd name="T4" fmla="*/ 87313 w 174625"/>
              <a:gd name="T5" fmla="*/ 0 h 165100"/>
              <a:gd name="T6" fmla="*/ 107924 w 174625"/>
              <a:gd name="T7" fmla="*/ 63063 h 165100"/>
              <a:gd name="T8" fmla="*/ 174625 w 174625"/>
              <a:gd name="T9" fmla="*/ 63062 h 165100"/>
              <a:gd name="T10" fmla="*/ 120662 w 174625"/>
              <a:gd name="T11" fmla="*/ 102037 h 165100"/>
              <a:gd name="T12" fmla="*/ 141274 w 174625"/>
              <a:gd name="T13" fmla="*/ 165100 h 165100"/>
              <a:gd name="T14" fmla="*/ 87313 w 174625"/>
              <a:gd name="T15" fmla="*/ 126124 h 165100"/>
              <a:gd name="T16" fmla="*/ 33351 w 174625"/>
              <a:gd name="T17" fmla="*/ 165100 h 165100"/>
              <a:gd name="T18" fmla="*/ 53963 w 174625"/>
              <a:gd name="T19" fmla="*/ 102037 h 165100"/>
              <a:gd name="T20" fmla="*/ 0 w 174625"/>
              <a:gd name="T21" fmla="*/ 63062 h 1651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4625" h="165100">
                <a:moveTo>
                  <a:pt x="0" y="63062"/>
                </a:moveTo>
                <a:lnTo>
                  <a:pt x="66701" y="63063"/>
                </a:lnTo>
                <a:lnTo>
                  <a:pt x="87313" y="0"/>
                </a:lnTo>
                <a:lnTo>
                  <a:pt x="107924" y="63063"/>
                </a:lnTo>
                <a:lnTo>
                  <a:pt x="174625" y="63062"/>
                </a:lnTo>
                <a:lnTo>
                  <a:pt x="120662" y="102037"/>
                </a:lnTo>
                <a:lnTo>
                  <a:pt x="141274" y="165100"/>
                </a:lnTo>
                <a:lnTo>
                  <a:pt x="87313" y="126124"/>
                </a:lnTo>
                <a:lnTo>
                  <a:pt x="33351" y="165100"/>
                </a:lnTo>
                <a:lnTo>
                  <a:pt x="53963" y="102037"/>
                </a:lnTo>
                <a:lnTo>
                  <a:pt x="0" y="63062"/>
                </a:ln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840" tIns="50420" rIns="100840" bIns="50420" anchor="ctr"/>
          <a:lstStyle/>
          <a:p>
            <a:endParaRPr lang="en-US"/>
          </a:p>
        </p:txBody>
      </p:sp>
      <p:sp>
        <p:nvSpPr>
          <p:cNvPr id="21512" name="Line 8"/>
          <p:cNvSpPr>
            <a:spLocks noChangeShapeType="1"/>
          </p:cNvSpPr>
          <p:nvPr/>
        </p:nvSpPr>
        <p:spPr bwMode="auto">
          <a:xfrm>
            <a:off x="3182521" y="2182746"/>
            <a:ext cx="0" cy="3936829"/>
          </a:xfrm>
          <a:prstGeom prst="line">
            <a:avLst/>
          </a:prstGeom>
          <a:noFill/>
          <a:ln w="9525">
            <a:solidFill>
              <a:schemeClr val="bg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21513" name="Text Box 10"/>
          <p:cNvSpPr txBox="1">
            <a:spLocks noChangeArrowheads="1"/>
          </p:cNvSpPr>
          <p:nvPr/>
        </p:nvSpPr>
        <p:spPr bwMode="auto">
          <a:xfrm>
            <a:off x="6532170" y="6745421"/>
            <a:ext cx="3879476" cy="328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96" tIns="56199" rIns="112396" bIns="5619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a:t>Chan et al. (2008, Science)</a:t>
            </a:r>
            <a:endParaRPr lang="en-US" i="1"/>
          </a:p>
        </p:txBody>
      </p:sp>
      <p:sp>
        <p:nvSpPr>
          <p:cNvPr id="11" name="Text Box 4"/>
          <p:cNvSpPr txBox="1">
            <a:spLocks noChangeArrowheads="1"/>
          </p:cNvSpPr>
          <p:nvPr/>
        </p:nvSpPr>
        <p:spPr bwMode="auto">
          <a:xfrm>
            <a:off x="1750900" y="163540"/>
            <a:ext cx="7512113" cy="652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12396" tIns="56199" rIns="112396" bIns="5619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3500" b="1" dirty="0">
                <a:latin typeface="Comic Sans MS"/>
                <a:cs typeface="Comic Sans MS"/>
              </a:rPr>
              <a:t>Is hypoxia/anoxia </a:t>
            </a:r>
            <a:r>
              <a:rPr lang="en-US" sz="3500" b="1" dirty="0" smtClean="0">
                <a:latin typeface="Comic Sans MS"/>
                <a:cs typeface="Comic Sans MS"/>
              </a:rPr>
              <a:t>normal?</a:t>
            </a:r>
          </a:p>
        </p:txBody>
      </p:sp>
      <p:sp>
        <p:nvSpPr>
          <p:cNvPr id="12" name="Line 6"/>
          <p:cNvSpPr>
            <a:spLocks noChangeShapeType="1"/>
          </p:cNvSpPr>
          <p:nvPr/>
        </p:nvSpPr>
        <p:spPr bwMode="auto">
          <a:xfrm>
            <a:off x="470224" y="1009198"/>
            <a:ext cx="9026525" cy="0"/>
          </a:xfrm>
          <a:prstGeom prst="line">
            <a:avLst/>
          </a:prstGeom>
          <a:noFill/>
          <a:ln w="15875">
            <a:solidFill>
              <a:srgbClr val="FF0000"/>
            </a:solidFill>
            <a:round/>
            <a:headEnd/>
            <a:tailEnd/>
          </a:ln>
          <a:effectLst/>
        </p:spPr>
        <p:txBody>
          <a:bodyPr lIns="87909" tIns="43953" rIns="87909" bIns="43953"/>
          <a:lstStyle/>
          <a:p>
            <a:endParaRPr lang="en-US"/>
          </a:p>
        </p:txBody>
      </p:sp>
    </p:spTree>
    <p:extLst>
      <p:ext uri="{BB962C8B-B14F-4D97-AF65-F5344CB8AC3E}">
        <p14:creationId xmlns:p14="http://schemas.microsoft.com/office/powerpoint/2010/main" val="3799193931"/>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951202" y="1287701"/>
            <a:ext cx="7854961" cy="5099360"/>
          </a:xfrm>
          <a:prstGeom prst="rect">
            <a:avLst/>
          </a:prstGeom>
          <a:solidFill>
            <a:srgbClr val="FFFFFF"/>
          </a:solidFill>
          <a:ln w="9525">
            <a:solidFill>
              <a:schemeClr val="tx1"/>
            </a:solidFill>
            <a:miter lim="800000"/>
            <a:headEnd/>
            <a:tailEnd/>
          </a:ln>
          <a:effectLst/>
        </p:spPr>
        <p:txBody>
          <a:bodyPr wrap="none" lIns="100840" tIns="50420" rIns="100840" bIns="50420" anchor="ctr"/>
          <a:lstStyle/>
          <a:p>
            <a:endParaRPr lang="en-US"/>
          </a:p>
        </p:txBody>
      </p:sp>
      <p:sp>
        <p:nvSpPr>
          <p:cNvPr id="22531" name="Text Box 3"/>
          <p:cNvSpPr txBox="1">
            <a:spLocks noChangeArrowheads="1"/>
          </p:cNvSpPr>
          <p:nvPr/>
        </p:nvSpPr>
        <p:spPr bwMode="auto">
          <a:xfrm>
            <a:off x="3472327" y="1340854"/>
            <a:ext cx="5625418" cy="328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96" tIns="56199" rIns="112396" bIns="5619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b="1">
                <a:solidFill>
                  <a:schemeClr val="bg2"/>
                </a:solidFill>
              </a:rPr>
              <a:t>Dissolved oxygen (ml l</a:t>
            </a:r>
            <a:r>
              <a:rPr lang="en-US" b="1" baseline="30000">
                <a:solidFill>
                  <a:schemeClr val="bg2"/>
                </a:solidFill>
              </a:rPr>
              <a:t>-1</a:t>
            </a:r>
            <a:r>
              <a:rPr lang="en-US" b="1">
                <a:solidFill>
                  <a:schemeClr val="bg2"/>
                </a:solidFill>
              </a:rPr>
              <a:t>)</a:t>
            </a:r>
          </a:p>
        </p:txBody>
      </p:sp>
      <p:sp>
        <p:nvSpPr>
          <p:cNvPr id="22532" name="Text Box 4"/>
          <p:cNvSpPr txBox="1">
            <a:spLocks noChangeArrowheads="1"/>
          </p:cNvSpPr>
          <p:nvPr/>
        </p:nvSpPr>
        <p:spPr bwMode="auto">
          <a:xfrm rot="-5400000">
            <a:off x="-1233243" y="3786078"/>
            <a:ext cx="5188522" cy="328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96" tIns="56199" rIns="112396" bIns="5619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spcBef>
                <a:spcPct val="50000"/>
              </a:spcBef>
            </a:pPr>
            <a:r>
              <a:rPr lang="en-US" b="1">
                <a:solidFill>
                  <a:schemeClr val="bg2"/>
                </a:solidFill>
              </a:rPr>
              <a:t>Depth (m)</a:t>
            </a:r>
          </a:p>
        </p:txBody>
      </p:sp>
      <p:pic>
        <p:nvPicPr>
          <p:cNvPr id="22533" name="Picture 5" descr="1149016fig1"/>
          <p:cNvPicPr>
            <a:picLocks noChangeAspect="1" noChangeArrowheads="1"/>
          </p:cNvPicPr>
          <p:nvPr/>
        </p:nvPicPr>
        <p:blipFill>
          <a:blip r:embed="rId3">
            <a:extLst>
              <a:ext uri="{28A0092B-C50C-407E-A947-70E740481C1C}">
                <a14:useLocalDpi xmlns:a14="http://schemas.microsoft.com/office/drawing/2010/main" val="0"/>
              </a:ext>
            </a:extLst>
          </a:blip>
          <a:srcRect l="25526" t="64354" r="26468" b="9908"/>
          <a:stretch>
            <a:fillRect/>
          </a:stretch>
        </p:blipFill>
        <p:spPr bwMode="auto">
          <a:xfrm>
            <a:off x="1630376" y="1685499"/>
            <a:ext cx="7131337" cy="456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Text Box 6"/>
          <p:cNvSpPr txBox="1">
            <a:spLocks noChangeArrowheads="1"/>
          </p:cNvSpPr>
          <p:nvPr/>
        </p:nvSpPr>
        <p:spPr bwMode="auto">
          <a:xfrm>
            <a:off x="7643387" y="2182747"/>
            <a:ext cx="2521126" cy="1351014"/>
          </a:xfrm>
          <a:prstGeom prst="rect">
            <a:avLst/>
          </a:prstGeom>
          <a:solidFill>
            <a:srgbClr val="FFFFFF"/>
          </a:solidFill>
          <a:ln w="9525">
            <a:solidFill>
              <a:schemeClr val="bg2"/>
            </a:solidFill>
            <a:miter lim="800000"/>
            <a:headEnd/>
            <a:tailEnd/>
          </a:ln>
          <a:effectLst/>
        </p:spPr>
        <p:txBody>
          <a:bodyPr lIns="112396" tIns="56199" rIns="112396" bIns="5619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ts val="2220"/>
              </a:lnSpc>
              <a:spcBef>
                <a:spcPct val="50000"/>
              </a:spcBef>
            </a:pPr>
            <a:r>
              <a:rPr lang="en-US" sz="2400" b="1" dirty="0">
                <a:solidFill>
                  <a:srgbClr val="0000FF"/>
                </a:solidFill>
              </a:rPr>
              <a:t>1950 to 1999</a:t>
            </a:r>
          </a:p>
          <a:p>
            <a:pPr eaLnBrk="1" hangingPunct="1">
              <a:lnSpc>
                <a:spcPts val="2220"/>
              </a:lnSpc>
              <a:spcBef>
                <a:spcPct val="50000"/>
              </a:spcBef>
            </a:pPr>
            <a:r>
              <a:rPr lang="en-US" sz="2400" b="1" dirty="0">
                <a:solidFill>
                  <a:srgbClr val="00CC66"/>
                </a:solidFill>
              </a:rPr>
              <a:t>2000 to 2005</a:t>
            </a:r>
          </a:p>
          <a:p>
            <a:pPr eaLnBrk="1" hangingPunct="1">
              <a:lnSpc>
                <a:spcPts val="2220"/>
              </a:lnSpc>
              <a:spcBef>
                <a:spcPct val="50000"/>
              </a:spcBef>
            </a:pPr>
            <a:r>
              <a:rPr lang="en-US" sz="2400" b="1" dirty="0">
                <a:solidFill>
                  <a:srgbClr val="FF0000"/>
                </a:solidFill>
              </a:rPr>
              <a:t>2006</a:t>
            </a:r>
          </a:p>
        </p:txBody>
      </p:sp>
      <p:sp>
        <p:nvSpPr>
          <p:cNvPr id="227335" name="AutoShape 7"/>
          <p:cNvSpPr>
            <a:spLocks noChangeArrowheads="1"/>
          </p:cNvSpPr>
          <p:nvPr/>
        </p:nvSpPr>
        <p:spPr bwMode="auto">
          <a:xfrm>
            <a:off x="7815847" y="4550673"/>
            <a:ext cx="195574" cy="178323"/>
          </a:xfrm>
          <a:custGeom>
            <a:avLst/>
            <a:gdLst>
              <a:gd name="T0" fmla="*/ 0 w 174625"/>
              <a:gd name="T1" fmla="*/ 63062 h 165100"/>
              <a:gd name="T2" fmla="*/ 66701 w 174625"/>
              <a:gd name="T3" fmla="*/ 63063 h 165100"/>
              <a:gd name="T4" fmla="*/ 87313 w 174625"/>
              <a:gd name="T5" fmla="*/ 0 h 165100"/>
              <a:gd name="T6" fmla="*/ 107924 w 174625"/>
              <a:gd name="T7" fmla="*/ 63063 h 165100"/>
              <a:gd name="T8" fmla="*/ 174625 w 174625"/>
              <a:gd name="T9" fmla="*/ 63062 h 165100"/>
              <a:gd name="T10" fmla="*/ 120662 w 174625"/>
              <a:gd name="T11" fmla="*/ 102037 h 165100"/>
              <a:gd name="T12" fmla="*/ 141274 w 174625"/>
              <a:gd name="T13" fmla="*/ 165100 h 165100"/>
              <a:gd name="T14" fmla="*/ 87313 w 174625"/>
              <a:gd name="T15" fmla="*/ 126124 h 165100"/>
              <a:gd name="T16" fmla="*/ 33351 w 174625"/>
              <a:gd name="T17" fmla="*/ 165100 h 165100"/>
              <a:gd name="T18" fmla="*/ 53963 w 174625"/>
              <a:gd name="T19" fmla="*/ 102037 h 165100"/>
              <a:gd name="T20" fmla="*/ 0 w 174625"/>
              <a:gd name="T21" fmla="*/ 63062 h 1651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4625" h="165100">
                <a:moveTo>
                  <a:pt x="0" y="63062"/>
                </a:moveTo>
                <a:lnTo>
                  <a:pt x="66701" y="63063"/>
                </a:lnTo>
                <a:lnTo>
                  <a:pt x="87313" y="0"/>
                </a:lnTo>
                <a:lnTo>
                  <a:pt x="107924" y="63063"/>
                </a:lnTo>
                <a:lnTo>
                  <a:pt x="174625" y="63062"/>
                </a:lnTo>
                <a:lnTo>
                  <a:pt x="120662" y="102037"/>
                </a:lnTo>
                <a:lnTo>
                  <a:pt x="141274" y="165100"/>
                </a:lnTo>
                <a:lnTo>
                  <a:pt x="87313" y="126124"/>
                </a:lnTo>
                <a:lnTo>
                  <a:pt x="33351" y="165100"/>
                </a:lnTo>
                <a:lnTo>
                  <a:pt x="53963" y="102037"/>
                </a:lnTo>
                <a:lnTo>
                  <a:pt x="0" y="63062"/>
                </a:ln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840" tIns="50420" rIns="100840" bIns="50420" anchor="ctr"/>
          <a:lstStyle/>
          <a:p>
            <a:endParaRPr lang="en-US"/>
          </a:p>
        </p:txBody>
      </p:sp>
      <p:sp>
        <p:nvSpPr>
          <p:cNvPr id="22536" name="Line 8"/>
          <p:cNvSpPr>
            <a:spLocks noChangeShapeType="1"/>
          </p:cNvSpPr>
          <p:nvPr/>
        </p:nvSpPr>
        <p:spPr bwMode="auto">
          <a:xfrm>
            <a:off x="3182521" y="2182746"/>
            <a:ext cx="0" cy="3936829"/>
          </a:xfrm>
          <a:prstGeom prst="line">
            <a:avLst/>
          </a:prstGeom>
          <a:noFill/>
          <a:ln w="9525">
            <a:solidFill>
              <a:schemeClr val="bg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22537" name="Text Box 9"/>
          <p:cNvSpPr txBox="1">
            <a:spLocks noChangeArrowheads="1"/>
          </p:cNvSpPr>
          <p:nvPr/>
        </p:nvSpPr>
        <p:spPr bwMode="auto">
          <a:xfrm>
            <a:off x="6532170" y="6745421"/>
            <a:ext cx="3879476" cy="328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96" tIns="56199" rIns="112396" bIns="5619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a:t>Chan et al. (2008, Science)</a:t>
            </a:r>
            <a:endParaRPr lang="en-US" i="1"/>
          </a:p>
        </p:txBody>
      </p:sp>
      <p:sp>
        <p:nvSpPr>
          <p:cNvPr id="22539" name="Text Box 12"/>
          <p:cNvSpPr txBox="1">
            <a:spLocks noChangeArrowheads="1"/>
          </p:cNvSpPr>
          <p:nvPr/>
        </p:nvSpPr>
        <p:spPr bwMode="auto">
          <a:xfrm>
            <a:off x="1091658" y="6705985"/>
            <a:ext cx="1855331" cy="317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100840" tIns="50420" rIns="100840" bIns="5042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N ~ 4000 hydrocasts</a:t>
            </a:r>
          </a:p>
        </p:txBody>
      </p:sp>
      <p:sp>
        <p:nvSpPr>
          <p:cNvPr id="12" name="Text Box 4"/>
          <p:cNvSpPr txBox="1">
            <a:spLocks noChangeArrowheads="1"/>
          </p:cNvSpPr>
          <p:nvPr/>
        </p:nvSpPr>
        <p:spPr bwMode="auto">
          <a:xfrm>
            <a:off x="1750900" y="163540"/>
            <a:ext cx="7512113" cy="652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12396" tIns="56199" rIns="112396" bIns="5619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3500" b="1" dirty="0">
                <a:latin typeface="Comic Sans MS"/>
                <a:cs typeface="Comic Sans MS"/>
              </a:rPr>
              <a:t>Is hypoxia/anoxia </a:t>
            </a:r>
            <a:r>
              <a:rPr lang="en-US" sz="3500" b="1" dirty="0" smtClean="0">
                <a:latin typeface="Comic Sans MS"/>
                <a:cs typeface="Comic Sans MS"/>
              </a:rPr>
              <a:t>normal?</a:t>
            </a:r>
          </a:p>
        </p:txBody>
      </p:sp>
      <p:sp>
        <p:nvSpPr>
          <p:cNvPr id="13" name="Line 6"/>
          <p:cNvSpPr>
            <a:spLocks noChangeShapeType="1"/>
          </p:cNvSpPr>
          <p:nvPr/>
        </p:nvSpPr>
        <p:spPr bwMode="auto">
          <a:xfrm>
            <a:off x="470224" y="1009198"/>
            <a:ext cx="9026525" cy="0"/>
          </a:xfrm>
          <a:prstGeom prst="line">
            <a:avLst/>
          </a:prstGeom>
          <a:noFill/>
          <a:ln w="15875">
            <a:solidFill>
              <a:srgbClr val="FF0000"/>
            </a:solidFill>
            <a:round/>
            <a:headEnd/>
            <a:tailEnd/>
          </a:ln>
          <a:effectLst/>
        </p:spPr>
        <p:txBody>
          <a:bodyPr lIns="87909" tIns="43953" rIns="87909" bIns="43953"/>
          <a:lstStyle/>
          <a:p>
            <a:endParaRPr lang="en-US"/>
          </a:p>
        </p:txBody>
      </p:sp>
    </p:spTree>
    <p:extLst>
      <p:ext uri="{BB962C8B-B14F-4D97-AF65-F5344CB8AC3E}">
        <p14:creationId xmlns:p14="http://schemas.microsoft.com/office/powerpoint/2010/main" val="2447478429"/>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822" y="1376863"/>
            <a:ext cx="2910496" cy="232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3" descr="210806_ROV crabs_143M1_0012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9028" y="4329485"/>
            <a:ext cx="3004727" cy="2175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Text Box 4"/>
          <p:cNvSpPr txBox="1">
            <a:spLocks noChangeArrowheads="1"/>
          </p:cNvSpPr>
          <p:nvPr/>
        </p:nvSpPr>
        <p:spPr bwMode="auto">
          <a:xfrm>
            <a:off x="1048988" y="3703638"/>
            <a:ext cx="2474899" cy="53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54" tIns="50377" rIns="100754" bIns="50377">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800" b="1"/>
              <a:t>2000</a:t>
            </a:r>
          </a:p>
        </p:txBody>
      </p:sp>
      <p:sp>
        <p:nvSpPr>
          <p:cNvPr id="16389" name="Text Box 5"/>
          <p:cNvSpPr txBox="1">
            <a:spLocks noChangeArrowheads="1"/>
          </p:cNvSpPr>
          <p:nvPr/>
        </p:nvSpPr>
        <p:spPr bwMode="auto">
          <a:xfrm>
            <a:off x="7060220" y="6567098"/>
            <a:ext cx="2474899" cy="53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54" tIns="50377" rIns="100754" bIns="50377">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800" b="1"/>
              <a:t>2006</a:t>
            </a:r>
          </a:p>
        </p:txBody>
      </p:sp>
      <p:sp>
        <p:nvSpPr>
          <p:cNvPr id="16390" name="Text Box 6"/>
          <p:cNvSpPr txBox="1">
            <a:spLocks noChangeArrowheads="1"/>
          </p:cNvSpPr>
          <p:nvPr/>
        </p:nvSpPr>
        <p:spPr bwMode="auto">
          <a:xfrm>
            <a:off x="170683" y="147460"/>
            <a:ext cx="10240963" cy="53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54" tIns="50377" rIns="100754" bIns="50377">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800" b="1" dirty="0">
                <a:latin typeface="Comic Sans MS"/>
                <a:cs typeface="Comic Sans MS"/>
              </a:rPr>
              <a:t>Biological impacts of low oxygen on the Oregon shelf</a:t>
            </a:r>
          </a:p>
        </p:txBody>
      </p:sp>
      <p:pic>
        <p:nvPicPr>
          <p:cNvPr id="16391" name="Picture 7" descr="IMG_024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64212" y="1467739"/>
            <a:ext cx="3074066" cy="2349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2" name="Picture 8" descr="sculpi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66123" y="1467738"/>
            <a:ext cx="3125627" cy="2259905"/>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6393" name="Text Box 9"/>
          <p:cNvSpPr txBox="1">
            <a:spLocks noChangeArrowheads="1"/>
          </p:cNvSpPr>
          <p:nvPr/>
        </p:nvSpPr>
        <p:spPr bwMode="auto">
          <a:xfrm>
            <a:off x="4683107" y="3703638"/>
            <a:ext cx="2474899" cy="53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54" tIns="50377" rIns="100754" bIns="50377">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800" b="1"/>
              <a:t>2002</a:t>
            </a:r>
          </a:p>
        </p:txBody>
      </p:sp>
      <p:sp>
        <p:nvSpPr>
          <p:cNvPr id="16394" name="Text Box 10"/>
          <p:cNvSpPr txBox="1">
            <a:spLocks noChangeArrowheads="1"/>
          </p:cNvSpPr>
          <p:nvPr/>
        </p:nvSpPr>
        <p:spPr bwMode="auto">
          <a:xfrm>
            <a:off x="7979417" y="3703638"/>
            <a:ext cx="2474899" cy="53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54" tIns="50377" rIns="100754" bIns="50377">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800" b="1"/>
              <a:t>2004</a:t>
            </a:r>
          </a:p>
        </p:txBody>
      </p:sp>
      <p:pic>
        <p:nvPicPr>
          <p:cNvPr id="16395" name="Picture 11" descr="Pisaster eating Cancer magister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30377" y="4240323"/>
            <a:ext cx="3011839" cy="2237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6" name="Text Box 12"/>
          <p:cNvSpPr txBox="1">
            <a:spLocks noChangeArrowheads="1"/>
          </p:cNvSpPr>
          <p:nvPr/>
        </p:nvSpPr>
        <p:spPr bwMode="auto">
          <a:xfrm>
            <a:off x="2599356" y="6477937"/>
            <a:ext cx="2474899" cy="53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54" tIns="50377" rIns="100754" bIns="50377">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800" b="1"/>
              <a:t>2004</a:t>
            </a:r>
          </a:p>
        </p:txBody>
      </p:sp>
      <p:sp>
        <p:nvSpPr>
          <p:cNvPr id="16397" name="Text Box 13"/>
          <p:cNvSpPr txBox="1">
            <a:spLocks noChangeArrowheads="1"/>
          </p:cNvSpPr>
          <p:nvPr/>
        </p:nvSpPr>
        <p:spPr bwMode="auto">
          <a:xfrm>
            <a:off x="1113758" y="785309"/>
            <a:ext cx="1573731" cy="544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112332" tIns="56169" rIns="112332" bIns="5616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b="1"/>
              <a:t>normal rockfish</a:t>
            </a:r>
          </a:p>
          <a:p>
            <a:pPr algn="ctr" eaLnBrk="1" hangingPunct="1"/>
            <a:r>
              <a:rPr lang="en-US" b="1"/>
              <a:t>community</a:t>
            </a:r>
          </a:p>
        </p:txBody>
      </p:sp>
      <p:pic>
        <p:nvPicPr>
          <p:cNvPr id="16398" name="Picture 14" descr="odfw_log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6018" y="5850375"/>
            <a:ext cx="1148552" cy="1394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0401216"/>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reeform 2"/>
          <p:cNvSpPr>
            <a:spLocks/>
          </p:cNvSpPr>
          <p:nvPr/>
        </p:nvSpPr>
        <p:spPr bwMode="auto">
          <a:xfrm>
            <a:off x="919199" y="1795236"/>
            <a:ext cx="8486131" cy="1908402"/>
          </a:xfrm>
          <a:custGeom>
            <a:avLst/>
            <a:gdLst>
              <a:gd name="T0" fmla="*/ 28865 w 4200"/>
              <a:gd name="T1" fmla="*/ 455526 h 1024"/>
              <a:gd name="T2" fmla="*/ 288653 w 4200"/>
              <a:gd name="T3" fmla="*/ 372703 h 1024"/>
              <a:gd name="T4" fmla="*/ 461845 w 4200"/>
              <a:gd name="T5" fmla="*/ 455526 h 1024"/>
              <a:gd name="T6" fmla="*/ 635036 w 4200"/>
              <a:gd name="T7" fmla="*/ 372703 h 1024"/>
              <a:gd name="T8" fmla="*/ 981420 w 4200"/>
              <a:gd name="T9" fmla="*/ 455526 h 1024"/>
              <a:gd name="T10" fmla="*/ 1241207 w 4200"/>
              <a:gd name="T11" fmla="*/ 372703 h 1024"/>
              <a:gd name="T12" fmla="*/ 1587591 w 4200"/>
              <a:gd name="T13" fmla="*/ 372703 h 1024"/>
              <a:gd name="T14" fmla="*/ 1587591 w 4200"/>
              <a:gd name="T15" fmla="*/ 455526 h 1024"/>
              <a:gd name="T16" fmla="*/ 1847378 w 4200"/>
              <a:gd name="T17" fmla="*/ 372703 h 1024"/>
              <a:gd name="T18" fmla="*/ 2107166 w 4200"/>
              <a:gd name="T19" fmla="*/ 372703 h 1024"/>
              <a:gd name="T20" fmla="*/ 2366953 w 4200"/>
              <a:gd name="T21" fmla="*/ 372703 h 1024"/>
              <a:gd name="T22" fmla="*/ 2453549 w 4200"/>
              <a:gd name="T23" fmla="*/ 455526 h 1024"/>
              <a:gd name="T24" fmla="*/ 2799933 w 4200"/>
              <a:gd name="T25" fmla="*/ 372703 h 1024"/>
              <a:gd name="T26" fmla="*/ 3059720 w 4200"/>
              <a:gd name="T27" fmla="*/ 372703 h 1024"/>
              <a:gd name="T28" fmla="*/ 3406103 w 4200"/>
              <a:gd name="T29" fmla="*/ 289880 h 1024"/>
              <a:gd name="T30" fmla="*/ 3665891 w 4200"/>
              <a:gd name="T31" fmla="*/ 372703 h 1024"/>
              <a:gd name="T32" fmla="*/ 3925679 w 4200"/>
              <a:gd name="T33" fmla="*/ 289880 h 1024"/>
              <a:gd name="T34" fmla="*/ 4272062 w 4200"/>
              <a:gd name="T35" fmla="*/ 372703 h 1024"/>
              <a:gd name="T36" fmla="*/ 4445254 w 4200"/>
              <a:gd name="T37" fmla="*/ 289880 h 1024"/>
              <a:gd name="T38" fmla="*/ 4791637 w 4200"/>
              <a:gd name="T39" fmla="*/ 289880 h 1024"/>
              <a:gd name="T40" fmla="*/ 5051425 w 4200"/>
              <a:gd name="T41" fmla="*/ 372703 h 1024"/>
              <a:gd name="T42" fmla="*/ 5311212 w 4200"/>
              <a:gd name="T43" fmla="*/ 207057 h 1024"/>
              <a:gd name="T44" fmla="*/ 5657596 w 4200"/>
              <a:gd name="T45" fmla="*/ 372703 h 1024"/>
              <a:gd name="T46" fmla="*/ 6003979 w 4200"/>
              <a:gd name="T47" fmla="*/ 207057 h 1024"/>
              <a:gd name="T48" fmla="*/ 6263767 w 4200"/>
              <a:gd name="T49" fmla="*/ 372703 h 1024"/>
              <a:gd name="T50" fmla="*/ 6436958 w 4200"/>
              <a:gd name="T51" fmla="*/ 289880 h 1024"/>
              <a:gd name="T52" fmla="*/ 6696746 w 4200"/>
              <a:gd name="T53" fmla="*/ 289880 h 1024"/>
              <a:gd name="T54" fmla="*/ 7043129 w 4200"/>
              <a:gd name="T55" fmla="*/ 289880 h 1024"/>
              <a:gd name="T56" fmla="*/ 7216321 w 4200"/>
              <a:gd name="T57" fmla="*/ 124234 h 1024"/>
              <a:gd name="T58" fmla="*/ 7476109 w 4200"/>
              <a:gd name="T59" fmla="*/ 289880 h 1024"/>
              <a:gd name="T60" fmla="*/ 7562704 w 4200"/>
              <a:gd name="T61" fmla="*/ 207057 h 1024"/>
              <a:gd name="T62" fmla="*/ 7562704 w 4200"/>
              <a:gd name="T63" fmla="*/ 1532222 h 1024"/>
              <a:gd name="T64" fmla="*/ 7562704 w 4200"/>
              <a:gd name="T65" fmla="*/ 1615045 h 1024"/>
              <a:gd name="T66" fmla="*/ 7476109 w 4200"/>
              <a:gd name="T67" fmla="*/ 1615045 h 1024"/>
              <a:gd name="T68" fmla="*/ 7216321 w 4200"/>
              <a:gd name="T69" fmla="*/ 1615045 h 1024"/>
              <a:gd name="T70" fmla="*/ 6436958 w 4200"/>
              <a:gd name="T71" fmla="*/ 1615045 h 1024"/>
              <a:gd name="T72" fmla="*/ 2799933 w 4200"/>
              <a:gd name="T73" fmla="*/ 1532222 h 1024"/>
              <a:gd name="T74" fmla="*/ 1414399 w 4200"/>
              <a:gd name="T75" fmla="*/ 1532222 h 1024"/>
              <a:gd name="T76" fmla="*/ 981420 w 4200"/>
              <a:gd name="T77" fmla="*/ 1532222 h 1024"/>
              <a:gd name="T78" fmla="*/ 635036 w 4200"/>
              <a:gd name="T79" fmla="*/ 1532222 h 1024"/>
              <a:gd name="T80" fmla="*/ 461845 w 4200"/>
              <a:gd name="T81" fmla="*/ 1532222 h 1024"/>
              <a:gd name="T82" fmla="*/ 375249 w 4200"/>
              <a:gd name="T83" fmla="*/ 1283754 h 1024"/>
              <a:gd name="T84" fmla="*/ 288653 w 4200"/>
              <a:gd name="T85" fmla="*/ 1118108 h 1024"/>
              <a:gd name="T86" fmla="*/ 202057 w 4200"/>
              <a:gd name="T87" fmla="*/ 952463 h 1024"/>
              <a:gd name="T88" fmla="*/ 115461 w 4200"/>
              <a:gd name="T89" fmla="*/ 786817 h 1024"/>
              <a:gd name="T90" fmla="*/ 115461 w 4200"/>
              <a:gd name="T91" fmla="*/ 538348 h 1024"/>
              <a:gd name="T92" fmla="*/ 28865 w 4200"/>
              <a:gd name="T93" fmla="*/ 455526 h 102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200" h="1024">
                <a:moveTo>
                  <a:pt x="16" y="264"/>
                </a:moveTo>
                <a:cubicBezTo>
                  <a:pt x="32" y="248"/>
                  <a:pt x="120" y="216"/>
                  <a:pt x="160" y="216"/>
                </a:cubicBezTo>
                <a:cubicBezTo>
                  <a:pt x="200" y="216"/>
                  <a:pt x="224" y="264"/>
                  <a:pt x="256" y="264"/>
                </a:cubicBezTo>
                <a:cubicBezTo>
                  <a:pt x="288" y="264"/>
                  <a:pt x="304" y="216"/>
                  <a:pt x="352" y="216"/>
                </a:cubicBezTo>
                <a:cubicBezTo>
                  <a:pt x="400" y="216"/>
                  <a:pt x="488" y="264"/>
                  <a:pt x="544" y="264"/>
                </a:cubicBezTo>
                <a:cubicBezTo>
                  <a:pt x="600" y="264"/>
                  <a:pt x="632" y="224"/>
                  <a:pt x="688" y="216"/>
                </a:cubicBezTo>
                <a:cubicBezTo>
                  <a:pt x="744" y="208"/>
                  <a:pt x="848" y="208"/>
                  <a:pt x="880" y="216"/>
                </a:cubicBezTo>
                <a:cubicBezTo>
                  <a:pt x="912" y="224"/>
                  <a:pt x="856" y="264"/>
                  <a:pt x="880" y="264"/>
                </a:cubicBezTo>
                <a:cubicBezTo>
                  <a:pt x="904" y="264"/>
                  <a:pt x="976" y="224"/>
                  <a:pt x="1024" y="216"/>
                </a:cubicBezTo>
                <a:cubicBezTo>
                  <a:pt x="1072" y="208"/>
                  <a:pt x="1120" y="216"/>
                  <a:pt x="1168" y="216"/>
                </a:cubicBezTo>
                <a:cubicBezTo>
                  <a:pt x="1216" y="216"/>
                  <a:pt x="1280" y="208"/>
                  <a:pt x="1312" y="216"/>
                </a:cubicBezTo>
                <a:cubicBezTo>
                  <a:pt x="1344" y="224"/>
                  <a:pt x="1320" y="264"/>
                  <a:pt x="1360" y="264"/>
                </a:cubicBezTo>
                <a:cubicBezTo>
                  <a:pt x="1400" y="264"/>
                  <a:pt x="1496" y="224"/>
                  <a:pt x="1552" y="216"/>
                </a:cubicBezTo>
                <a:cubicBezTo>
                  <a:pt x="1608" y="208"/>
                  <a:pt x="1640" y="224"/>
                  <a:pt x="1696" y="216"/>
                </a:cubicBezTo>
                <a:cubicBezTo>
                  <a:pt x="1752" y="208"/>
                  <a:pt x="1832" y="168"/>
                  <a:pt x="1888" y="168"/>
                </a:cubicBezTo>
                <a:cubicBezTo>
                  <a:pt x="1944" y="168"/>
                  <a:pt x="1984" y="216"/>
                  <a:pt x="2032" y="216"/>
                </a:cubicBezTo>
                <a:cubicBezTo>
                  <a:pt x="2080" y="216"/>
                  <a:pt x="2120" y="168"/>
                  <a:pt x="2176" y="168"/>
                </a:cubicBezTo>
                <a:cubicBezTo>
                  <a:pt x="2232" y="168"/>
                  <a:pt x="2320" y="216"/>
                  <a:pt x="2368" y="216"/>
                </a:cubicBezTo>
                <a:cubicBezTo>
                  <a:pt x="2416" y="216"/>
                  <a:pt x="2416" y="176"/>
                  <a:pt x="2464" y="168"/>
                </a:cubicBezTo>
                <a:cubicBezTo>
                  <a:pt x="2512" y="160"/>
                  <a:pt x="2600" y="160"/>
                  <a:pt x="2656" y="168"/>
                </a:cubicBezTo>
                <a:cubicBezTo>
                  <a:pt x="2712" y="176"/>
                  <a:pt x="2752" y="224"/>
                  <a:pt x="2800" y="216"/>
                </a:cubicBezTo>
                <a:cubicBezTo>
                  <a:pt x="2848" y="208"/>
                  <a:pt x="2888" y="120"/>
                  <a:pt x="2944" y="120"/>
                </a:cubicBezTo>
                <a:cubicBezTo>
                  <a:pt x="3000" y="120"/>
                  <a:pt x="3072" y="216"/>
                  <a:pt x="3136" y="216"/>
                </a:cubicBezTo>
                <a:cubicBezTo>
                  <a:pt x="3200" y="216"/>
                  <a:pt x="3272" y="120"/>
                  <a:pt x="3328" y="120"/>
                </a:cubicBezTo>
                <a:cubicBezTo>
                  <a:pt x="3384" y="120"/>
                  <a:pt x="3432" y="208"/>
                  <a:pt x="3472" y="216"/>
                </a:cubicBezTo>
                <a:cubicBezTo>
                  <a:pt x="3512" y="224"/>
                  <a:pt x="3528" y="176"/>
                  <a:pt x="3568" y="168"/>
                </a:cubicBezTo>
                <a:cubicBezTo>
                  <a:pt x="3608" y="160"/>
                  <a:pt x="3656" y="168"/>
                  <a:pt x="3712" y="168"/>
                </a:cubicBezTo>
                <a:cubicBezTo>
                  <a:pt x="3768" y="168"/>
                  <a:pt x="3856" y="184"/>
                  <a:pt x="3904" y="168"/>
                </a:cubicBezTo>
                <a:cubicBezTo>
                  <a:pt x="3952" y="152"/>
                  <a:pt x="3960" y="72"/>
                  <a:pt x="4000" y="72"/>
                </a:cubicBezTo>
                <a:cubicBezTo>
                  <a:pt x="4040" y="72"/>
                  <a:pt x="4112" y="160"/>
                  <a:pt x="4144" y="168"/>
                </a:cubicBezTo>
                <a:cubicBezTo>
                  <a:pt x="4176" y="176"/>
                  <a:pt x="4184" y="0"/>
                  <a:pt x="4192" y="120"/>
                </a:cubicBezTo>
                <a:cubicBezTo>
                  <a:pt x="4200" y="240"/>
                  <a:pt x="4192" y="752"/>
                  <a:pt x="4192" y="888"/>
                </a:cubicBezTo>
                <a:cubicBezTo>
                  <a:pt x="4192" y="1024"/>
                  <a:pt x="4200" y="928"/>
                  <a:pt x="4192" y="936"/>
                </a:cubicBezTo>
                <a:cubicBezTo>
                  <a:pt x="4184" y="944"/>
                  <a:pt x="4176" y="936"/>
                  <a:pt x="4144" y="936"/>
                </a:cubicBezTo>
                <a:cubicBezTo>
                  <a:pt x="4112" y="936"/>
                  <a:pt x="4096" y="936"/>
                  <a:pt x="4000" y="936"/>
                </a:cubicBezTo>
                <a:cubicBezTo>
                  <a:pt x="3904" y="936"/>
                  <a:pt x="3976" y="944"/>
                  <a:pt x="3568" y="936"/>
                </a:cubicBezTo>
                <a:cubicBezTo>
                  <a:pt x="3160" y="928"/>
                  <a:pt x="2016" y="896"/>
                  <a:pt x="1552" y="888"/>
                </a:cubicBezTo>
                <a:cubicBezTo>
                  <a:pt x="1088" y="880"/>
                  <a:pt x="952" y="888"/>
                  <a:pt x="784" y="888"/>
                </a:cubicBezTo>
                <a:cubicBezTo>
                  <a:pt x="616" y="888"/>
                  <a:pt x="616" y="888"/>
                  <a:pt x="544" y="888"/>
                </a:cubicBezTo>
                <a:cubicBezTo>
                  <a:pt x="472" y="888"/>
                  <a:pt x="400" y="888"/>
                  <a:pt x="352" y="888"/>
                </a:cubicBezTo>
                <a:cubicBezTo>
                  <a:pt x="304" y="888"/>
                  <a:pt x="280" y="912"/>
                  <a:pt x="256" y="888"/>
                </a:cubicBezTo>
                <a:cubicBezTo>
                  <a:pt x="232" y="864"/>
                  <a:pt x="224" y="784"/>
                  <a:pt x="208" y="744"/>
                </a:cubicBezTo>
                <a:cubicBezTo>
                  <a:pt x="192" y="704"/>
                  <a:pt x="176" y="680"/>
                  <a:pt x="160" y="648"/>
                </a:cubicBezTo>
                <a:cubicBezTo>
                  <a:pt x="144" y="616"/>
                  <a:pt x="128" y="584"/>
                  <a:pt x="112" y="552"/>
                </a:cubicBezTo>
                <a:cubicBezTo>
                  <a:pt x="96" y="520"/>
                  <a:pt x="72" y="496"/>
                  <a:pt x="64" y="456"/>
                </a:cubicBezTo>
                <a:cubicBezTo>
                  <a:pt x="56" y="416"/>
                  <a:pt x="72" y="344"/>
                  <a:pt x="64" y="312"/>
                </a:cubicBezTo>
                <a:cubicBezTo>
                  <a:pt x="56" y="280"/>
                  <a:pt x="0" y="280"/>
                  <a:pt x="16" y="264"/>
                </a:cubicBezTo>
                <a:close/>
              </a:path>
            </a:pathLst>
          </a:custGeom>
          <a:gradFill rotWithShape="1">
            <a:gsLst>
              <a:gs pos="0">
                <a:srgbClr val="760000"/>
              </a:gs>
              <a:gs pos="100000">
                <a:srgbClr val="FF0000">
                  <a:alpha val="3100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40" tIns="50420" rIns="100840" bIns="50420"/>
          <a:lstStyle/>
          <a:p>
            <a:endParaRPr lang="en-US"/>
          </a:p>
        </p:txBody>
      </p:sp>
      <p:sp>
        <p:nvSpPr>
          <p:cNvPr id="13315" name="AutoShape 3"/>
          <p:cNvSpPr>
            <a:spLocks noChangeArrowheads="1"/>
          </p:cNvSpPr>
          <p:nvPr/>
        </p:nvSpPr>
        <p:spPr bwMode="auto">
          <a:xfrm>
            <a:off x="176017" y="125170"/>
            <a:ext cx="1024096" cy="658424"/>
          </a:xfrm>
          <a:prstGeom prst="sun">
            <a:avLst>
              <a:gd name="adj" fmla="val 25000"/>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100840" tIns="50420" rIns="100840" bIns="50420" anchor="ctr"/>
          <a:lstStyle/>
          <a:p>
            <a:endParaRPr lang="en-US"/>
          </a:p>
        </p:txBody>
      </p:sp>
      <p:sp>
        <p:nvSpPr>
          <p:cNvPr id="13316" name="Text Box 4"/>
          <p:cNvSpPr txBox="1">
            <a:spLocks noChangeArrowheads="1"/>
          </p:cNvSpPr>
          <p:nvPr/>
        </p:nvSpPr>
        <p:spPr bwMode="auto">
          <a:xfrm>
            <a:off x="6672628" y="5313692"/>
            <a:ext cx="7060219" cy="317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a:solidFill>
                  <a:srgbClr val="FFFF66"/>
                </a:solidFill>
              </a:rPr>
              <a:t>Bottom Respiration</a:t>
            </a:r>
          </a:p>
        </p:txBody>
      </p:sp>
      <p:pic>
        <p:nvPicPr>
          <p:cNvPr id="13317" name="Picture 5" descr="112 chain forming diatom 1000x"/>
          <p:cNvPicPr>
            <a:picLocks noChangeAspect="1" noChangeArrowheads="1"/>
          </p:cNvPicPr>
          <p:nvPr/>
        </p:nvPicPr>
        <p:blipFill>
          <a:blip r:embed="rId3">
            <a:lum bright="14000"/>
            <a:extLst>
              <a:ext uri="{28A0092B-C50C-407E-A947-70E740481C1C}">
                <a14:useLocalDpi xmlns:a14="http://schemas.microsoft.com/office/drawing/2010/main" val="0"/>
              </a:ext>
            </a:extLst>
          </a:blip>
          <a:srcRect/>
          <a:stretch>
            <a:fillRect/>
          </a:stretch>
        </p:blipFill>
        <p:spPr bwMode="auto">
          <a:xfrm>
            <a:off x="3763911" y="2361070"/>
            <a:ext cx="968979" cy="70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Freeform 6"/>
          <p:cNvSpPr>
            <a:spLocks/>
          </p:cNvSpPr>
          <p:nvPr/>
        </p:nvSpPr>
        <p:spPr bwMode="auto">
          <a:xfrm>
            <a:off x="951202" y="2182746"/>
            <a:ext cx="8436348" cy="3667629"/>
          </a:xfrm>
          <a:custGeom>
            <a:avLst/>
            <a:gdLst>
              <a:gd name="T0" fmla="*/ 0 w 4080"/>
              <a:gd name="T1" fmla="*/ 0 h 1440"/>
              <a:gd name="T2" fmla="*/ 974818 w 4080"/>
              <a:gd name="T3" fmla="*/ 1811020 h 1440"/>
              <a:gd name="T4" fmla="*/ 3544794 w 4080"/>
              <a:gd name="T5" fmla="*/ 3056096 h 1440"/>
              <a:gd name="T6" fmla="*/ 7532687 w 4080"/>
              <a:gd name="T7" fmla="*/ 3395662 h 14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80" h="1440">
                <a:moveTo>
                  <a:pt x="0" y="0"/>
                </a:moveTo>
                <a:cubicBezTo>
                  <a:pt x="104" y="276"/>
                  <a:pt x="208" y="552"/>
                  <a:pt x="528" y="768"/>
                </a:cubicBezTo>
                <a:cubicBezTo>
                  <a:pt x="848" y="984"/>
                  <a:pt x="1328" y="1184"/>
                  <a:pt x="1920" y="1296"/>
                </a:cubicBezTo>
                <a:cubicBezTo>
                  <a:pt x="2512" y="1408"/>
                  <a:pt x="3296" y="1424"/>
                  <a:pt x="4080" y="1440"/>
                </a:cubicBezTo>
              </a:path>
            </a:pathLst>
          </a:custGeom>
          <a:noFill/>
          <a:ln w="762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40" tIns="50420" rIns="100840" bIns="50420"/>
          <a:lstStyle/>
          <a:p>
            <a:endParaRPr lang="en-US"/>
          </a:p>
        </p:txBody>
      </p:sp>
      <p:sp>
        <p:nvSpPr>
          <p:cNvPr id="13319" name="Text Box 7"/>
          <p:cNvSpPr txBox="1">
            <a:spLocks noChangeArrowheads="1"/>
          </p:cNvSpPr>
          <p:nvPr/>
        </p:nvSpPr>
        <p:spPr bwMode="auto">
          <a:xfrm>
            <a:off x="7936746" y="3703638"/>
            <a:ext cx="2560241" cy="778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spcBef>
                <a:spcPct val="50000"/>
              </a:spcBef>
            </a:pPr>
            <a:r>
              <a:rPr lang="en-US" sz="2200">
                <a:solidFill>
                  <a:srgbClr val="FF9900"/>
                </a:solidFill>
              </a:rPr>
              <a:t>Nutrients from upwelling</a:t>
            </a:r>
          </a:p>
        </p:txBody>
      </p:sp>
      <p:sp>
        <p:nvSpPr>
          <p:cNvPr id="13320" name="Freeform 8"/>
          <p:cNvSpPr>
            <a:spLocks/>
          </p:cNvSpPr>
          <p:nvPr/>
        </p:nvSpPr>
        <p:spPr bwMode="auto">
          <a:xfrm rot="3058589" flipH="1">
            <a:off x="7723971" y="3876586"/>
            <a:ext cx="1524321" cy="928087"/>
          </a:xfrm>
          <a:custGeom>
            <a:avLst/>
            <a:gdLst>
              <a:gd name="T0" fmla="*/ 0 w 816"/>
              <a:gd name="T1" fmla="*/ 0 h 480"/>
              <a:gd name="T2" fmla="*/ 166034 w 816"/>
              <a:gd name="T3" fmla="*/ 248603 h 480"/>
              <a:gd name="T4" fmla="*/ 415084 w 816"/>
              <a:gd name="T5" fmla="*/ 497205 h 480"/>
              <a:gd name="T6" fmla="*/ 996203 w 816"/>
              <a:gd name="T7" fmla="*/ 745808 h 480"/>
              <a:gd name="T8" fmla="*/ 1411287 w 816"/>
              <a:gd name="T9" fmla="*/ 828675 h 4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6" h="480">
                <a:moveTo>
                  <a:pt x="0" y="0"/>
                </a:moveTo>
                <a:cubicBezTo>
                  <a:pt x="28" y="48"/>
                  <a:pt x="56" y="96"/>
                  <a:pt x="96" y="144"/>
                </a:cubicBezTo>
                <a:cubicBezTo>
                  <a:pt x="136" y="192"/>
                  <a:pt x="160" y="240"/>
                  <a:pt x="240" y="288"/>
                </a:cubicBezTo>
                <a:cubicBezTo>
                  <a:pt x="320" y="336"/>
                  <a:pt x="480" y="400"/>
                  <a:pt x="576" y="432"/>
                </a:cubicBezTo>
                <a:cubicBezTo>
                  <a:pt x="672" y="464"/>
                  <a:pt x="744" y="472"/>
                  <a:pt x="816" y="480"/>
                </a:cubicBezTo>
              </a:path>
            </a:pathLst>
          </a:custGeom>
          <a:noFill/>
          <a:ln w="120650" cmpd="sng">
            <a:solidFill>
              <a:srgbClr val="FF9900"/>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840" tIns="50420" rIns="100840" bIns="50420"/>
          <a:lstStyle/>
          <a:p>
            <a:endParaRPr lang="en-US"/>
          </a:p>
        </p:txBody>
      </p:sp>
      <p:sp>
        <p:nvSpPr>
          <p:cNvPr id="13321" name="Text Box 9"/>
          <p:cNvSpPr txBox="1">
            <a:spLocks noChangeArrowheads="1"/>
          </p:cNvSpPr>
          <p:nvPr/>
        </p:nvSpPr>
        <p:spPr bwMode="auto">
          <a:xfrm>
            <a:off x="2988726" y="2988631"/>
            <a:ext cx="7058442" cy="44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200">
                <a:solidFill>
                  <a:srgbClr val="99FF33"/>
                </a:solidFill>
              </a:rPr>
              <a:t>Phytoplankton Bloom</a:t>
            </a:r>
          </a:p>
        </p:txBody>
      </p:sp>
      <p:sp>
        <p:nvSpPr>
          <p:cNvPr id="13322" name="Line 10"/>
          <p:cNvSpPr>
            <a:spLocks noChangeShapeType="1"/>
          </p:cNvSpPr>
          <p:nvPr/>
        </p:nvSpPr>
        <p:spPr bwMode="auto">
          <a:xfrm>
            <a:off x="4345297" y="3525315"/>
            <a:ext cx="0" cy="1431731"/>
          </a:xfrm>
          <a:prstGeom prst="line">
            <a:avLst/>
          </a:prstGeom>
          <a:noFill/>
          <a:ln w="76200">
            <a:solidFill>
              <a:srgbClr val="99FF33"/>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13323" name="Line 11"/>
          <p:cNvSpPr>
            <a:spLocks noChangeShapeType="1"/>
          </p:cNvSpPr>
          <p:nvPr/>
        </p:nvSpPr>
        <p:spPr bwMode="auto">
          <a:xfrm>
            <a:off x="8806162" y="1556900"/>
            <a:ext cx="0" cy="1431731"/>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13324" name="Text Box 12"/>
          <p:cNvSpPr txBox="1">
            <a:spLocks noChangeArrowheads="1"/>
          </p:cNvSpPr>
          <p:nvPr/>
        </p:nvSpPr>
        <p:spPr bwMode="auto">
          <a:xfrm>
            <a:off x="7177564" y="1109377"/>
            <a:ext cx="7060219" cy="317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a:t>Air-Sea Gas Exchange</a:t>
            </a:r>
          </a:p>
        </p:txBody>
      </p:sp>
      <p:pic>
        <p:nvPicPr>
          <p:cNvPr id="13325" name="Picture 13" descr="acart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51803" y="2271908"/>
            <a:ext cx="1305012" cy="857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6" name="Line 14"/>
          <p:cNvSpPr>
            <a:spLocks noChangeShapeType="1"/>
          </p:cNvSpPr>
          <p:nvPr/>
        </p:nvSpPr>
        <p:spPr bwMode="auto">
          <a:xfrm>
            <a:off x="6770414" y="2719430"/>
            <a:ext cx="48538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13327" name="Text Box 15"/>
          <p:cNvSpPr txBox="1">
            <a:spLocks noChangeArrowheads="1"/>
          </p:cNvSpPr>
          <p:nvPr/>
        </p:nvSpPr>
        <p:spPr bwMode="auto">
          <a:xfrm>
            <a:off x="7177564" y="3166954"/>
            <a:ext cx="7060219" cy="44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200">
                <a:solidFill>
                  <a:srgbClr val="FFFF66"/>
                </a:solidFill>
              </a:rPr>
              <a:t>Consumers</a:t>
            </a:r>
          </a:p>
        </p:txBody>
      </p:sp>
      <p:pic>
        <p:nvPicPr>
          <p:cNvPr id="13328" name="Picture 16" descr="112 chain forming diatom 1000x"/>
          <p:cNvPicPr>
            <a:picLocks noChangeAspect="1" noChangeArrowheads="1"/>
          </p:cNvPicPr>
          <p:nvPr/>
        </p:nvPicPr>
        <p:blipFill>
          <a:blip r:embed="rId3">
            <a:lum bright="14000"/>
            <a:extLst>
              <a:ext uri="{28A0092B-C50C-407E-A947-70E740481C1C}">
                <a14:useLocalDpi xmlns:a14="http://schemas.microsoft.com/office/drawing/2010/main" val="0"/>
              </a:ext>
            </a:extLst>
          </a:blip>
          <a:srcRect/>
          <a:stretch>
            <a:fillRect/>
          </a:stretch>
        </p:blipFill>
        <p:spPr bwMode="auto">
          <a:xfrm>
            <a:off x="4926687" y="2361070"/>
            <a:ext cx="970758" cy="70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9" name="Picture 17" descr="112 chain forming diatom 1000x"/>
          <p:cNvPicPr>
            <a:picLocks noChangeAspect="1" noChangeArrowheads="1"/>
          </p:cNvPicPr>
          <p:nvPr/>
        </p:nvPicPr>
        <p:blipFill>
          <a:blip r:embed="rId3">
            <a:lum bright="14000"/>
            <a:extLst>
              <a:ext uri="{28A0092B-C50C-407E-A947-70E740481C1C}">
                <a14:useLocalDpi xmlns:a14="http://schemas.microsoft.com/office/drawing/2010/main" val="0"/>
              </a:ext>
            </a:extLst>
          </a:blip>
          <a:srcRect/>
          <a:stretch>
            <a:fillRect/>
          </a:stretch>
        </p:blipFill>
        <p:spPr bwMode="auto">
          <a:xfrm>
            <a:off x="5993454" y="2361070"/>
            <a:ext cx="970758" cy="70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0" name="Picture 18" descr="112 chain forming diatom 1000x"/>
          <p:cNvPicPr>
            <a:picLocks noChangeAspect="1" noChangeArrowheads="1"/>
          </p:cNvPicPr>
          <p:nvPr/>
        </p:nvPicPr>
        <p:blipFill>
          <a:blip r:embed="rId3">
            <a:lum bright="14000"/>
            <a:extLst>
              <a:ext uri="{28A0092B-C50C-407E-A947-70E740481C1C}">
                <a14:useLocalDpi xmlns:a14="http://schemas.microsoft.com/office/drawing/2010/main" val="0"/>
              </a:ext>
            </a:extLst>
          </a:blip>
          <a:srcRect/>
          <a:stretch>
            <a:fillRect/>
          </a:stretch>
        </p:blipFill>
        <p:spPr bwMode="auto">
          <a:xfrm>
            <a:off x="1242785" y="2361070"/>
            <a:ext cx="968979" cy="70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1" name="Line 19"/>
          <p:cNvSpPr>
            <a:spLocks noChangeShapeType="1"/>
          </p:cNvSpPr>
          <p:nvPr/>
        </p:nvSpPr>
        <p:spPr bwMode="auto">
          <a:xfrm>
            <a:off x="5316055" y="3525315"/>
            <a:ext cx="0" cy="1431731"/>
          </a:xfrm>
          <a:prstGeom prst="line">
            <a:avLst/>
          </a:prstGeom>
          <a:noFill/>
          <a:ln w="76200">
            <a:solidFill>
              <a:srgbClr val="99FF33"/>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13332" name="Line 20"/>
          <p:cNvSpPr>
            <a:spLocks noChangeShapeType="1"/>
          </p:cNvSpPr>
          <p:nvPr/>
        </p:nvSpPr>
        <p:spPr bwMode="auto">
          <a:xfrm>
            <a:off x="6672628" y="3525315"/>
            <a:ext cx="0" cy="1431731"/>
          </a:xfrm>
          <a:prstGeom prst="line">
            <a:avLst/>
          </a:prstGeom>
          <a:noFill/>
          <a:ln w="76200">
            <a:solidFill>
              <a:srgbClr val="99FF33"/>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13333" name="Line 21"/>
          <p:cNvSpPr>
            <a:spLocks noChangeShapeType="1"/>
          </p:cNvSpPr>
          <p:nvPr/>
        </p:nvSpPr>
        <p:spPr bwMode="auto">
          <a:xfrm>
            <a:off x="2890939" y="3525315"/>
            <a:ext cx="0" cy="984207"/>
          </a:xfrm>
          <a:prstGeom prst="line">
            <a:avLst/>
          </a:prstGeom>
          <a:noFill/>
          <a:ln w="76200">
            <a:solidFill>
              <a:srgbClr val="99FF33"/>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13334" name="Text Box 22"/>
          <p:cNvSpPr txBox="1">
            <a:spLocks noChangeArrowheads="1"/>
          </p:cNvSpPr>
          <p:nvPr/>
        </p:nvSpPr>
        <p:spPr bwMode="auto">
          <a:xfrm>
            <a:off x="661396" y="5804081"/>
            <a:ext cx="8630145" cy="1963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spAutoFit/>
          </a:bodyPr>
          <a:lstStyle>
            <a:lvl1pPr marL="382588" indent="-382588"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buFontTx/>
              <a:buAutoNum type="arabicPeriod"/>
            </a:pPr>
            <a:r>
              <a:rPr lang="en-US" sz="2200">
                <a:solidFill>
                  <a:srgbClr val="00FF00"/>
                </a:solidFill>
              </a:rPr>
              <a:t>Primary production</a:t>
            </a:r>
            <a:r>
              <a:rPr lang="en-US" sz="2200"/>
              <a:t> </a:t>
            </a:r>
            <a:r>
              <a:rPr lang="en-US" sz="2200">
                <a:cs typeface="Arial" charset="0"/>
              </a:rPr>
              <a:t>&gt;&gt; </a:t>
            </a:r>
            <a:r>
              <a:rPr lang="en-US" sz="2200">
                <a:solidFill>
                  <a:srgbClr val="FFFF66"/>
                </a:solidFill>
                <a:cs typeface="Arial" charset="0"/>
              </a:rPr>
              <a:t>surface respiration</a:t>
            </a:r>
            <a:r>
              <a:rPr lang="en-US" sz="2200">
                <a:cs typeface="Arial" charset="0"/>
              </a:rPr>
              <a:t> (very high export)</a:t>
            </a:r>
          </a:p>
          <a:p>
            <a:pPr eaLnBrk="1" hangingPunct="1">
              <a:spcBef>
                <a:spcPct val="50000"/>
              </a:spcBef>
              <a:buFontTx/>
              <a:buAutoNum type="arabicPeriod"/>
            </a:pPr>
            <a:r>
              <a:rPr lang="en-US" sz="2200">
                <a:solidFill>
                  <a:srgbClr val="FFFF66"/>
                </a:solidFill>
                <a:cs typeface="Arial" charset="0"/>
              </a:rPr>
              <a:t>Bottom respiration</a:t>
            </a:r>
            <a:r>
              <a:rPr lang="en-US" sz="2200">
                <a:cs typeface="Arial" charset="0"/>
              </a:rPr>
              <a:t> &gt;&gt; air-sea exchange</a:t>
            </a:r>
          </a:p>
          <a:p>
            <a:pPr eaLnBrk="1" hangingPunct="1">
              <a:spcBef>
                <a:spcPct val="50000"/>
              </a:spcBef>
              <a:buFontTx/>
              <a:buAutoNum type="arabicPeriod"/>
            </a:pPr>
            <a:r>
              <a:rPr lang="en-US" sz="2200">
                <a:solidFill>
                  <a:srgbClr val="33CCFF"/>
                </a:solidFill>
                <a:cs typeface="Arial" charset="0"/>
              </a:rPr>
              <a:t>Poorly flushed surface and bottom water</a:t>
            </a:r>
          </a:p>
          <a:p>
            <a:pPr eaLnBrk="1" hangingPunct="1">
              <a:spcBef>
                <a:spcPct val="50000"/>
              </a:spcBef>
            </a:pPr>
            <a:endParaRPr lang="en-US" sz="2200">
              <a:solidFill>
                <a:srgbClr val="33CCFF"/>
              </a:solidFill>
              <a:cs typeface="Arial" charset="0"/>
            </a:endParaRPr>
          </a:p>
        </p:txBody>
      </p:sp>
      <p:sp>
        <p:nvSpPr>
          <p:cNvPr id="13335" name="Text Box 23"/>
          <p:cNvSpPr txBox="1">
            <a:spLocks noChangeArrowheads="1"/>
          </p:cNvSpPr>
          <p:nvPr/>
        </p:nvSpPr>
        <p:spPr bwMode="auto">
          <a:xfrm>
            <a:off x="2199319" y="269200"/>
            <a:ext cx="7273572" cy="652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43" tIns="56173" rIns="112343" bIns="56173">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3500" b="1">
                <a:latin typeface="Comic Sans MS"/>
                <a:cs typeface="Comic Sans MS"/>
              </a:rPr>
              <a:t>Low-Oxygen zone formation</a:t>
            </a:r>
          </a:p>
        </p:txBody>
      </p:sp>
      <p:sp>
        <p:nvSpPr>
          <p:cNvPr id="13336" name="Line 24"/>
          <p:cNvSpPr>
            <a:spLocks noChangeShapeType="1"/>
          </p:cNvSpPr>
          <p:nvPr/>
        </p:nvSpPr>
        <p:spPr bwMode="auto">
          <a:xfrm>
            <a:off x="9387549" y="2630268"/>
            <a:ext cx="485380" cy="0"/>
          </a:xfrm>
          <a:prstGeom prst="line">
            <a:avLst/>
          </a:prstGeom>
          <a:noFill/>
          <a:ln w="28575">
            <a:solidFill>
              <a:srgbClr val="33CC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13337" name="Line 25"/>
          <p:cNvSpPr>
            <a:spLocks noChangeShapeType="1"/>
          </p:cNvSpPr>
          <p:nvPr/>
        </p:nvSpPr>
        <p:spPr bwMode="auto">
          <a:xfrm>
            <a:off x="9387549" y="5267396"/>
            <a:ext cx="583166" cy="0"/>
          </a:xfrm>
          <a:prstGeom prst="line">
            <a:avLst/>
          </a:prstGeom>
          <a:noFill/>
          <a:ln w="19050">
            <a:solidFill>
              <a:srgbClr val="33CC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13338" name="Text Box 26"/>
          <p:cNvSpPr txBox="1">
            <a:spLocks noChangeArrowheads="1"/>
          </p:cNvSpPr>
          <p:nvPr/>
        </p:nvSpPr>
        <p:spPr bwMode="auto">
          <a:xfrm>
            <a:off x="9021293" y="4756431"/>
            <a:ext cx="1433024" cy="44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33CCFF"/>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200">
                <a:solidFill>
                  <a:srgbClr val="33CCFF"/>
                </a:solidFill>
              </a:rPr>
              <a:t>Flushing</a:t>
            </a:r>
          </a:p>
        </p:txBody>
      </p:sp>
      <p:sp>
        <p:nvSpPr>
          <p:cNvPr id="214043" name="Text Box 27"/>
          <p:cNvSpPr txBox="1">
            <a:spLocks noChangeArrowheads="1"/>
          </p:cNvSpPr>
          <p:nvPr/>
        </p:nvSpPr>
        <p:spPr bwMode="auto">
          <a:xfrm>
            <a:off x="3242972" y="4526668"/>
            <a:ext cx="4267068" cy="1025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783" tIns="50390" rIns="100783" bIns="5039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6000" b="1" i="1">
                <a:solidFill>
                  <a:srgbClr val="FF0000"/>
                </a:solidFill>
                <a:effectLst>
                  <a:outerShdw blurRad="38100" dist="38100" dir="2700000" algn="tl">
                    <a:srgbClr val="000000"/>
                  </a:outerShdw>
                </a:effectLst>
                <a:latin typeface="Showcard Gothic" charset="0"/>
              </a:rPr>
              <a:t>HYPOXIA</a:t>
            </a:r>
          </a:p>
        </p:txBody>
      </p:sp>
    </p:spTree>
    <p:extLst>
      <p:ext uri="{BB962C8B-B14F-4D97-AF65-F5344CB8AC3E}">
        <p14:creationId xmlns:p14="http://schemas.microsoft.com/office/powerpoint/2010/main" val="28988973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40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4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9" descr="shelf_v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414" y="3209819"/>
            <a:ext cx="5803212" cy="3785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10" descr="upwelling-cartoon_v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5823" y="4511237"/>
            <a:ext cx="5035140" cy="289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Text Box 11"/>
          <p:cNvSpPr txBox="1">
            <a:spLocks noChangeArrowheads="1"/>
          </p:cNvSpPr>
          <p:nvPr/>
        </p:nvSpPr>
        <p:spPr bwMode="auto">
          <a:xfrm>
            <a:off x="256024" y="0"/>
            <a:ext cx="9728915" cy="2483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43" tIns="56173" rIns="112343" bIns="56173">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457200" indent="-457200" eaLnBrk="1" hangingPunct="1">
              <a:spcBef>
                <a:spcPct val="50000"/>
              </a:spcBef>
              <a:buFont typeface="Arial"/>
              <a:buChar char="•"/>
            </a:pPr>
            <a:r>
              <a:rPr lang="en-US" sz="2800" b="1" dirty="0">
                <a:latin typeface="Comic Sans MS"/>
                <a:cs typeface="Comic Sans MS"/>
              </a:rPr>
              <a:t>Low oxygen on the shelf influenced by:</a:t>
            </a:r>
          </a:p>
          <a:p>
            <a:pPr marL="457200" indent="-457200" eaLnBrk="1" hangingPunct="1">
              <a:spcBef>
                <a:spcPct val="50000"/>
              </a:spcBef>
              <a:buFont typeface="Arial"/>
              <a:buChar char="•"/>
            </a:pPr>
            <a:r>
              <a:rPr lang="en-US" sz="2800" b="1" dirty="0">
                <a:latin typeface="Comic Sans MS"/>
                <a:cs typeface="Comic Sans MS"/>
              </a:rPr>
              <a:t> changes in upwelling </a:t>
            </a:r>
            <a:r>
              <a:rPr lang="en-US" sz="2800" b="1" dirty="0" err="1">
                <a:latin typeface="Comic Sans MS"/>
                <a:cs typeface="Comic Sans MS"/>
              </a:rPr>
              <a:t>sourcewater</a:t>
            </a:r>
            <a:r>
              <a:rPr lang="en-US" sz="2800" b="1" dirty="0">
                <a:latin typeface="Comic Sans MS"/>
                <a:cs typeface="Comic Sans MS"/>
              </a:rPr>
              <a:t> properties</a:t>
            </a:r>
          </a:p>
          <a:p>
            <a:pPr marL="457200" indent="-457200" eaLnBrk="1" hangingPunct="1">
              <a:spcBef>
                <a:spcPct val="50000"/>
              </a:spcBef>
              <a:buFont typeface="Arial"/>
              <a:buChar char="•"/>
            </a:pPr>
            <a:r>
              <a:rPr lang="en-US" sz="2800" b="1" dirty="0">
                <a:latin typeface="Comic Sans MS"/>
                <a:cs typeface="Comic Sans MS"/>
              </a:rPr>
              <a:t> strength and persistence of winds</a:t>
            </a:r>
          </a:p>
          <a:p>
            <a:pPr marL="457200" indent="-457200" eaLnBrk="1" hangingPunct="1">
              <a:spcBef>
                <a:spcPct val="50000"/>
              </a:spcBef>
              <a:buFont typeface="Arial"/>
              <a:buChar char="•"/>
            </a:pPr>
            <a:r>
              <a:rPr lang="en-US" sz="2800" b="1" dirty="0">
                <a:latin typeface="Comic Sans MS"/>
                <a:cs typeface="Comic Sans MS"/>
              </a:rPr>
              <a:t>both of which are influenced by climate change !</a:t>
            </a:r>
          </a:p>
        </p:txBody>
      </p:sp>
      <p:sp>
        <p:nvSpPr>
          <p:cNvPr id="17413" name="Oval 12"/>
          <p:cNvSpPr>
            <a:spLocks noChangeArrowheads="1"/>
          </p:cNvSpPr>
          <p:nvPr/>
        </p:nvSpPr>
        <p:spPr bwMode="auto">
          <a:xfrm>
            <a:off x="1194779" y="4279759"/>
            <a:ext cx="1621486" cy="106994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100840" tIns="50420" rIns="100840" bIns="50420" anchor="ctr"/>
          <a:lstStyle/>
          <a:p>
            <a:pPr algn="ctr"/>
            <a:r>
              <a:rPr lang="en-US" b="1"/>
              <a:t>normal</a:t>
            </a:r>
          </a:p>
          <a:p>
            <a:pPr algn="ctr"/>
            <a:r>
              <a:rPr lang="en-US" b="1"/>
              <a:t>low oxygen</a:t>
            </a:r>
          </a:p>
        </p:txBody>
      </p:sp>
      <p:sp>
        <p:nvSpPr>
          <p:cNvPr id="145423" name="Oval 15"/>
          <p:cNvSpPr>
            <a:spLocks noChangeArrowheads="1"/>
          </p:cNvSpPr>
          <p:nvPr/>
        </p:nvSpPr>
        <p:spPr bwMode="auto">
          <a:xfrm>
            <a:off x="4864457" y="3539032"/>
            <a:ext cx="1365462" cy="329212"/>
          </a:xfrm>
          <a:prstGeom prst="ellipse">
            <a:avLst/>
          </a:prstGeom>
          <a:solidFill>
            <a:srgbClr val="FF00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100840" tIns="50420" rIns="100840" bIns="50420" anchor="ctr"/>
          <a:lstStyle/>
          <a:p>
            <a:pPr algn="ctr"/>
            <a:r>
              <a:rPr lang="en-US" b="1">
                <a:solidFill>
                  <a:srgbClr val="FFFFFF"/>
                </a:solidFill>
              </a:rPr>
              <a:t>hypoxia</a:t>
            </a:r>
          </a:p>
        </p:txBody>
      </p:sp>
      <p:grpSp>
        <p:nvGrpSpPr>
          <p:cNvPr id="145427" name="Group 19"/>
          <p:cNvGrpSpPr>
            <a:grpSpLocks/>
          </p:cNvGrpSpPr>
          <p:nvPr/>
        </p:nvGrpSpPr>
        <p:grpSpPr bwMode="auto">
          <a:xfrm>
            <a:off x="2537129" y="3703638"/>
            <a:ext cx="2583353" cy="745872"/>
            <a:chOff x="1427" y="2160"/>
            <a:chExt cx="1453" cy="435"/>
          </a:xfrm>
        </p:grpSpPr>
        <p:sp>
          <p:nvSpPr>
            <p:cNvPr id="17416" name="Oval 13"/>
            <p:cNvSpPr>
              <a:spLocks noChangeArrowheads="1"/>
            </p:cNvSpPr>
            <p:nvPr/>
          </p:nvSpPr>
          <p:spPr bwMode="auto">
            <a:xfrm>
              <a:off x="1920" y="2160"/>
              <a:ext cx="960" cy="24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7417" name="Oval 14"/>
            <p:cNvSpPr>
              <a:spLocks noChangeArrowheads="1"/>
            </p:cNvSpPr>
            <p:nvPr/>
          </p:nvSpPr>
          <p:spPr bwMode="auto">
            <a:xfrm rot="-1815386">
              <a:off x="1427" y="2355"/>
              <a:ext cx="624" cy="24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7418" name="Text Box 18"/>
            <p:cNvSpPr txBox="1">
              <a:spLocks noChangeArrowheads="1"/>
            </p:cNvSpPr>
            <p:nvPr/>
          </p:nvSpPr>
          <p:spPr bwMode="auto">
            <a:xfrm rot="19953616">
              <a:off x="1677" y="2243"/>
              <a:ext cx="569" cy="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b="1"/>
                <a:t>upwelling</a:t>
              </a:r>
            </a:p>
          </p:txBody>
        </p:sp>
      </p:grpSp>
      <p:sp>
        <p:nvSpPr>
          <p:cNvPr id="11" name="Line 6"/>
          <p:cNvSpPr>
            <a:spLocks noChangeShapeType="1"/>
          </p:cNvSpPr>
          <p:nvPr/>
        </p:nvSpPr>
        <p:spPr bwMode="auto">
          <a:xfrm>
            <a:off x="470224" y="1009198"/>
            <a:ext cx="9026525" cy="0"/>
          </a:xfrm>
          <a:prstGeom prst="line">
            <a:avLst/>
          </a:prstGeom>
          <a:noFill/>
          <a:ln w="15875">
            <a:solidFill>
              <a:srgbClr val="FF0000"/>
            </a:solidFill>
            <a:round/>
            <a:headEnd/>
            <a:tailEnd/>
          </a:ln>
          <a:effectLst/>
        </p:spPr>
        <p:txBody>
          <a:bodyPr lIns="87909" tIns="43953" rIns="87909" bIns="43953"/>
          <a:lstStyle/>
          <a:p>
            <a:endParaRPr lang="en-US"/>
          </a:p>
        </p:txBody>
      </p:sp>
    </p:spTree>
    <p:extLst>
      <p:ext uri="{BB962C8B-B14F-4D97-AF65-F5344CB8AC3E}">
        <p14:creationId xmlns:p14="http://schemas.microsoft.com/office/powerpoint/2010/main" val="110424707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54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4542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54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2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39168" y="2650041"/>
            <a:ext cx="5955892" cy="4444012"/>
          </a:xfrm>
          <a:prstGeom prst="rect">
            <a:avLst/>
          </a:prstGeom>
        </p:spPr>
      </p:pic>
      <p:sp>
        <p:nvSpPr>
          <p:cNvPr id="3" name="Rectangle 2"/>
          <p:cNvSpPr txBox="1">
            <a:spLocks noChangeArrowheads="1"/>
          </p:cNvSpPr>
          <p:nvPr/>
        </p:nvSpPr>
        <p:spPr>
          <a:xfrm>
            <a:off x="436354" y="220103"/>
            <a:ext cx="9216867" cy="493818"/>
          </a:xfrm>
          <a:prstGeom prst="rect">
            <a:avLst/>
          </a:prstGeom>
        </p:spPr>
        <p:txBody>
          <a:bodyPr lIns="96945" tIns="48472" rIns="96945" bIns="48472"/>
          <a:lstStyle>
            <a:lvl1pPr algn="ctr" defTabSz="1028546" rtl="0" eaLnBrk="0" fontAlgn="base" hangingPunct="0">
              <a:spcBef>
                <a:spcPct val="0"/>
              </a:spcBef>
              <a:spcAft>
                <a:spcPct val="0"/>
              </a:spcAft>
              <a:defRPr sz="5000">
                <a:solidFill>
                  <a:schemeClr val="tx1"/>
                </a:solidFill>
                <a:latin typeface="+mj-lt"/>
                <a:ea typeface="+mj-ea"/>
                <a:cs typeface="+mj-cs"/>
              </a:defRPr>
            </a:lvl1pPr>
            <a:lvl2pPr algn="ctr" defTabSz="1028546" rtl="0" eaLnBrk="0" fontAlgn="base" hangingPunct="0">
              <a:spcBef>
                <a:spcPct val="0"/>
              </a:spcBef>
              <a:spcAft>
                <a:spcPct val="0"/>
              </a:spcAft>
              <a:defRPr sz="5000">
                <a:solidFill>
                  <a:schemeClr val="tx1"/>
                </a:solidFill>
                <a:latin typeface="Looseprint"/>
              </a:defRPr>
            </a:lvl2pPr>
            <a:lvl3pPr algn="ctr" defTabSz="1028546" rtl="0" eaLnBrk="0" fontAlgn="base" hangingPunct="0">
              <a:spcBef>
                <a:spcPct val="0"/>
              </a:spcBef>
              <a:spcAft>
                <a:spcPct val="0"/>
              </a:spcAft>
              <a:defRPr sz="5000">
                <a:solidFill>
                  <a:schemeClr val="tx1"/>
                </a:solidFill>
                <a:latin typeface="Looseprint"/>
              </a:defRPr>
            </a:lvl3pPr>
            <a:lvl4pPr algn="ctr" defTabSz="1028546" rtl="0" eaLnBrk="0" fontAlgn="base" hangingPunct="0">
              <a:spcBef>
                <a:spcPct val="0"/>
              </a:spcBef>
              <a:spcAft>
                <a:spcPct val="0"/>
              </a:spcAft>
              <a:defRPr sz="5000">
                <a:solidFill>
                  <a:schemeClr val="tx1"/>
                </a:solidFill>
                <a:latin typeface="Looseprint"/>
              </a:defRPr>
            </a:lvl4pPr>
            <a:lvl5pPr algn="ctr" defTabSz="1028546" rtl="0" eaLnBrk="0" fontAlgn="base" hangingPunct="0">
              <a:spcBef>
                <a:spcPct val="0"/>
              </a:spcBef>
              <a:spcAft>
                <a:spcPct val="0"/>
              </a:spcAft>
              <a:defRPr sz="5000">
                <a:solidFill>
                  <a:schemeClr val="tx1"/>
                </a:solidFill>
                <a:latin typeface="Looseprint"/>
              </a:defRPr>
            </a:lvl5pPr>
            <a:lvl6pPr marL="457131" algn="ctr" defTabSz="1028546" rtl="0" eaLnBrk="0" fontAlgn="base" hangingPunct="0">
              <a:spcBef>
                <a:spcPct val="0"/>
              </a:spcBef>
              <a:spcAft>
                <a:spcPct val="0"/>
              </a:spcAft>
              <a:defRPr sz="5000">
                <a:solidFill>
                  <a:schemeClr val="tx1"/>
                </a:solidFill>
                <a:latin typeface="Looseprint"/>
              </a:defRPr>
            </a:lvl6pPr>
            <a:lvl7pPr marL="914262" algn="ctr" defTabSz="1028546" rtl="0" eaLnBrk="0" fontAlgn="base" hangingPunct="0">
              <a:spcBef>
                <a:spcPct val="0"/>
              </a:spcBef>
              <a:spcAft>
                <a:spcPct val="0"/>
              </a:spcAft>
              <a:defRPr sz="5000">
                <a:solidFill>
                  <a:schemeClr val="tx1"/>
                </a:solidFill>
                <a:latin typeface="Looseprint"/>
              </a:defRPr>
            </a:lvl7pPr>
            <a:lvl8pPr marL="1371393" algn="ctr" defTabSz="1028546" rtl="0" eaLnBrk="0" fontAlgn="base" hangingPunct="0">
              <a:spcBef>
                <a:spcPct val="0"/>
              </a:spcBef>
              <a:spcAft>
                <a:spcPct val="0"/>
              </a:spcAft>
              <a:defRPr sz="5000">
                <a:solidFill>
                  <a:schemeClr val="tx1"/>
                </a:solidFill>
                <a:latin typeface="Looseprint"/>
              </a:defRPr>
            </a:lvl8pPr>
            <a:lvl9pPr marL="1828525" algn="ctr" defTabSz="1028546" rtl="0" eaLnBrk="0" fontAlgn="base" hangingPunct="0">
              <a:spcBef>
                <a:spcPct val="0"/>
              </a:spcBef>
              <a:spcAft>
                <a:spcPct val="0"/>
              </a:spcAft>
              <a:defRPr sz="5000">
                <a:solidFill>
                  <a:schemeClr val="tx1"/>
                </a:solidFill>
                <a:latin typeface="Looseprint"/>
              </a:defRPr>
            </a:lvl9pPr>
          </a:lstStyle>
          <a:p>
            <a:pPr eaLnBrk="1" hangingPunct="1">
              <a:defRPr/>
            </a:pPr>
            <a:r>
              <a:rPr lang="en-US" sz="3200" dirty="0" smtClean="0">
                <a:latin typeface="Comic Sans MS" pitchFamily="66" charset="0"/>
              </a:rPr>
              <a:t>Hypoxic events are also Acidification events</a:t>
            </a:r>
            <a:endParaRPr lang="en-US" sz="3200" dirty="0">
              <a:latin typeface="Comic Sans MS" pitchFamily="66" charset="0"/>
            </a:endParaRPr>
          </a:p>
        </p:txBody>
      </p:sp>
      <p:sp>
        <p:nvSpPr>
          <p:cNvPr id="4" name="Rectangle 2"/>
          <p:cNvSpPr txBox="1">
            <a:spLocks noChangeArrowheads="1"/>
          </p:cNvSpPr>
          <p:nvPr/>
        </p:nvSpPr>
        <p:spPr>
          <a:xfrm>
            <a:off x="1181452" y="1083601"/>
            <a:ext cx="7946088" cy="998902"/>
          </a:xfrm>
          <a:prstGeom prst="rect">
            <a:avLst/>
          </a:prstGeom>
        </p:spPr>
        <p:txBody>
          <a:bodyPr lIns="96945" tIns="48472" rIns="96945" bIns="48472"/>
          <a:lstStyle>
            <a:lvl1pPr algn="ctr" defTabSz="1028546" rtl="0" eaLnBrk="0" fontAlgn="base" hangingPunct="0">
              <a:spcBef>
                <a:spcPct val="0"/>
              </a:spcBef>
              <a:spcAft>
                <a:spcPct val="0"/>
              </a:spcAft>
              <a:defRPr sz="5000">
                <a:solidFill>
                  <a:schemeClr val="tx1"/>
                </a:solidFill>
                <a:latin typeface="+mj-lt"/>
                <a:ea typeface="+mj-ea"/>
                <a:cs typeface="+mj-cs"/>
              </a:defRPr>
            </a:lvl1pPr>
            <a:lvl2pPr algn="ctr" defTabSz="1028546" rtl="0" eaLnBrk="0" fontAlgn="base" hangingPunct="0">
              <a:spcBef>
                <a:spcPct val="0"/>
              </a:spcBef>
              <a:spcAft>
                <a:spcPct val="0"/>
              </a:spcAft>
              <a:defRPr sz="5000">
                <a:solidFill>
                  <a:schemeClr val="tx1"/>
                </a:solidFill>
                <a:latin typeface="Looseprint"/>
              </a:defRPr>
            </a:lvl2pPr>
            <a:lvl3pPr algn="ctr" defTabSz="1028546" rtl="0" eaLnBrk="0" fontAlgn="base" hangingPunct="0">
              <a:spcBef>
                <a:spcPct val="0"/>
              </a:spcBef>
              <a:spcAft>
                <a:spcPct val="0"/>
              </a:spcAft>
              <a:defRPr sz="5000">
                <a:solidFill>
                  <a:schemeClr val="tx1"/>
                </a:solidFill>
                <a:latin typeface="Looseprint"/>
              </a:defRPr>
            </a:lvl3pPr>
            <a:lvl4pPr algn="ctr" defTabSz="1028546" rtl="0" eaLnBrk="0" fontAlgn="base" hangingPunct="0">
              <a:spcBef>
                <a:spcPct val="0"/>
              </a:spcBef>
              <a:spcAft>
                <a:spcPct val="0"/>
              </a:spcAft>
              <a:defRPr sz="5000">
                <a:solidFill>
                  <a:schemeClr val="tx1"/>
                </a:solidFill>
                <a:latin typeface="Looseprint"/>
              </a:defRPr>
            </a:lvl4pPr>
            <a:lvl5pPr algn="ctr" defTabSz="1028546" rtl="0" eaLnBrk="0" fontAlgn="base" hangingPunct="0">
              <a:spcBef>
                <a:spcPct val="0"/>
              </a:spcBef>
              <a:spcAft>
                <a:spcPct val="0"/>
              </a:spcAft>
              <a:defRPr sz="5000">
                <a:solidFill>
                  <a:schemeClr val="tx1"/>
                </a:solidFill>
                <a:latin typeface="Looseprint"/>
              </a:defRPr>
            </a:lvl5pPr>
            <a:lvl6pPr marL="457131" algn="ctr" defTabSz="1028546" rtl="0" eaLnBrk="0" fontAlgn="base" hangingPunct="0">
              <a:spcBef>
                <a:spcPct val="0"/>
              </a:spcBef>
              <a:spcAft>
                <a:spcPct val="0"/>
              </a:spcAft>
              <a:defRPr sz="5000">
                <a:solidFill>
                  <a:schemeClr val="tx1"/>
                </a:solidFill>
                <a:latin typeface="Looseprint"/>
              </a:defRPr>
            </a:lvl6pPr>
            <a:lvl7pPr marL="914262" algn="ctr" defTabSz="1028546" rtl="0" eaLnBrk="0" fontAlgn="base" hangingPunct="0">
              <a:spcBef>
                <a:spcPct val="0"/>
              </a:spcBef>
              <a:spcAft>
                <a:spcPct val="0"/>
              </a:spcAft>
              <a:defRPr sz="5000">
                <a:solidFill>
                  <a:schemeClr val="tx1"/>
                </a:solidFill>
                <a:latin typeface="Looseprint"/>
              </a:defRPr>
            </a:lvl7pPr>
            <a:lvl8pPr marL="1371393" algn="ctr" defTabSz="1028546" rtl="0" eaLnBrk="0" fontAlgn="base" hangingPunct="0">
              <a:spcBef>
                <a:spcPct val="0"/>
              </a:spcBef>
              <a:spcAft>
                <a:spcPct val="0"/>
              </a:spcAft>
              <a:defRPr sz="5000">
                <a:solidFill>
                  <a:schemeClr val="tx1"/>
                </a:solidFill>
                <a:latin typeface="Looseprint"/>
              </a:defRPr>
            </a:lvl8pPr>
            <a:lvl9pPr marL="1828525" algn="ctr" defTabSz="1028546" rtl="0" eaLnBrk="0" fontAlgn="base" hangingPunct="0">
              <a:spcBef>
                <a:spcPct val="0"/>
              </a:spcBef>
              <a:spcAft>
                <a:spcPct val="0"/>
              </a:spcAft>
              <a:defRPr sz="5000">
                <a:solidFill>
                  <a:schemeClr val="tx1"/>
                </a:solidFill>
                <a:latin typeface="Looseprint"/>
              </a:defRPr>
            </a:lvl9pPr>
          </a:lstStyle>
          <a:p>
            <a:pPr algn="l" eaLnBrk="1" hangingPunct="1">
              <a:defRPr/>
            </a:pPr>
            <a:r>
              <a:rPr lang="en-US" sz="2900" dirty="0" smtClean="0">
                <a:solidFill>
                  <a:srgbClr val="FFFFFF"/>
                </a:solidFill>
                <a:latin typeface="Comic Sans MS" pitchFamily="66" charset="0"/>
              </a:rPr>
              <a:t>Recent failure of oyster aquaculture related to low pH waters</a:t>
            </a:r>
            <a:endParaRPr lang="en-US" sz="2900" dirty="0">
              <a:solidFill>
                <a:srgbClr val="FFFFFF"/>
              </a:solidFill>
              <a:latin typeface="Comic Sans MS" pitchFamily="66" charset="0"/>
            </a:endParaRPr>
          </a:p>
        </p:txBody>
      </p:sp>
      <p:pic>
        <p:nvPicPr>
          <p:cNvPr id="5" name="Picture 4"/>
          <p:cNvPicPr>
            <a:picLocks noChangeAspect="1"/>
          </p:cNvPicPr>
          <p:nvPr/>
        </p:nvPicPr>
        <p:blipFill>
          <a:blip r:embed="rId3"/>
          <a:stretch>
            <a:fillRect/>
          </a:stretch>
        </p:blipFill>
        <p:spPr>
          <a:xfrm>
            <a:off x="402009" y="2683902"/>
            <a:ext cx="3289300" cy="2463800"/>
          </a:xfrm>
          <a:prstGeom prst="rect">
            <a:avLst/>
          </a:prstGeom>
        </p:spPr>
      </p:pic>
      <p:sp>
        <p:nvSpPr>
          <p:cNvPr id="6" name="TextBox 5"/>
          <p:cNvSpPr txBox="1"/>
          <p:nvPr/>
        </p:nvSpPr>
        <p:spPr>
          <a:xfrm>
            <a:off x="558828" y="5231653"/>
            <a:ext cx="2224625" cy="369332"/>
          </a:xfrm>
          <a:prstGeom prst="rect">
            <a:avLst/>
          </a:prstGeom>
          <a:noFill/>
        </p:spPr>
        <p:txBody>
          <a:bodyPr wrap="none" rtlCol="0">
            <a:spAutoFit/>
          </a:bodyPr>
          <a:lstStyle/>
          <a:p>
            <a:r>
              <a:rPr lang="en-US" sz="1800" dirty="0" smtClean="0">
                <a:solidFill>
                  <a:srgbClr val="FFFFFF"/>
                </a:solidFill>
              </a:rPr>
              <a:t>Oyster spat on shell</a:t>
            </a:r>
            <a:endParaRPr lang="en-US" sz="1800" dirty="0">
              <a:solidFill>
                <a:srgbClr val="FFFFFF"/>
              </a:solidFill>
            </a:endParaRPr>
          </a:p>
        </p:txBody>
      </p:sp>
    </p:spTree>
    <p:extLst>
      <p:ext uri="{BB962C8B-B14F-4D97-AF65-F5344CB8AC3E}">
        <p14:creationId xmlns:p14="http://schemas.microsoft.com/office/powerpoint/2010/main" val="3807227608"/>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2082" name="Text Box 18"/>
          <p:cNvSpPr txBox="1">
            <a:spLocks noChangeArrowheads="1"/>
          </p:cNvSpPr>
          <p:nvPr/>
        </p:nvSpPr>
        <p:spPr bwMode="auto">
          <a:xfrm>
            <a:off x="1640694" y="0"/>
            <a:ext cx="7228710" cy="532712"/>
          </a:xfrm>
          <a:prstGeom prst="rect">
            <a:avLst/>
          </a:prstGeom>
          <a:noFill/>
          <a:ln w="9525">
            <a:noFill/>
            <a:miter lim="800000"/>
            <a:headEnd/>
            <a:tailEnd/>
          </a:ln>
          <a:effectLst/>
        </p:spPr>
        <p:txBody>
          <a:bodyPr wrap="none" lIns="100840" tIns="50420" rIns="100840" bIns="50420">
            <a:spAutoFit/>
          </a:bodyPr>
          <a:lstStyle/>
          <a:p>
            <a:pPr defTabSz="1008063" eaLnBrk="1" hangingPunct="1"/>
            <a:r>
              <a:rPr lang="en-US" sz="2800" dirty="0" smtClean="0">
                <a:solidFill>
                  <a:schemeClr val="tx2"/>
                </a:solidFill>
                <a:latin typeface="Comic Sans MS" pitchFamily="66" charset="0"/>
              </a:rPr>
              <a:t>Acidification may affect coastal fisheries</a:t>
            </a:r>
            <a:endParaRPr lang="en-US" sz="2800" dirty="0">
              <a:solidFill>
                <a:schemeClr val="tx2"/>
              </a:solidFill>
              <a:latin typeface="Comic Sans MS" pitchFamily="66" charset="0"/>
            </a:endParaRPr>
          </a:p>
        </p:txBody>
      </p:sp>
      <p:sp>
        <p:nvSpPr>
          <p:cNvPr id="1752084" name="Text Box 20"/>
          <p:cNvSpPr txBox="1">
            <a:spLocks noChangeArrowheads="1"/>
          </p:cNvSpPr>
          <p:nvPr/>
        </p:nvSpPr>
        <p:spPr bwMode="auto">
          <a:xfrm>
            <a:off x="472281" y="731837"/>
            <a:ext cx="7696200" cy="1948484"/>
          </a:xfrm>
          <a:prstGeom prst="rect">
            <a:avLst/>
          </a:prstGeom>
          <a:noFill/>
          <a:ln w="9525">
            <a:noFill/>
            <a:miter lim="800000"/>
            <a:headEnd/>
            <a:tailEnd/>
          </a:ln>
          <a:effectLst/>
        </p:spPr>
        <p:txBody>
          <a:bodyPr wrap="square" lIns="100840" tIns="50420" rIns="100840" bIns="50420">
            <a:spAutoFit/>
          </a:bodyPr>
          <a:lstStyle/>
          <a:p>
            <a:pPr defTabSz="1008063" eaLnBrk="1" hangingPunct="1"/>
            <a:r>
              <a:rPr lang="en-US" sz="2000" b="1" dirty="0" smtClean="0">
                <a:solidFill>
                  <a:srgbClr val="FFFFFF"/>
                </a:solidFill>
                <a:latin typeface="Comic Sans MS" pitchFamily="66" charset="0"/>
              </a:rPr>
              <a:t>Ocean Acidification:</a:t>
            </a:r>
            <a:endParaRPr lang="en-US" sz="2000" dirty="0" smtClean="0">
              <a:solidFill>
                <a:srgbClr val="FFFFFF"/>
              </a:solidFill>
              <a:latin typeface="Comic Sans MS" pitchFamily="66" charset="0"/>
            </a:endParaRPr>
          </a:p>
          <a:p>
            <a:pPr defTabSz="1008063" eaLnBrk="1" hangingPunct="1">
              <a:buFontTx/>
              <a:buChar char="•"/>
            </a:pPr>
            <a:r>
              <a:rPr lang="en-US" sz="2000" dirty="0" smtClean="0">
                <a:solidFill>
                  <a:srgbClr val="10F075"/>
                </a:solidFill>
                <a:latin typeface="Comic Sans MS" pitchFamily="66" charset="0"/>
              </a:rPr>
              <a:t>   Reduced shell formation in pteropods</a:t>
            </a:r>
          </a:p>
          <a:p>
            <a:pPr defTabSz="1008063" eaLnBrk="1" hangingPunct="1">
              <a:buFontTx/>
              <a:buChar char="•"/>
            </a:pPr>
            <a:r>
              <a:rPr lang="en-US" sz="2000" dirty="0" smtClean="0">
                <a:solidFill>
                  <a:srgbClr val="10F075"/>
                </a:solidFill>
                <a:latin typeface="Comic Sans MS" pitchFamily="66" charset="0"/>
              </a:rPr>
              <a:t>   Reduced growth &amp; survival of pteropods</a:t>
            </a:r>
          </a:p>
          <a:p>
            <a:pPr defTabSz="1008063" eaLnBrk="1" hangingPunct="1"/>
            <a:endParaRPr lang="en-US" sz="2000" b="1" dirty="0">
              <a:solidFill>
                <a:srgbClr val="10F075"/>
              </a:solidFill>
              <a:latin typeface="Comic Sans MS" pitchFamily="66" charset="0"/>
            </a:endParaRPr>
          </a:p>
          <a:p>
            <a:pPr defTabSz="1008063" eaLnBrk="1" hangingPunct="1"/>
            <a:r>
              <a:rPr lang="en-US" sz="2000" b="1" dirty="0" smtClean="0">
                <a:solidFill>
                  <a:srgbClr val="FFFFFF"/>
                </a:solidFill>
                <a:latin typeface="Comic Sans MS" pitchFamily="66" charset="0"/>
              </a:rPr>
              <a:t>Disruption of Salmon Food Web </a:t>
            </a:r>
          </a:p>
          <a:p>
            <a:pPr defTabSz="1008063" eaLnBrk="1" hangingPunct="1"/>
            <a:r>
              <a:rPr lang="en-US" sz="2000" b="1" dirty="0" smtClean="0">
                <a:solidFill>
                  <a:srgbClr val="FFFFFF"/>
                </a:solidFill>
                <a:latin typeface="Comic Sans MS" pitchFamily="66" charset="0"/>
              </a:rPr>
              <a:t>Cascading effects for higher predators (mammals, humans)</a:t>
            </a:r>
          </a:p>
        </p:txBody>
      </p:sp>
      <p:pic>
        <p:nvPicPr>
          <p:cNvPr id="1752085" name="Picture 21" descr="oe5"/>
          <p:cNvPicPr>
            <a:picLocks noChangeAspect="1" noChangeArrowheads="1"/>
          </p:cNvPicPr>
          <p:nvPr/>
        </p:nvPicPr>
        <p:blipFill>
          <a:blip r:embed="rId3" cstate="print"/>
          <a:srcRect/>
          <a:stretch>
            <a:fillRect/>
          </a:stretch>
        </p:blipFill>
        <p:spPr bwMode="auto">
          <a:xfrm>
            <a:off x="5462135" y="3094037"/>
            <a:ext cx="4702628" cy="4114800"/>
          </a:xfrm>
          <a:prstGeom prst="rect">
            <a:avLst/>
          </a:prstGeom>
          <a:noFill/>
        </p:spPr>
      </p:pic>
      <p:pic>
        <p:nvPicPr>
          <p:cNvPr id="22" name="Picture 3" descr="Sea_butterfly"/>
          <p:cNvPicPr>
            <a:picLocks noChangeAspect="1" noChangeArrowheads="1"/>
          </p:cNvPicPr>
          <p:nvPr/>
        </p:nvPicPr>
        <p:blipFill>
          <a:blip r:embed="rId4" cstate="print">
            <a:lum bright="10000" contrast="38000"/>
          </a:blip>
          <a:srcRect/>
          <a:stretch>
            <a:fillRect/>
          </a:stretch>
        </p:blipFill>
        <p:spPr bwMode="auto">
          <a:xfrm>
            <a:off x="167481" y="3094037"/>
            <a:ext cx="5064015" cy="4191000"/>
          </a:xfrm>
          <a:prstGeom prst="rect">
            <a:avLst/>
          </a:prstGeom>
          <a:noFill/>
        </p:spPr>
      </p:pic>
      <p:sp>
        <p:nvSpPr>
          <p:cNvPr id="23" name="TextBox 22"/>
          <p:cNvSpPr txBox="1"/>
          <p:nvPr/>
        </p:nvSpPr>
        <p:spPr>
          <a:xfrm>
            <a:off x="243681" y="3094037"/>
            <a:ext cx="2678152" cy="338554"/>
          </a:xfrm>
          <a:prstGeom prst="rect">
            <a:avLst/>
          </a:prstGeom>
          <a:noFill/>
        </p:spPr>
        <p:txBody>
          <a:bodyPr wrap="square" rtlCol="0">
            <a:spAutoFit/>
          </a:bodyPr>
          <a:lstStyle/>
          <a:p>
            <a:r>
              <a:rPr lang="en-US" sz="1600" dirty="0" err="1" smtClean="0">
                <a:solidFill>
                  <a:srgbClr val="FFFFFF"/>
                </a:solidFill>
                <a:latin typeface="Comic Sans MS" pitchFamily="66" charset="0"/>
              </a:rPr>
              <a:t>Pteropod</a:t>
            </a:r>
            <a:r>
              <a:rPr lang="en-US" sz="1600" dirty="0" smtClean="0">
                <a:solidFill>
                  <a:srgbClr val="FFFFFF"/>
                </a:solidFill>
                <a:latin typeface="Comic Sans MS" pitchFamily="66" charset="0"/>
              </a:rPr>
              <a:t>  =  Salmon food</a:t>
            </a:r>
            <a:endParaRPr lang="en-US" sz="1600" dirty="0">
              <a:solidFill>
                <a:srgbClr val="FFFFFF"/>
              </a:solidFill>
              <a:latin typeface="Comic Sans MS" pitchFamily="66" charset="0"/>
            </a:endParaRPr>
          </a:p>
        </p:txBody>
      </p:sp>
      <p:sp>
        <p:nvSpPr>
          <p:cNvPr id="24" name="TextBox 23"/>
          <p:cNvSpPr txBox="1"/>
          <p:nvPr/>
        </p:nvSpPr>
        <p:spPr>
          <a:xfrm>
            <a:off x="5501481" y="3094037"/>
            <a:ext cx="1905000" cy="338554"/>
          </a:xfrm>
          <a:prstGeom prst="rect">
            <a:avLst/>
          </a:prstGeom>
          <a:noFill/>
        </p:spPr>
        <p:txBody>
          <a:bodyPr wrap="square" rtlCol="0">
            <a:spAutoFit/>
          </a:bodyPr>
          <a:lstStyle/>
          <a:p>
            <a:r>
              <a:rPr lang="en-US" sz="1600" dirty="0" smtClean="0">
                <a:solidFill>
                  <a:srgbClr val="000000"/>
                </a:solidFill>
                <a:latin typeface="Comic Sans MS" pitchFamily="66" charset="0"/>
              </a:rPr>
              <a:t>Sockeye  Salmon</a:t>
            </a:r>
            <a:endParaRPr lang="en-US" sz="1600" dirty="0">
              <a:solidFill>
                <a:srgbClr val="000000"/>
              </a:solidFill>
              <a:latin typeface="Comic Sans MS" pitchFamily="66" charset="0"/>
            </a:endParaRPr>
          </a:p>
        </p:txBody>
      </p:sp>
      <p:sp>
        <p:nvSpPr>
          <p:cNvPr id="9" name="Line 6"/>
          <p:cNvSpPr>
            <a:spLocks noChangeShapeType="1"/>
          </p:cNvSpPr>
          <p:nvPr/>
        </p:nvSpPr>
        <p:spPr bwMode="auto">
          <a:xfrm>
            <a:off x="589756" y="579437"/>
            <a:ext cx="9026525" cy="0"/>
          </a:xfrm>
          <a:prstGeom prst="line">
            <a:avLst/>
          </a:prstGeom>
          <a:noFill/>
          <a:ln w="15875">
            <a:solidFill>
              <a:srgbClr val="FF0000"/>
            </a:solidFill>
            <a:round/>
            <a:headEnd/>
            <a:tailEnd/>
          </a:ln>
          <a:effectLst/>
        </p:spPr>
        <p:txBody>
          <a:bodyPr/>
          <a:lstStyle/>
          <a:p>
            <a:endParaRPr lang="en-US"/>
          </a:p>
        </p:txBody>
      </p:sp>
    </p:spTree>
    <p:extLst>
      <p:ext uri="{BB962C8B-B14F-4D97-AF65-F5344CB8AC3E}">
        <p14:creationId xmlns:p14="http://schemas.microsoft.com/office/powerpoint/2010/main" val="3114054857"/>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www.nature.com/nature/journal/v454/n7200/images/nature07051-f1.2.jpg"/>
          <p:cNvPicPr>
            <a:picLocks noChangeAspect="1" noChangeArrowheads="1"/>
          </p:cNvPicPr>
          <p:nvPr/>
        </p:nvPicPr>
        <p:blipFill>
          <a:blip r:embed="rId5" cstate="print"/>
          <a:srcRect/>
          <a:stretch>
            <a:fillRect/>
          </a:stretch>
        </p:blipFill>
        <p:spPr bwMode="auto">
          <a:xfrm>
            <a:off x="6464099" y="62486"/>
            <a:ext cx="3611822" cy="3069133"/>
          </a:xfrm>
          <a:prstGeom prst="rect">
            <a:avLst/>
          </a:prstGeom>
          <a:noFill/>
          <a:ln w="9525">
            <a:noFill/>
            <a:miter lim="800000"/>
            <a:headEnd/>
            <a:tailEnd/>
          </a:ln>
        </p:spPr>
      </p:pic>
      <p:pic>
        <p:nvPicPr>
          <p:cNvPr id="38915" name="Picture 4" descr="http://www.nature.com/nature/journal/v454/n7200/images/nature07051-f4.2.jpg"/>
          <p:cNvPicPr>
            <a:picLocks noChangeAspect="1" noChangeArrowheads="1"/>
          </p:cNvPicPr>
          <p:nvPr/>
        </p:nvPicPr>
        <p:blipFill>
          <a:blip r:embed="rId6" cstate="print">
            <a:lum bright="-14000" contrast="26000"/>
          </a:blip>
          <a:srcRect/>
          <a:stretch>
            <a:fillRect/>
          </a:stretch>
        </p:blipFill>
        <p:spPr bwMode="auto">
          <a:xfrm>
            <a:off x="33871" y="1237978"/>
            <a:ext cx="5034149" cy="5738557"/>
          </a:xfrm>
          <a:prstGeom prst="rect">
            <a:avLst/>
          </a:prstGeom>
          <a:noFill/>
          <a:ln w="9525">
            <a:noFill/>
            <a:miter lim="800000"/>
            <a:headEnd/>
            <a:tailEnd/>
          </a:ln>
        </p:spPr>
      </p:pic>
      <p:sp>
        <p:nvSpPr>
          <p:cNvPr id="38916" name="TextBox 6"/>
          <p:cNvSpPr txBox="1">
            <a:spLocks noChangeArrowheads="1"/>
          </p:cNvSpPr>
          <p:nvPr/>
        </p:nvSpPr>
        <p:spPr bwMode="auto">
          <a:xfrm>
            <a:off x="133349" y="1"/>
            <a:ext cx="6859907" cy="400083"/>
          </a:xfrm>
          <a:prstGeom prst="rect">
            <a:avLst/>
          </a:prstGeom>
          <a:noFill/>
          <a:ln w="9525">
            <a:noFill/>
            <a:miter lim="800000"/>
            <a:headEnd/>
            <a:tailEnd/>
          </a:ln>
        </p:spPr>
        <p:txBody>
          <a:bodyPr wrap="square" lIns="91420" tIns="45707" rIns="91420" bIns="45707">
            <a:spAutoFit/>
          </a:bodyPr>
          <a:lstStyle/>
          <a:p>
            <a:r>
              <a:rPr lang="en-US" sz="2000" b="1" dirty="0">
                <a:solidFill>
                  <a:srgbClr val="FFFF66"/>
                </a:solidFill>
                <a:latin typeface="Comic Sans MS" pitchFamily="66" charset="0"/>
              </a:rPr>
              <a:t>Biodiversity is low at natural CO</a:t>
            </a:r>
            <a:r>
              <a:rPr lang="en-US" sz="2000" b="1" baseline="-25000" dirty="0">
                <a:solidFill>
                  <a:srgbClr val="FFFF66"/>
                </a:solidFill>
                <a:latin typeface="Comic Sans MS" pitchFamily="66" charset="0"/>
              </a:rPr>
              <a:t>2</a:t>
            </a:r>
            <a:r>
              <a:rPr lang="en-US" sz="2000" b="1" dirty="0">
                <a:solidFill>
                  <a:srgbClr val="FFFF66"/>
                </a:solidFill>
                <a:latin typeface="Comic Sans MS" pitchFamily="66" charset="0"/>
              </a:rPr>
              <a:t>-venting sites</a:t>
            </a:r>
          </a:p>
        </p:txBody>
      </p:sp>
      <p:sp>
        <p:nvSpPr>
          <p:cNvPr id="38917" name="TextBox 7"/>
          <p:cNvSpPr txBox="1">
            <a:spLocks noChangeArrowheads="1"/>
          </p:cNvSpPr>
          <p:nvPr/>
        </p:nvSpPr>
        <p:spPr bwMode="auto">
          <a:xfrm>
            <a:off x="275584" y="428665"/>
            <a:ext cx="5583539" cy="615527"/>
          </a:xfrm>
          <a:prstGeom prst="rect">
            <a:avLst/>
          </a:prstGeom>
          <a:noFill/>
          <a:ln w="9525">
            <a:noFill/>
            <a:miter lim="800000"/>
            <a:headEnd/>
            <a:tailEnd/>
          </a:ln>
        </p:spPr>
        <p:txBody>
          <a:bodyPr wrap="none" lIns="91420" tIns="45707" rIns="91420" bIns="45707">
            <a:spAutoFit/>
          </a:bodyPr>
          <a:lstStyle/>
          <a:p>
            <a:pPr>
              <a:buFont typeface="Arial" pitchFamily="34" charset="0"/>
              <a:buChar char="•"/>
            </a:pPr>
            <a:r>
              <a:rPr lang="en-US" sz="1700" dirty="0">
                <a:solidFill>
                  <a:srgbClr val="FFFFFF"/>
                </a:solidFill>
                <a:latin typeface="Comic Sans MS" pitchFamily="66" charset="0"/>
              </a:rPr>
              <a:t>  Echinoderms conspicuously absent, shell dissolution </a:t>
            </a:r>
          </a:p>
          <a:p>
            <a:pPr>
              <a:buFont typeface="Arial" pitchFamily="34" charset="0"/>
              <a:buChar char="•"/>
            </a:pPr>
            <a:r>
              <a:rPr lang="en-US" sz="1700" dirty="0">
                <a:solidFill>
                  <a:srgbClr val="FFFFFF"/>
                </a:solidFill>
                <a:latin typeface="Comic Sans MS" pitchFamily="66" charset="0"/>
              </a:rPr>
              <a:t>  </a:t>
            </a:r>
            <a:r>
              <a:rPr lang="en-US" sz="1700" dirty="0" err="1">
                <a:solidFill>
                  <a:srgbClr val="FFFFFF"/>
                </a:solidFill>
                <a:latin typeface="Comic Sans MS" pitchFamily="66" charset="0"/>
              </a:rPr>
              <a:t>Seagrasses</a:t>
            </a:r>
            <a:r>
              <a:rPr lang="en-US" sz="1700" dirty="0">
                <a:solidFill>
                  <a:srgbClr val="FFFFFF"/>
                </a:solidFill>
                <a:latin typeface="Comic Sans MS" pitchFamily="66" charset="0"/>
              </a:rPr>
              <a:t> thrive</a:t>
            </a:r>
          </a:p>
        </p:txBody>
      </p:sp>
      <p:sp>
        <p:nvSpPr>
          <p:cNvPr id="38918" name="TextBox 8"/>
          <p:cNvSpPr txBox="1">
            <a:spLocks noChangeArrowheads="1"/>
          </p:cNvSpPr>
          <p:nvPr/>
        </p:nvSpPr>
        <p:spPr bwMode="auto">
          <a:xfrm>
            <a:off x="0" y="7100355"/>
            <a:ext cx="2815116" cy="323139"/>
          </a:xfrm>
          <a:prstGeom prst="rect">
            <a:avLst/>
          </a:prstGeom>
          <a:noFill/>
          <a:ln w="9525">
            <a:noFill/>
            <a:miter lim="800000"/>
            <a:headEnd/>
            <a:tailEnd/>
          </a:ln>
        </p:spPr>
        <p:txBody>
          <a:bodyPr wrap="none" lIns="91420" tIns="45707" rIns="91420" bIns="45707">
            <a:spAutoFit/>
          </a:bodyPr>
          <a:lstStyle/>
          <a:p>
            <a:r>
              <a:rPr lang="en-US" sz="1500" dirty="0">
                <a:latin typeface="Maiandra GD" pitchFamily="34" charset="0"/>
              </a:rPr>
              <a:t>Jason Hall-Spencer et al. 2008</a:t>
            </a:r>
          </a:p>
        </p:txBody>
      </p:sp>
      <p:sp>
        <p:nvSpPr>
          <p:cNvPr id="38920" name="Line 4"/>
          <p:cNvSpPr>
            <a:spLocks noChangeShapeType="1"/>
          </p:cNvSpPr>
          <p:nvPr/>
        </p:nvSpPr>
        <p:spPr bwMode="auto">
          <a:xfrm>
            <a:off x="496050" y="411515"/>
            <a:ext cx="5392507" cy="0"/>
          </a:xfrm>
          <a:prstGeom prst="line">
            <a:avLst/>
          </a:prstGeom>
          <a:noFill/>
          <a:ln w="19050">
            <a:solidFill>
              <a:srgbClr val="FF0000"/>
            </a:solidFill>
            <a:round/>
            <a:headEnd/>
            <a:tailEnd/>
          </a:ln>
        </p:spPr>
        <p:txBody>
          <a:bodyPr lIns="91420" tIns="45707" rIns="91420" bIns="45707"/>
          <a:lstStyle/>
          <a:p>
            <a:endParaRPr lang="en-GB"/>
          </a:p>
        </p:txBody>
      </p:sp>
      <p:pic>
        <p:nvPicPr>
          <p:cNvPr id="3" name="Ischcia seagrass meadows and CO2.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5110316" y="3212206"/>
            <a:ext cx="5130647" cy="3847985"/>
          </a:xfrm>
          <a:prstGeom prst="rect">
            <a:avLst/>
          </a:prstGeom>
        </p:spPr>
      </p:pic>
    </p:spTree>
    <p:extLst>
      <p:ext uri="{BB962C8B-B14F-4D97-AF65-F5344CB8AC3E}">
        <p14:creationId xmlns:p14="http://schemas.microsoft.com/office/powerpoint/2010/main" val="22924674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34" descr="Caulerpa1"/>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106973" y="4159306"/>
            <a:ext cx="4679211" cy="3191324"/>
          </a:xfrm>
        </p:spPr>
      </p:pic>
      <p:sp>
        <p:nvSpPr>
          <p:cNvPr id="24580" name="Rectangle 7"/>
          <p:cNvSpPr>
            <a:spLocks noChangeArrowheads="1"/>
          </p:cNvSpPr>
          <p:nvPr/>
        </p:nvSpPr>
        <p:spPr bwMode="auto">
          <a:xfrm>
            <a:off x="392001" y="140103"/>
            <a:ext cx="9219807" cy="96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009" tIns="36005" rIns="72009" bIns="36005">
            <a:spAutoFit/>
          </a:bodyPr>
          <a:lstStyle/>
          <a:p>
            <a:pPr algn="r"/>
            <a:r>
              <a:rPr lang="en-GB" sz="2900" dirty="0">
                <a:solidFill>
                  <a:srgbClr val="FFFF99"/>
                </a:solidFill>
                <a:latin typeface="Comic Sans MS" pitchFamily="66" charset="0"/>
              </a:rPr>
              <a:t>High-CO</a:t>
            </a:r>
            <a:r>
              <a:rPr lang="en-GB" sz="2900" baseline="-25000" dirty="0">
                <a:solidFill>
                  <a:srgbClr val="FFFF99"/>
                </a:solidFill>
                <a:latin typeface="Comic Sans MS" pitchFamily="66" charset="0"/>
              </a:rPr>
              <a:t>2</a:t>
            </a:r>
            <a:r>
              <a:rPr lang="en-GB" sz="2900" dirty="0">
                <a:solidFill>
                  <a:srgbClr val="FFFF99"/>
                </a:solidFill>
                <a:latin typeface="Comic Sans MS" pitchFamily="66" charset="0"/>
              </a:rPr>
              <a:t> areas have fewer </a:t>
            </a:r>
            <a:r>
              <a:rPr lang="en-GB" sz="2900" dirty="0" err="1">
                <a:solidFill>
                  <a:srgbClr val="FFFF99"/>
                </a:solidFill>
                <a:latin typeface="Comic Sans MS" pitchFamily="66" charset="0"/>
              </a:rPr>
              <a:t>calcifiers</a:t>
            </a:r>
            <a:r>
              <a:rPr lang="en-GB" sz="2900" dirty="0">
                <a:solidFill>
                  <a:srgbClr val="FFFF99"/>
                </a:solidFill>
                <a:latin typeface="Comic Sans MS" pitchFamily="66" charset="0"/>
              </a:rPr>
              <a:t>, fleshy algae, and more invasive algae </a:t>
            </a:r>
          </a:p>
        </p:txBody>
      </p:sp>
      <p:grpSp>
        <p:nvGrpSpPr>
          <p:cNvPr id="10" name="Group 9"/>
          <p:cNvGrpSpPr/>
          <p:nvPr/>
        </p:nvGrpSpPr>
        <p:grpSpPr>
          <a:xfrm>
            <a:off x="5169468" y="1834273"/>
            <a:ext cx="4743122" cy="4702628"/>
            <a:chOff x="5293672" y="1105989"/>
            <a:chExt cx="4743122" cy="4702628"/>
          </a:xfrm>
        </p:grpSpPr>
        <p:sp>
          <p:nvSpPr>
            <p:cNvPr id="9" name="Rectangle 8"/>
            <p:cNvSpPr/>
            <p:nvPr/>
          </p:nvSpPr>
          <p:spPr bwMode="auto">
            <a:xfrm>
              <a:off x="5293672" y="1105989"/>
              <a:ext cx="4743122" cy="4702628"/>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1028546"/>
              <a:endParaRPr lang="en-US"/>
            </a:p>
          </p:txBody>
        </p:sp>
        <p:grpSp>
          <p:nvGrpSpPr>
            <p:cNvPr id="8" name="Group 7"/>
            <p:cNvGrpSpPr/>
            <p:nvPr/>
          </p:nvGrpSpPr>
          <p:grpSpPr>
            <a:xfrm>
              <a:off x="5328508" y="1165647"/>
              <a:ext cx="4708286" cy="4568947"/>
              <a:chOff x="5102085" y="1897167"/>
              <a:chExt cx="4708286" cy="4568947"/>
            </a:xfrm>
          </p:grpSpPr>
          <p:grpSp>
            <p:nvGrpSpPr>
              <p:cNvPr id="7" name="Group 6"/>
              <p:cNvGrpSpPr/>
              <p:nvPr/>
            </p:nvGrpSpPr>
            <p:grpSpPr>
              <a:xfrm>
                <a:off x="5102085" y="1897167"/>
                <a:ext cx="4708286" cy="4568947"/>
                <a:chOff x="5102085" y="1897167"/>
                <a:chExt cx="4708286" cy="4568947"/>
              </a:xfrm>
            </p:grpSpPr>
            <p:pic>
              <p:nvPicPr>
                <p:cNvPr id="6" name="Picture 5"/>
                <p:cNvPicPr/>
                <p:nvPr/>
              </p:nvPicPr>
              <p:blipFill>
                <a:blip r:embed="rId4" cstate="print">
                  <a:extLst>
                    <a:ext uri="{28A0092B-C50C-407E-A947-70E740481C1C}">
                      <a14:useLocalDpi xmlns:a14="http://schemas.microsoft.com/office/drawing/2010/main" val="0"/>
                    </a:ext>
                  </a:extLst>
                </a:blip>
                <a:stretch>
                  <a:fillRect/>
                </a:stretch>
              </p:blipFill>
              <p:spPr>
                <a:xfrm>
                  <a:off x="5102085" y="2490651"/>
                  <a:ext cx="4708286" cy="3975463"/>
                </a:xfrm>
                <a:prstGeom prst="rect">
                  <a:avLst/>
                </a:prstGeom>
              </p:spPr>
            </p:pic>
            <p:sp>
              <p:nvSpPr>
                <p:cNvPr id="4" name="TextBox 3"/>
                <p:cNvSpPr txBox="1"/>
                <p:nvPr/>
              </p:nvSpPr>
              <p:spPr>
                <a:xfrm>
                  <a:off x="5290745" y="1897167"/>
                  <a:ext cx="4330965" cy="553998"/>
                </a:xfrm>
                <a:prstGeom prst="rect">
                  <a:avLst/>
                </a:prstGeom>
                <a:noFill/>
              </p:spPr>
              <p:txBody>
                <a:bodyPr wrap="none" rtlCol="0">
                  <a:spAutoFit/>
                </a:bodyPr>
                <a:lstStyle/>
                <a:p>
                  <a:pPr algn="ctr"/>
                  <a:r>
                    <a:rPr lang="en-US" sz="1500" b="1" dirty="0">
                      <a:solidFill>
                        <a:srgbClr val="000000"/>
                      </a:solidFill>
                      <a:latin typeface="Comic Sans MS"/>
                      <a:cs typeface="Comic Sans MS"/>
                    </a:rPr>
                    <a:t>Biodiversity is reduced at natural CO</a:t>
                  </a:r>
                  <a:r>
                    <a:rPr lang="en-US" sz="1500" b="1" baseline="-25000" dirty="0">
                      <a:solidFill>
                        <a:srgbClr val="000000"/>
                      </a:solidFill>
                      <a:latin typeface="Comic Sans MS"/>
                      <a:cs typeface="Comic Sans MS"/>
                    </a:rPr>
                    <a:t>2</a:t>
                  </a:r>
                  <a:r>
                    <a:rPr lang="en-US" sz="1500" b="1" dirty="0">
                      <a:solidFill>
                        <a:srgbClr val="000000"/>
                      </a:solidFill>
                      <a:latin typeface="Comic Sans MS"/>
                      <a:cs typeface="Comic Sans MS"/>
                    </a:rPr>
                    <a:t> vents</a:t>
                  </a:r>
                </a:p>
                <a:p>
                  <a:pPr algn="ctr"/>
                  <a:r>
                    <a:rPr lang="en-US" sz="1500" dirty="0">
                      <a:solidFill>
                        <a:srgbClr val="0000FF"/>
                      </a:solidFill>
                      <a:latin typeface="Comic Sans MS"/>
                      <a:cs typeface="Comic Sans MS"/>
                    </a:rPr>
                    <a:t>51% loss of species per 1 pH unit</a:t>
                  </a:r>
                </a:p>
              </p:txBody>
            </p:sp>
            <p:sp>
              <p:nvSpPr>
                <p:cNvPr id="5" name="TextBox 4"/>
                <p:cNvSpPr txBox="1"/>
                <p:nvPr/>
              </p:nvSpPr>
              <p:spPr>
                <a:xfrm>
                  <a:off x="8743278" y="6127559"/>
                  <a:ext cx="929812" cy="338554"/>
                </a:xfrm>
                <a:prstGeom prst="rect">
                  <a:avLst/>
                </a:prstGeom>
                <a:noFill/>
              </p:spPr>
              <p:txBody>
                <a:bodyPr wrap="none" rtlCol="0">
                  <a:spAutoFit/>
                </a:bodyPr>
                <a:lstStyle/>
                <a:p>
                  <a:r>
                    <a:rPr lang="en-US" sz="800" dirty="0">
                      <a:solidFill>
                        <a:srgbClr val="000000"/>
                      </a:solidFill>
                    </a:rPr>
                    <a:t>Modified from</a:t>
                  </a:r>
                </a:p>
                <a:p>
                  <a:r>
                    <a:rPr lang="en-US" sz="800" dirty="0">
                      <a:solidFill>
                        <a:srgbClr val="000000"/>
                      </a:solidFill>
                    </a:rPr>
                    <a:t>Barry et al. 2011</a:t>
                  </a:r>
                </a:p>
              </p:txBody>
            </p:sp>
          </p:grpSp>
          <p:cxnSp>
            <p:nvCxnSpPr>
              <p:cNvPr id="3" name="Straight Arrow Connector 2"/>
              <p:cNvCxnSpPr/>
              <p:nvPr/>
            </p:nvCxnSpPr>
            <p:spPr bwMode="auto">
              <a:xfrm>
                <a:off x="5817326" y="3026228"/>
                <a:ext cx="2342606" cy="2325189"/>
              </a:xfrm>
              <a:prstGeom prst="straightConnector1">
                <a:avLst/>
              </a:prstGeom>
              <a:solidFill>
                <a:schemeClr val="accent1"/>
              </a:solidFill>
              <a:ln w="76200" cap="flat" cmpd="sng" algn="ctr">
                <a:solidFill>
                  <a:srgbClr val="0000FF"/>
                </a:solidFill>
                <a:prstDash val="sysDash"/>
                <a:round/>
                <a:headEnd type="none" w="med" len="med"/>
                <a:tailEnd type="arrow"/>
              </a:ln>
              <a:effectLst/>
            </p:spPr>
          </p:cxnSp>
        </p:grpSp>
      </p:grpSp>
      <p:pic>
        <p:nvPicPr>
          <p:cNvPr id="1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545" y="918774"/>
            <a:ext cx="4645989" cy="319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774595" y="979273"/>
            <a:ext cx="3339347" cy="307762"/>
          </a:xfrm>
          <a:prstGeom prst="rect">
            <a:avLst/>
          </a:prstGeom>
          <a:solidFill>
            <a:schemeClr val="accent1">
              <a:lumMod val="20000"/>
              <a:lumOff val="80000"/>
            </a:schemeClr>
          </a:solidFill>
        </p:spPr>
        <p:txBody>
          <a:bodyPr wrap="none" lIns="91426" tIns="45713" rIns="91426" bIns="45713" rtlCol="0">
            <a:spAutoFit/>
          </a:bodyPr>
          <a:lstStyle/>
          <a:p>
            <a:r>
              <a:rPr lang="en-US" dirty="0" smtClean="0">
                <a:solidFill>
                  <a:srgbClr val="0000FF"/>
                </a:solidFill>
              </a:rPr>
              <a:t>Typical Ischia shallow-water community</a:t>
            </a:r>
            <a:endParaRPr lang="en-US" dirty="0">
              <a:solidFill>
                <a:srgbClr val="0000FF"/>
              </a:solidFill>
            </a:endParaRPr>
          </a:p>
        </p:txBody>
      </p:sp>
      <p:sp>
        <p:nvSpPr>
          <p:cNvPr id="16" name="TextBox 15"/>
          <p:cNvSpPr txBox="1"/>
          <p:nvPr/>
        </p:nvSpPr>
        <p:spPr>
          <a:xfrm>
            <a:off x="774595" y="4208793"/>
            <a:ext cx="3284561" cy="307762"/>
          </a:xfrm>
          <a:prstGeom prst="rect">
            <a:avLst/>
          </a:prstGeom>
          <a:solidFill>
            <a:schemeClr val="accent1">
              <a:lumMod val="20000"/>
              <a:lumOff val="80000"/>
            </a:schemeClr>
          </a:solidFill>
        </p:spPr>
        <p:txBody>
          <a:bodyPr wrap="none" lIns="91426" tIns="45713" rIns="91426" bIns="45713" rtlCol="0">
            <a:spAutoFit/>
          </a:bodyPr>
          <a:lstStyle/>
          <a:p>
            <a:r>
              <a:rPr lang="en-US" dirty="0" smtClean="0">
                <a:solidFill>
                  <a:srgbClr val="0000FF"/>
                </a:solidFill>
              </a:rPr>
              <a:t>Community in high-CO</a:t>
            </a:r>
            <a:r>
              <a:rPr lang="en-US" baseline="-25000" dirty="0" smtClean="0">
                <a:solidFill>
                  <a:srgbClr val="0000FF"/>
                </a:solidFill>
              </a:rPr>
              <a:t>2</a:t>
            </a:r>
            <a:r>
              <a:rPr lang="en-US" dirty="0" smtClean="0">
                <a:solidFill>
                  <a:srgbClr val="0000FF"/>
                </a:solidFill>
              </a:rPr>
              <a:t> areas at Ischia</a:t>
            </a:r>
            <a:endParaRPr lang="en-US" dirty="0">
              <a:solidFill>
                <a:srgbClr val="0000FF"/>
              </a:solidFill>
            </a:endParaRPr>
          </a:p>
        </p:txBody>
      </p:sp>
      <p:sp>
        <p:nvSpPr>
          <p:cNvPr id="17" name="TextBox 8"/>
          <p:cNvSpPr txBox="1">
            <a:spLocks noChangeArrowheads="1"/>
          </p:cNvSpPr>
          <p:nvPr/>
        </p:nvSpPr>
        <p:spPr bwMode="auto">
          <a:xfrm>
            <a:off x="2033725" y="7011344"/>
            <a:ext cx="2815116" cy="323139"/>
          </a:xfrm>
          <a:prstGeom prst="rect">
            <a:avLst/>
          </a:prstGeom>
          <a:noFill/>
          <a:ln w="9525">
            <a:noFill/>
            <a:miter lim="800000"/>
            <a:headEnd/>
            <a:tailEnd/>
          </a:ln>
        </p:spPr>
        <p:txBody>
          <a:bodyPr wrap="none" lIns="91420" tIns="45707" rIns="91420" bIns="45707">
            <a:spAutoFit/>
          </a:bodyPr>
          <a:lstStyle/>
          <a:p>
            <a:r>
              <a:rPr lang="en-US" sz="1500" dirty="0">
                <a:latin typeface="Maiandra GD" pitchFamily="34" charset="0"/>
              </a:rPr>
              <a:t>Jason Hall-Spencer et al. 2008</a:t>
            </a:r>
          </a:p>
        </p:txBody>
      </p:sp>
    </p:spTree>
    <p:extLst>
      <p:ext uri="{BB962C8B-B14F-4D97-AF65-F5344CB8AC3E}">
        <p14:creationId xmlns:p14="http://schemas.microsoft.com/office/powerpoint/2010/main" val="1223559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1" descr="http://lh3.google.com/agodert/RoxnGi_EjBI/AAAAAAAAAAA/4WnjvPT2y5s/IMG_2993.JPG?imgmax=720"/>
          <p:cNvPicPr>
            <a:picLocks noChangeAspect="1" noChangeArrowheads="1"/>
          </p:cNvPicPr>
          <p:nvPr/>
        </p:nvPicPr>
        <p:blipFill>
          <a:blip r:embed="rId3">
            <a:lum bright="-22000" contrast="22000"/>
            <a:extLst>
              <a:ext uri="{28A0092B-C50C-407E-A947-70E740481C1C}">
                <a14:useLocalDpi xmlns:a14="http://schemas.microsoft.com/office/drawing/2010/main" val="0"/>
              </a:ext>
            </a:extLst>
          </a:blip>
          <a:srcRect/>
          <a:stretch>
            <a:fillRect/>
          </a:stretch>
        </p:blipFill>
        <p:spPr bwMode="auto">
          <a:xfrm>
            <a:off x="0" y="11116"/>
            <a:ext cx="10240963" cy="189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4" name="Picture 5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1150" y="6496052"/>
            <a:ext cx="94615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25" descr="amblyraja_badia"/>
          <p:cNvPicPr>
            <a:picLocks noChangeAspect="1" noChangeArrowheads="1"/>
          </p:cNvPicPr>
          <p:nvPr/>
        </p:nvPicPr>
        <p:blipFill>
          <a:blip r:embed="rId5">
            <a:lum bright="2000" contrast="10000"/>
            <a:extLst>
              <a:ext uri="{28A0092B-C50C-407E-A947-70E740481C1C}">
                <a14:useLocalDpi xmlns:a14="http://schemas.microsoft.com/office/drawing/2010/main" val="0"/>
              </a:ext>
            </a:extLst>
          </a:blip>
          <a:srcRect/>
          <a:stretch>
            <a:fillRect/>
          </a:stretch>
        </p:blipFill>
        <p:spPr bwMode="auto">
          <a:xfrm>
            <a:off x="1931988" y="6489703"/>
            <a:ext cx="9779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Box 5"/>
          <p:cNvSpPr txBox="1">
            <a:spLocks noChangeArrowheads="1"/>
          </p:cNvSpPr>
          <p:nvPr/>
        </p:nvSpPr>
        <p:spPr bwMode="auto">
          <a:xfrm>
            <a:off x="1024660" y="-48231"/>
            <a:ext cx="8952778" cy="58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3" rIns="91426" bIns="45713">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pPr algn="ctr"/>
            <a:r>
              <a:rPr lang="en-US" sz="3200" dirty="0">
                <a:solidFill>
                  <a:srgbClr val="FFFF00"/>
                </a:solidFill>
                <a:latin typeface="Comic Sans MS" pitchFamily="66" charset="0"/>
                <a:ea typeface="Calibri" charset="0"/>
                <a:cs typeface="Calibri"/>
              </a:rPr>
              <a:t>Marine Communities are Biological Networks</a:t>
            </a:r>
            <a:endParaRPr lang="en-US" sz="2900" dirty="0">
              <a:solidFill>
                <a:srgbClr val="FFFF00"/>
              </a:solidFill>
              <a:latin typeface="Comic Sans MS" pitchFamily="66" charset="0"/>
              <a:ea typeface="Calibri" charset="0"/>
              <a:cs typeface="Calibri"/>
            </a:endParaRPr>
          </a:p>
        </p:txBody>
      </p:sp>
      <p:sp>
        <p:nvSpPr>
          <p:cNvPr id="18437" name="TextBox 2"/>
          <p:cNvSpPr txBox="1">
            <a:spLocks noChangeArrowheads="1"/>
          </p:cNvSpPr>
          <p:nvPr/>
        </p:nvSpPr>
        <p:spPr bwMode="auto">
          <a:xfrm>
            <a:off x="7519990" y="6707189"/>
            <a:ext cx="2067039" cy="40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3" rIns="91426" bIns="45713">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r>
              <a:rPr lang="en-US" sz="2000">
                <a:solidFill>
                  <a:srgbClr val="FFFFFF"/>
                </a:solidFill>
                <a:latin typeface="Calibri"/>
                <a:ea typeface="Calibri" charset="0"/>
                <a:cs typeface="Calibri"/>
              </a:rPr>
              <a:t>Marine Food Web</a:t>
            </a:r>
          </a:p>
        </p:txBody>
      </p:sp>
      <p:pic>
        <p:nvPicPr>
          <p:cNvPr id="18438" name="Picture 8"/>
          <p:cNvPicPr>
            <a:picLocks noChangeAspect="1"/>
          </p:cNvPicPr>
          <p:nvPr/>
        </p:nvPicPr>
        <p:blipFill>
          <a:blip r:embed="rId6">
            <a:lum bright="-2000" contrast="12000"/>
            <a:extLst>
              <a:ext uri="{28A0092B-C50C-407E-A947-70E740481C1C}">
                <a14:useLocalDpi xmlns:a14="http://schemas.microsoft.com/office/drawing/2010/main" val="0"/>
              </a:ext>
            </a:extLst>
          </a:blip>
          <a:srcRect/>
          <a:stretch>
            <a:fillRect/>
          </a:stretch>
        </p:blipFill>
        <p:spPr bwMode="auto">
          <a:xfrm>
            <a:off x="4283077" y="809625"/>
            <a:ext cx="1649413" cy="1111249"/>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18439" name="Picture 2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1938" y="1311274"/>
            <a:ext cx="1524000" cy="992189"/>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18440" name="Picture 22" descr="DSCN6998"/>
          <p:cNvPicPr>
            <a:picLocks noChangeAspect="1" noChangeArrowheads="1"/>
          </p:cNvPicPr>
          <p:nvPr/>
        </p:nvPicPr>
        <p:blipFill>
          <a:blip r:embed="rId8">
            <a:lum bright="-8000" contrast="24000"/>
            <a:extLst>
              <a:ext uri="{28A0092B-C50C-407E-A947-70E740481C1C}">
                <a14:useLocalDpi xmlns:a14="http://schemas.microsoft.com/office/drawing/2010/main" val="0"/>
              </a:ext>
            </a:extLst>
          </a:blip>
          <a:srcRect/>
          <a:stretch>
            <a:fillRect/>
          </a:stretch>
        </p:blipFill>
        <p:spPr bwMode="auto">
          <a:xfrm>
            <a:off x="635000" y="6483351"/>
            <a:ext cx="134937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1" name="Picture 24" descr="Scotoplane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62477" y="6483351"/>
            <a:ext cx="1020763"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2" name="Picture 67" descr="Octopus"/>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84588" y="6497640"/>
            <a:ext cx="971550"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3" name="Text Box 58"/>
          <p:cNvSpPr txBox="1">
            <a:spLocks noChangeArrowheads="1"/>
          </p:cNvSpPr>
          <p:nvPr/>
        </p:nvSpPr>
        <p:spPr bwMode="auto">
          <a:xfrm>
            <a:off x="119065" y="520700"/>
            <a:ext cx="1633903" cy="30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3" rIns="91426" bIns="45713">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b="1">
                <a:solidFill>
                  <a:srgbClr val="CCFFCC"/>
                </a:solidFill>
                <a:latin typeface="Calibri"/>
                <a:cs typeface="Calibri"/>
              </a:rPr>
              <a:t>Primary Production</a:t>
            </a:r>
          </a:p>
        </p:txBody>
      </p:sp>
      <p:pic>
        <p:nvPicPr>
          <p:cNvPr id="18444" name="Picture 11"/>
          <p:cNvPicPr>
            <a:picLocks noChangeAspect="1"/>
          </p:cNvPicPr>
          <p:nvPr/>
        </p:nvPicPr>
        <p:blipFill>
          <a:blip r:embed="rId11">
            <a:lum bright="4000" contrast="4000"/>
            <a:extLst>
              <a:ext uri="{28A0092B-C50C-407E-A947-70E740481C1C}">
                <a14:useLocalDpi xmlns:a14="http://schemas.microsoft.com/office/drawing/2010/main" val="0"/>
              </a:ext>
            </a:extLst>
          </a:blip>
          <a:srcRect/>
          <a:stretch>
            <a:fillRect/>
          </a:stretch>
        </p:blipFill>
        <p:spPr bwMode="auto">
          <a:xfrm>
            <a:off x="7142165" y="604838"/>
            <a:ext cx="2963862" cy="129540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18445" name="Picture 23"/>
          <p:cNvPicPr>
            <a:picLocks noChangeAspect="1"/>
          </p:cNvPicPr>
          <p:nvPr/>
        </p:nvPicPr>
        <p:blipFill>
          <a:blip r:embed="rId12" cstate="print">
            <a:lum bright="4000" contrast="32000"/>
            <a:extLst>
              <a:ext uri="{28A0092B-C50C-407E-A947-70E740481C1C}">
                <a14:useLocalDpi xmlns:a14="http://schemas.microsoft.com/office/drawing/2010/main" val="0"/>
              </a:ext>
            </a:extLst>
          </a:blip>
          <a:srcRect/>
          <a:stretch>
            <a:fillRect/>
          </a:stretch>
        </p:blipFill>
        <p:spPr bwMode="auto">
          <a:xfrm>
            <a:off x="8113713" y="2779716"/>
            <a:ext cx="1903412" cy="1335086"/>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18446" name="Text Box 58"/>
          <p:cNvSpPr txBox="1">
            <a:spLocks noChangeArrowheads="1"/>
          </p:cNvSpPr>
          <p:nvPr/>
        </p:nvSpPr>
        <p:spPr bwMode="auto">
          <a:xfrm>
            <a:off x="5200651" y="1631951"/>
            <a:ext cx="723247" cy="27698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6" tIns="45713" rIns="91426" bIns="45713">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200">
                <a:solidFill>
                  <a:srgbClr val="FFFFFF"/>
                </a:solidFill>
                <a:latin typeface="Calibri"/>
                <a:cs typeface="Calibri"/>
              </a:rPr>
              <a:t>Seabirds</a:t>
            </a:r>
          </a:p>
        </p:txBody>
      </p:sp>
      <p:grpSp>
        <p:nvGrpSpPr>
          <p:cNvPr id="18447" name="Group 108"/>
          <p:cNvGrpSpPr>
            <a:grpSpLocks/>
          </p:cNvGrpSpPr>
          <p:nvPr/>
        </p:nvGrpSpPr>
        <p:grpSpPr bwMode="auto">
          <a:xfrm>
            <a:off x="7889875" y="4975219"/>
            <a:ext cx="1822450" cy="1365249"/>
            <a:chOff x="7824392" y="4829034"/>
            <a:chExt cx="1821867" cy="1365449"/>
          </a:xfrm>
        </p:grpSpPr>
        <p:pic>
          <p:nvPicPr>
            <p:cNvPr id="18502" name="Picture 24"/>
            <p:cNvPicPr>
              <a:picLocks noChangeAspect="1"/>
            </p:cNvPicPr>
            <p:nvPr/>
          </p:nvPicPr>
          <p:blipFill>
            <a:blip r:embed="rId13">
              <a:lum bright="6000" contrast="40000"/>
              <a:extLst>
                <a:ext uri="{28A0092B-C50C-407E-A947-70E740481C1C}">
                  <a14:useLocalDpi xmlns:a14="http://schemas.microsoft.com/office/drawing/2010/main" val="0"/>
                </a:ext>
              </a:extLst>
            </a:blip>
            <a:srcRect/>
            <a:stretch>
              <a:fillRect/>
            </a:stretch>
          </p:blipFill>
          <p:spPr bwMode="auto">
            <a:xfrm>
              <a:off x="7824392" y="4829034"/>
              <a:ext cx="1821867" cy="1365449"/>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18503" name="Text Box 58"/>
            <p:cNvSpPr txBox="1">
              <a:spLocks noChangeArrowheads="1"/>
            </p:cNvSpPr>
            <p:nvPr/>
          </p:nvSpPr>
          <p:spPr bwMode="auto">
            <a:xfrm>
              <a:off x="7830209" y="5904661"/>
              <a:ext cx="812783" cy="27704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200">
                  <a:solidFill>
                    <a:srgbClr val="FFFFFF"/>
                  </a:solidFill>
                  <a:latin typeface="Calibri"/>
                  <a:cs typeface="Calibri"/>
                </a:rPr>
                <a:t>Mammals</a:t>
              </a:r>
            </a:p>
          </p:txBody>
        </p:sp>
      </p:grpSp>
      <p:sp>
        <p:nvSpPr>
          <p:cNvPr id="18448" name="Text Box 58"/>
          <p:cNvSpPr txBox="1">
            <a:spLocks noChangeArrowheads="1"/>
          </p:cNvSpPr>
          <p:nvPr/>
        </p:nvSpPr>
        <p:spPr bwMode="auto">
          <a:xfrm>
            <a:off x="9545640" y="3810000"/>
            <a:ext cx="431700" cy="27698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6" tIns="45713" rIns="91426" bIns="45713">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200">
                <a:solidFill>
                  <a:srgbClr val="FFFFFF"/>
                </a:solidFill>
                <a:latin typeface="Calibri"/>
                <a:cs typeface="Calibri"/>
              </a:rPr>
              <a:t>Fish</a:t>
            </a:r>
          </a:p>
        </p:txBody>
      </p:sp>
      <p:sp>
        <p:nvSpPr>
          <p:cNvPr id="18449" name="Text Box 58"/>
          <p:cNvSpPr txBox="1">
            <a:spLocks noChangeArrowheads="1"/>
          </p:cNvSpPr>
          <p:nvPr/>
        </p:nvSpPr>
        <p:spPr bwMode="auto">
          <a:xfrm>
            <a:off x="9385300" y="644525"/>
            <a:ext cx="699051" cy="27698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6" tIns="45713" rIns="91426" bIns="45713">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200">
                <a:solidFill>
                  <a:srgbClr val="FFFFFF"/>
                </a:solidFill>
                <a:latin typeface="Calibri"/>
                <a:cs typeface="Calibri"/>
              </a:rPr>
              <a:t>Humans</a:t>
            </a:r>
          </a:p>
        </p:txBody>
      </p:sp>
      <p:grpSp>
        <p:nvGrpSpPr>
          <p:cNvPr id="18450" name="Group 106"/>
          <p:cNvGrpSpPr>
            <a:grpSpLocks/>
          </p:cNvGrpSpPr>
          <p:nvPr/>
        </p:nvGrpSpPr>
        <p:grpSpPr bwMode="auto">
          <a:xfrm>
            <a:off x="298449" y="4533908"/>
            <a:ext cx="1358199" cy="966788"/>
            <a:chOff x="1964994" y="5459714"/>
            <a:chExt cx="1357979" cy="967135"/>
          </a:xfrm>
        </p:grpSpPr>
        <p:pic>
          <p:nvPicPr>
            <p:cNvPr id="18500" name="Picture 4" descr="Bacteria-772833"/>
            <p:cNvPicPr>
              <a:picLocks noChangeAspect="1" noChangeArrowheads="1"/>
            </p:cNvPicPr>
            <p:nvPr/>
          </p:nvPicPr>
          <p:blipFill>
            <a:blip r:embed="rId14" cstate="print">
              <a:lum bright="-26000" contrast="40000"/>
              <a:extLst>
                <a:ext uri="{28A0092B-C50C-407E-A947-70E740481C1C}">
                  <a14:useLocalDpi xmlns:a14="http://schemas.microsoft.com/office/drawing/2010/main" val="0"/>
                </a:ext>
              </a:extLst>
            </a:blip>
            <a:srcRect/>
            <a:stretch>
              <a:fillRect/>
            </a:stretch>
          </p:blipFill>
          <p:spPr bwMode="auto">
            <a:xfrm rot="10800000">
              <a:off x="1964994" y="5459714"/>
              <a:ext cx="1355505" cy="967135"/>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18501" name="Text Box 58"/>
            <p:cNvSpPr txBox="1">
              <a:spLocks noChangeArrowheads="1"/>
            </p:cNvSpPr>
            <p:nvPr/>
          </p:nvSpPr>
          <p:spPr bwMode="auto">
            <a:xfrm>
              <a:off x="1984362" y="6135192"/>
              <a:ext cx="1338611" cy="27709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200">
                  <a:solidFill>
                    <a:srgbClr val="FFFFFF"/>
                  </a:solidFill>
                  <a:latin typeface="Calibri"/>
                  <a:cs typeface="Calibri"/>
                </a:rPr>
                <a:t>Detritus / Bacteria</a:t>
              </a:r>
            </a:p>
          </p:txBody>
        </p:sp>
      </p:grpSp>
      <p:pic>
        <p:nvPicPr>
          <p:cNvPr id="18451" name="Picture 2" descr="echinocrepis"/>
          <p:cNvPicPr>
            <a:picLocks noChangeAspect="1" noChangeArrowheads="1"/>
          </p:cNvPicPr>
          <p:nvPr/>
        </p:nvPicPr>
        <p:blipFill>
          <a:blip r:embed="rId15">
            <a:lum bright="-12000" contrast="8000"/>
            <a:extLst>
              <a:ext uri="{28A0092B-C50C-407E-A947-70E740481C1C}">
                <a14:useLocalDpi xmlns:a14="http://schemas.microsoft.com/office/drawing/2010/main" val="0"/>
              </a:ext>
            </a:extLst>
          </a:blip>
          <a:srcRect/>
          <a:stretch>
            <a:fillRect/>
          </a:stretch>
        </p:blipFill>
        <p:spPr bwMode="auto">
          <a:xfrm>
            <a:off x="5353050" y="6489703"/>
            <a:ext cx="1076325"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2" name="Picture 26" descr="seastar"/>
          <p:cNvPicPr>
            <a:picLocks noChangeAspect="1" noChangeArrowheads="1"/>
          </p:cNvPicPr>
          <p:nvPr/>
        </p:nvPicPr>
        <p:blipFill>
          <a:blip r:embed="rId16">
            <a:lum bright="20000" contrast="16000"/>
            <a:extLst>
              <a:ext uri="{28A0092B-C50C-407E-A947-70E740481C1C}">
                <a14:useLocalDpi xmlns:a14="http://schemas.microsoft.com/office/drawing/2010/main" val="0"/>
              </a:ext>
            </a:extLst>
          </a:blip>
          <a:srcRect/>
          <a:stretch>
            <a:fillRect/>
          </a:stretch>
        </p:blipFill>
        <p:spPr bwMode="auto">
          <a:xfrm>
            <a:off x="6291263" y="6462715"/>
            <a:ext cx="1023937" cy="785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53" name="Text Box 58"/>
          <p:cNvSpPr txBox="1">
            <a:spLocks noChangeArrowheads="1"/>
          </p:cNvSpPr>
          <p:nvPr/>
        </p:nvSpPr>
        <p:spPr bwMode="auto">
          <a:xfrm>
            <a:off x="2251076" y="6189663"/>
            <a:ext cx="1236208" cy="27698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6" tIns="45713" rIns="91426" bIns="45713">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200">
                <a:solidFill>
                  <a:srgbClr val="FFFFFF"/>
                </a:solidFill>
                <a:latin typeface="Calibri"/>
                <a:cs typeface="Calibri"/>
              </a:rPr>
              <a:t>Seafloor Animals</a:t>
            </a:r>
          </a:p>
        </p:txBody>
      </p:sp>
      <p:sp>
        <p:nvSpPr>
          <p:cNvPr id="18454" name="Rectangle 101"/>
          <p:cNvSpPr>
            <a:spLocks noChangeArrowheads="1"/>
          </p:cNvSpPr>
          <p:nvPr/>
        </p:nvSpPr>
        <p:spPr bwMode="auto">
          <a:xfrm>
            <a:off x="635000" y="6483351"/>
            <a:ext cx="6694487" cy="765175"/>
          </a:xfrm>
          <a:prstGeom prst="rect">
            <a:avLst/>
          </a:prstGeom>
          <a:noFill/>
          <a:ln w="9525">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91426" tIns="45713" rIns="91426" bIns="45713"/>
          <a:lstStyle/>
          <a:p>
            <a:pPr defTabSz="1028546"/>
            <a:endParaRPr lang="en-US">
              <a:latin typeface="Calibri"/>
              <a:cs typeface="Calibri"/>
            </a:endParaRPr>
          </a:p>
        </p:txBody>
      </p:sp>
      <p:sp>
        <p:nvSpPr>
          <p:cNvPr id="18455" name="Rectangle 86"/>
          <p:cNvSpPr>
            <a:spLocks noChangeArrowheads="1"/>
          </p:cNvSpPr>
          <p:nvPr/>
        </p:nvSpPr>
        <p:spPr bwMode="auto">
          <a:xfrm>
            <a:off x="1798638" y="2590801"/>
            <a:ext cx="1565275" cy="1017588"/>
          </a:xfrm>
          <a:prstGeom prst="rect">
            <a:avLst/>
          </a:prstGeom>
          <a:solidFill>
            <a:srgbClr val="000000"/>
          </a:solidFill>
          <a:ln w="9525">
            <a:solidFill>
              <a:srgbClr val="FFFFFF"/>
            </a:solidFill>
            <a:round/>
            <a:headEnd/>
            <a:tailEnd/>
          </a:ln>
        </p:spPr>
        <p:txBody>
          <a:bodyPr lIns="91426" tIns="45713" rIns="91426" bIns="45713"/>
          <a:lstStyle/>
          <a:p>
            <a:pPr defTabSz="1028546"/>
            <a:endParaRPr lang="en-US" sz="1200">
              <a:latin typeface="Calibri"/>
              <a:cs typeface="Calibri"/>
            </a:endParaRPr>
          </a:p>
        </p:txBody>
      </p:sp>
      <p:grpSp>
        <p:nvGrpSpPr>
          <p:cNvPr id="18456" name="Group 68"/>
          <p:cNvGrpSpPr>
            <a:grpSpLocks/>
          </p:cNvGrpSpPr>
          <p:nvPr/>
        </p:nvGrpSpPr>
        <p:grpSpPr bwMode="auto">
          <a:xfrm>
            <a:off x="1865313" y="2778125"/>
            <a:ext cx="1270000" cy="744538"/>
            <a:chOff x="1865184" y="2777553"/>
            <a:chExt cx="1270266" cy="744753"/>
          </a:xfrm>
        </p:grpSpPr>
        <p:pic>
          <p:nvPicPr>
            <p:cNvPr id="18497" name="Picture 11" descr="midwater_11"/>
            <p:cNvPicPr>
              <a:picLocks noChangeAspect="1" noChangeArrowheads="1"/>
            </p:cNvPicPr>
            <p:nvPr/>
          </p:nvPicPr>
          <p:blipFill>
            <a:blip r:embed="rId17">
              <a:lum bright="24000" contrast="44000"/>
              <a:extLst>
                <a:ext uri="{28A0092B-C50C-407E-A947-70E740481C1C}">
                  <a14:useLocalDpi xmlns:a14="http://schemas.microsoft.com/office/drawing/2010/main" val="0"/>
                </a:ext>
              </a:extLst>
            </a:blip>
            <a:srcRect/>
            <a:stretch>
              <a:fillRect/>
            </a:stretch>
          </p:blipFill>
          <p:spPr bwMode="auto">
            <a:xfrm>
              <a:off x="2377061" y="2826106"/>
              <a:ext cx="758389" cy="523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98" name="Picture 84"/>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865184" y="2777553"/>
              <a:ext cx="423177" cy="414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99" name="Picture 18"/>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026769" y="3129235"/>
              <a:ext cx="486599" cy="393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457" name="Text Box 58"/>
          <p:cNvSpPr txBox="1">
            <a:spLocks noChangeArrowheads="1"/>
          </p:cNvSpPr>
          <p:nvPr/>
        </p:nvSpPr>
        <p:spPr bwMode="auto">
          <a:xfrm>
            <a:off x="2286000" y="2630488"/>
            <a:ext cx="973240" cy="27698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6" tIns="45713" rIns="91426" bIns="45713">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200">
                <a:solidFill>
                  <a:srgbClr val="FFFFFF"/>
                </a:solidFill>
                <a:latin typeface="Calibri"/>
                <a:cs typeface="Calibri"/>
              </a:rPr>
              <a:t>Zooplankton</a:t>
            </a:r>
          </a:p>
        </p:txBody>
      </p:sp>
      <p:pic>
        <p:nvPicPr>
          <p:cNvPr id="18458" name="Picture 100"/>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5173663" y="2806700"/>
            <a:ext cx="1674812" cy="974725"/>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18459" name="Text Box 58"/>
          <p:cNvSpPr txBox="1">
            <a:spLocks noChangeArrowheads="1"/>
          </p:cNvSpPr>
          <p:nvPr/>
        </p:nvSpPr>
        <p:spPr bwMode="auto">
          <a:xfrm>
            <a:off x="6180138" y="2868614"/>
            <a:ext cx="533216" cy="27698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6" tIns="45713" rIns="91426" bIns="45713">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200">
                <a:solidFill>
                  <a:srgbClr val="FFFFFF"/>
                </a:solidFill>
                <a:latin typeface="Calibri"/>
                <a:cs typeface="Calibri"/>
              </a:rPr>
              <a:t>Squid</a:t>
            </a:r>
          </a:p>
        </p:txBody>
      </p:sp>
      <p:sp>
        <p:nvSpPr>
          <p:cNvPr id="111" name="Down Arrow 110"/>
          <p:cNvSpPr/>
          <p:nvPr/>
        </p:nvSpPr>
        <p:spPr bwMode="auto">
          <a:xfrm>
            <a:off x="820738" y="885825"/>
            <a:ext cx="238125" cy="344488"/>
          </a:xfrm>
          <a:prstGeom prst="downArrow">
            <a:avLst/>
          </a:prstGeom>
          <a:solidFill>
            <a:srgbClr val="00FF00"/>
          </a:solidFill>
          <a:ln w="9525" cap="flat" cmpd="sng" algn="ctr">
            <a:solidFill>
              <a:srgbClr val="00FF00"/>
            </a:solidFill>
            <a:prstDash val="solid"/>
            <a:round/>
            <a:headEnd type="none" w="med" len="med"/>
            <a:tailEnd type="none" w="med" len="med"/>
          </a:ln>
          <a:effectLst/>
        </p:spPr>
        <p:txBody>
          <a:bodyPr lIns="91426" tIns="45713" rIns="91426" bIns="45713"/>
          <a:lstStyle/>
          <a:p>
            <a:pPr defTabSz="1028546">
              <a:defRPr/>
            </a:pPr>
            <a:endParaRPr lang="en-US" dirty="0">
              <a:ln>
                <a:solidFill>
                  <a:srgbClr val="00FF00"/>
                </a:solidFill>
              </a:ln>
              <a:solidFill>
                <a:srgbClr val="00FF00"/>
              </a:solidFill>
              <a:latin typeface="Calibri"/>
              <a:ea typeface="+mn-ea"/>
              <a:cs typeface="Calibri"/>
            </a:endParaRPr>
          </a:p>
        </p:txBody>
      </p:sp>
      <p:sp>
        <p:nvSpPr>
          <p:cNvPr id="18461" name="Text Box 58"/>
          <p:cNvSpPr txBox="1">
            <a:spLocks noChangeArrowheads="1"/>
          </p:cNvSpPr>
          <p:nvPr/>
        </p:nvSpPr>
        <p:spPr bwMode="auto">
          <a:xfrm>
            <a:off x="285751" y="2011362"/>
            <a:ext cx="1101580" cy="27698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6" tIns="45713" rIns="91426" bIns="45713">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200">
                <a:solidFill>
                  <a:srgbClr val="FFFFFF"/>
                </a:solidFill>
                <a:latin typeface="Calibri"/>
                <a:cs typeface="Calibri"/>
              </a:rPr>
              <a:t>Phytoplankton</a:t>
            </a:r>
          </a:p>
        </p:txBody>
      </p:sp>
      <p:cxnSp>
        <p:nvCxnSpPr>
          <p:cNvPr id="18462" name="Straight Arrow Connector 116"/>
          <p:cNvCxnSpPr>
            <a:cxnSpLocks noChangeShapeType="1"/>
          </p:cNvCxnSpPr>
          <p:nvPr/>
        </p:nvCxnSpPr>
        <p:spPr bwMode="auto">
          <a:xfrm rot="5400000">
            <a:off x="-16665" y="3312319"/>
            <a:ext cx="2049461" cy="31750"/>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3" name="Straight Arrow Connector 119"/>
          <p:cNvCxnSpPr>
            <a:cxnSpLocks noChangeShapeType="1"/>
          </p:cNvCxnSpPr>
          <p:nvPr/>
        </p:nvCxnSpPr>
        <p:spPr bwMode="auto">
          <a:xfrm rot="16200000" flipH="1">
            <a:off x="919958" y="5722145"/>
            <a:ext cx="827087" cy="469900"/>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4" name="Straight Arrow Connector 132"/>
          <p:cNvCxnSpPr>
            <a:cxnSpLocks noChangeShapeType="1"/>
          </p:cNvCxnSpPr>
          <p:nvPr/>
        </p:nvCxnSpPr>
        <p:spPr bwMode="auto">
          <a:xfrm rot="16200000" flipH="1">
            <a:off x="8559800" y="4484688"/>
            <a:ext cx="687387" cy="26988"/>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5" name="Straight Arrow Connector 139"/>
          <p:cNvCxnSpPr>
            <a:cxnSpLocks noChangeShapeType="1"/>
          </p:cNvCxnSpPr>
          <p:nvPr/>
        </p:nvCxnSpPr>
        <p:spPr bwMode="auto">
          <a:xfrm rot="5400000" flipH="1" flipV="1">
            <a:off x="8493128" y="2447925"/>
            <a:ext cx="463550" cy="92075"/>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6" name="Straight Arrow Connector 141"/>
          <p:cNvCxnSpPr>
            <a:cxnSpLocks noChangeShapeType="1"/>
          </p:cNvCxnSpPr>
          <p:nvPr/>
        </p:nvCxnSpPr>
        <p:spPr bwMode="auto">
          <a:xfrm flipV="1">
            <a:off x="3881438" y="3916366"/>
            <a:ext cx="4068762" cy="2433637"/>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7" name="Straight Arrow Connector 120"/>
          <p:cNvCxnSpPr>
            <a:cxnSpLocks noChangeShapeType="1"/>
          </p:cNvCxnSpPr>
          <p:nvPr/>
        </p:nvCxnSpPr>
        <p:spPr bwMode="auto">
          <a:xfrm flipV="1">
            <a:off x="3400427" y="1905001"/>
            <a:ext cx="754063" cy="687389"/>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8" name="Straight Arrow Connector 122"/>
          <p:cNvCxnSpPr>
            <a:cxnSpLocks noChangeShapeType="1"/>
            <a:stCxn id="18455" idx="3"/>
          </p:cNvCxnSpPr>
          <p:nvPr/>
        </p:nvCxnSpPr>
        <p:spPr bwMode="auto">
          <a:xfrm>
            <a:off x="3363913" y="3098800"/>
            <a:ext cx="1757362" cy="63500"/>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9" name="Straight Arrow Connector 134"/>
          <p:cNvCxnSpPr>
            <a:cxnSpLocks noChangeShapeType="1"/>
            <a:stCxn id="18494" idx="3"/>
          </p:cNvCxnSpPr>
          <p:nvPr/>
        </p:nvCxnSpPr>
        <p:spPr bwMode="auto">
          <a:xfrm flipV="1">
            <a:off x="4619627" y="3719516"/>
            <a:ext cx="3095624" cy="833437"/>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70" name="Straight Arrow Connector 143"/>
          <p:cNvCxnSpPr>
            <a:cxnSpLocks noChangeShapeType="1"/>
          </p:cNvCxnSpPr>
          <p:nvPr/>
        </p:nvCxnSpPr>
        <p:spPr bwMode="auto">
          <a:xfrm rot="5400000">
            <a:off x="1298577" y="3713163"/>
            <a:ext cx="809625" cy="628650"/>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71" name="Straight Arrow Connector 145"/>
          <p:cNvCxnSpPr>
            <a:cxnSpLocks noChangeShapeType="1"/>
          </p:cNvCxnSpPr>
          <p:nvPr/>
        </p:nvCxnSpPr>
        <p:spPr bwMode="auto">
          <a:xfrm flipH="1">
            <a:off x="1719263" y="4754563"/>
            <a:ext cx="1174750" cy="260350"/>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72" name="Straight Arrow Connector 150"/>
          <p:cNvCxnSpPr>
            <a:cxnSpLocks noChangeShapeType="1"/>
          </p:cNvCxnSpPr>
          <p:nvPr/>
        </p:nvCxnSpPr>
        <p:spPr bwMode="auto">
          <a:xfrm rot="10800000">
            <a:off x="6045203" y="1693865"/>
            <a:ext cx="2024063" cy="1441451"/>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73" name="Straight Arrow Connector 126"/>
          <p:cNvCxnSpPr>
            <a:cxnSpLocks noChangeShapeType="1"/>
          </p:cNvCxnSpPr>
          <p:nvPr/>
        </p:nvCxnSpPr>
        <p:spPr bwMode="auto">
          <a:xfrm rot="16200000" flipV="1">
            <a:off x="5350669" y="2309020"/>
            <a:ext cx="741363" cy="250825"/>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74" name="Straight Arrow Connector 113"/>
          <p:cNvCxnSpPr>
            <a:cxnSpLocks noChangeShapeType="1"/>
          </p:cNvCxnSpPr>
          <p:nvPr/>
        </p:nvCxnSpPr>
        <p:spPr bwMode="auto">
          <a:xfrm rot="16200000" flipH="1">
            <a:off x="1290638" y="2387601"/>
            <a:ext cx="488950" cy="396875"/>
          </a:xfrm>
          <a:prstGeom prst="straightConnector1">
            <a:avLst/>
          </a:prstGeom>
          <a:noFill/>
          <a:ln w="57150">
            <a:solidFill>
              <a:srgbClr val="00FF00"/>
            </a:solidFill>
            <a:round/>
            <a:headEnd/>
            <a:tailEnd type="triangle" w="lg" len="med"/>
          </a:ln>
          <a:extLst>
            <a:ext uri="{909E8E84-426E-40DD-AFC4-6F175D3DCCD1}">
              <a14:hiddenFill xmlns:a14="http://schemas.microsoft.com/office/drawing/2010/main">
                <a:noFill/>
              </a14:hiddenFill>
            </a:ext>
          </a:extLst>
        </p:spPr>
      </p:cxnSp>
      <p:pic>
        <p:nvPicPr>
          <p:cNvPr id="18475" name="Picture 85"/>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2667002" y="3286125"/>
            <a:ext cx="64452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p:cNvGrpSpPr/>
          <p:nvPr/>
        </p:nvGrpSpPr>
        <p:grpSpPr>
          <a:xfrm>
            <a:off x="3140075" y="4024311"/>
            <a:ext cx="1479550" cy="1057275"/>
            <a:chOff x="3140075" y="4024313"/>
            <a:chExt cx="1479550" cy="1057275"/>
          </a:xfrm>
        </p:grpSpPr>
        <p:grpSp>
          <p:nvGrpSpPr>
            <p:cNvPr id="18489" name="Group 97"/>
            <p:cNvGrpSpPr>
              <a:grpSpLocks/>
            </p:cNvGrpSpPr>
            <p:nvPr/>
          </p:nvGrpSpPr>
          <p:grpSpPr bwMode="auto">
            <a:xfrm>
              <a:off x="3140075" y="4024313"/>
              <a:ext cx="1479550" cy="1057275"/>
              <a:chOff x="3362325" y="3979863"/>
              <a:chExt cx="1479550" cy="1057275"/>
            </a:xfrm>
          </p:grpSpPr>
          <p:sp>
            <p:nvSpPr>
              <p:cNvPr id="18494" name="Rectangle 87"/>
              <p:cNvSpPr>
                <a:spLocks noChangeArrowheads="1"/>
              </p:cNvSpPr>
              <p:nvPr/>
            </p:nvSpPr>
            <p:spPr bwMode="auto">
              <a:xfrm>
                <a:off x="3362325" y="3979863"/>
                <a:ext cx="1479550" cy="1057275"/>
              </a:xfrm>
              <a:prstGeom prst="rect">
                <a:avLst/>
              </a:prstGeom>
              <a:solidFill>
                <a:srgbClr val="000000"/>
              </a:solidFill>
              <a:ln w="9525">
                <a:solidFill>
                  <a:srgbClr val="FFFFFF"/>
                </a:solidFill>
                <a:round/>
                <a:headEnd/>
                <a:tailEnd/>
              </a:ln>
            </p:spPr>
            <p:txBody>
              <a:bodyPr/>
              <a:lstStyle/>
              <a:p>
                <a:pPr defTabSz="1028546"/>
                <a:endParaRPr lang="en-US" sz="1200">
                  <a:latin typeface="Calibri"/>
                  <a:cs typeface="Calibri"/>
                </a:endParaRPr>
              </a:p>
            </p:txBody>
          </p:sp>
          <p:pic>
            <p:nvPicPr>
              <p:cNvPr id="18496" name="Picture 10" descr="midwater_12"/>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3428091" y="4413630"/>
                <a:ext cx="605435" cy="453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95" name="Text Box 58"/>
              <p:cNvSpPr txBox="1">
                <a:spLocks noChangeArrowheads="1"/>
              </p:cNvSpPr>
              <p:nvPr/>
            </p:nvSpPr>
            <p:spPr bwMode="auto">
              <a:xfrm>
                <a:off x="3383841" y="4728280"/>
                <a:ext cx="1337851" cy="27699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200" dirty="0">
                    <a:solidFill>
                      <a:srgbClr val="FFFFFF"/>
                    </a:solidFill>
                    <a:latin typeface="Calibri"/>
                    <a:cs typeface="Calibri"/>
                  </a:rPr>
                  <a:t>Large zooplankton</a:t>
                </a:r>
              </a:p>
            </p:txBody>
          </p:sp>
        </p:grpSp>
        <p:pic>
          <p:nvPicPr>
            <p:cNvPr id="78" name="Picture 2"/>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4044762" y="4117521"/>
              <a:ext cx="517713" cy="346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92" name="Picture 5" descr="cliona_limacina"/>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665016" y="4352925"/>
              <a:ext cx="558320" cy="418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93" name="Picture 20"/>
            <p:cNvPicPr>
              <a:picLocks noChangeAspect="1"/>
            </p:cNvPicPr>
            <p:nvPr/>
          </p:nvPicPr>
          <p:blipFill>
            <a:blip r:embed="rId25">
              <a:lum contrast="26000"/>
              <a:extLst>
                <a:ext uri="{28A0092B-C50C-407E-A947-70E740481C1C}">
                  <a14:useLocalDpi xmlns:a14="http://schemas.microsoft.com/office/drawing/2010/main" val="0"/>
                </a:ext>
              </a:extLst>
            </a:blip>
            <a:srcRect/>
            <a:stretch>
              <a:fillRect/>
            </a:stretch>
          </p:blipFill>
          <p:spPr bwMode="auto">
            <a:xfrm>
              <a:off x="3349390" y="4102423"/>
              <a:ext cx="387699" cy="369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8478" name="Straight Arrow Connector 113"/>
          <p:cNvCxnSpPr>
            <a:cxnSpLocks noChangeShapeType="1"/>
            <a:stCxn id="18455" idx="2"/>
          </p:cNvCxnSpPr>
          <p:nvPr/>
        </p:nvCxnSpPr>
        <p:spPr bwMode="auto">
          <a:xfrm>
            <a:off x="2581277" y="3608389"/>
            <a:ext cx="504825" cy="836613"/>
          </a:xfrm>
          <a:prstGeom prst="straightConnector1">
            <a:avLst/>
          </a:prstGeom>
          <a:noFill/>
          <a:ln w="57150">
            <a:solidFill>
              <a:srgbClr val="00FF00"/>
            </a:solidFill>
            <a:round/>
            <a:headEnd/>
            <a:tailEnd type="triangle" w="lg" len="med"/>
          </a:ln>
          <a:extLst>
            <a:ext uri="{909E8E84-426E-40DD-AFC4-6F175D3DCCD1}">
              <a14:hiddenFill xmlns:a14="http://schemas.microsoft.com/office/drawing/2010/main">
                <a:noFill/>
              </a14:hiddenFill>
            </a:ext>
          </a:extLst>
        </p:spPr>
      </p:cxnSp>
      <p:cxnSp>
        <p:nvCxnSpPr>
          <p:cNvPr id="18479" name="Straight Arrow Connector 113"/>
          <p:cNvCxnSpPr>
            <a:cxnSpLocks noChangeShapeType="1"/>
          </p:cNvCxnSpPr>
          <p:nvPr/>
        </p:nvCxnSpPr>
        <p:spPr bwMode="auto">
          <a:xfrm flipV="1">
            <a:off x="4606925" y="3854452"/>
            <a:ext cx="915988" cy="546100"/>
          </a:xfrm>
          <a:prstGeom prst="straightConnector1">
            <a:avLst/>
          </a:prstGeom>
          <a:noFill/>
          <a:ln w="57150">
            <a:solidFill>
              <a:srgbClr val="00FF00"/>
            </a:solidFill>
            <a:round/>
            <a:headEnd/>
            <a:tailEnd type="triangle" w="lg" len="med"/>
          </a:ln>
          <a:extLst>
            <a:ext uri="{909E8E84-426E-40DD-AFC4-6F175D3DCCD1}">
              <a14:hiddenFill xmlns:a14="http://schemas.microsoft.com/office/drawing/2010/main">
                <a:noFill/>
              </a14:hiddenFill>
            </a:ext>
          </a:extLst>
        </p:spPr>
      </p:cxnSp>
      <p:cxnSp>
        <p:nvCxnSpPr>
          <p:cNvPr id="18480" name="Straight Arrow Connector 113"/>
          <p:cNvCxnSpPr>
            <a:cxnSpLocks noChangeShapeType="1"/>
            <a:endCxn id="18445" idx="1"/>
          </p:cNvCxnSpPr>
          <p:nvPr/>
        </p:nvCxnSpPr>
        <p:spPr bwMode="auto">
          <a:xfrm>
            <a:off x="6954838" y="3411538"/>
            <a:ext cx="1158875" cy="36511"/>
          </a:xfrm>
          <a:prstGeom prst="straightConnector1">
            <a:avLst/>
          </a:prstGeom>
          <a:noFill/>
          <a:ln w="57150">
            <a:solidFill>
              <a:srgbClr val="00FF00"/>
            </a:solidFill>
            <a:round/>
            <a:headEnd/>
            <a:tailEnd type="triangle" w="lg" len="med"/>
          </a:ln>
          <a:extLst>
            <a:ext uri="{909E8E84-426E-40DD-AFC4-6F175D3DCCD1}">
              <a14:hiddenFill xmlns:a14="http://schemas.microsoft.com/office/drawing/2010/main">
                <a:noFill/>
              </a14:hiddenFill>
            </a:ext>
          </a:extLst>
        </p:spPr>
      </p:cxnSp>
      <p:cxnSp>
        <p:nvCxnSpPr>
          <p:cNvPr id="18482" name="Straight Arrow Connector 113"/>
          <p:cNvCxnSpPr>
            <a:cxnSpLocks noChangeShapeType="1"/>
          </p:cNvCxnSpPr>
          <p:nvPr/>
        </p:nvCxnSpPr>
        <p:spPr bwMode="auto">
          <a:xfrm flipV="1">
            <a:off x="6870702" y="2022477"/>
            <a:ext cx="969963" cy="684213"/>
          </a:xfrm>
          <a:prstGeom prst="straightConnector1">
            <a:avLst/>
          </a:prstGeom>
          <a:noFill/>
          <a:ln w="57150">
            <a:solidFill>
              <a:srgbClr val="00FF00"/>
            </a:solidFill>
            <a:round/>
            <a:headEnd/>
            <a:tailEnd type="triangle" w="lg" len="med"/>
          </a:ln>
          <a:extLst>
            <a:ext uri="{909E8E84-426E-40DD-AFC4-6F175D3DCCD1}">
              <a14:hiddenFill xmlns:a14="http://schemas.microsoft.com/office/drawing/2010/main">
                <a:noFill/>
              </a14:hiddenFill>
            </a:ext>
          </a:extLst>
        </p:spPr>
      </p:cxnSp>
      <p:cxnSp>
        <p:nvCxnSpPr>
          <p:cNvPr id="18483" name="Straight Arrow Connector 113"/>
          <p:cNvCxnSpPr>
            <a:cxnSpLocks noChangeShapeType="1"/>
          </p:cNvCxnSpPr>
          <p:nvPr/>
        </p:nvCxnSpPr>
        <p:spPr bwMode="auto">
          <a:xfrm>
            <a:off x="6570666" y="3854452"/>
            <a:ext cx="1182687" cy="1150938"/>
          </a:xfrm>
          <a:prstGeom prst="straightConnector1">
            <a:avLst/>
          </a:prstGeom>
          <a:noFill/>
          <a:ln w="57150">
            <a:solidFill>
              <a:srgbClr val="00FF00"/>
            </a:solidFill>
            <a:round/>
            <a:headEnd/>
            <a:tailEnd type="triangle" w="lg" len="med"/>
          </a:ln>
          <a:extLst>
            <a:ext uri="{909E8E84-426E-40DD-AFC4-6F175D3DCCD1}">
              <a14:hiddenFill xmlns:a14="http://schemas.microsoft.com/office/drawing/2010/main">
                <a:noFill/>
              </a14:hiddenFill>
            </a:ext>
          </a:extLst>
        </p:spPr>
      </p:cxnSp>
      <p:grpSp>
        <p:nvGrpSpPr>
          <p:cNvPr id="28" name="Group 27"/>
          <p:cNvGrpSpPr>
            <a:grpSpLocks/>
          </p:cNvGrpSpPr>
          <p:nvPr/>
        </p:nvGrpSpPr>
        <p:grpSpPr bwMode="auto">
          <a:xfrm>
            <a:off x="3737089" y="4048128"/>
            <a:ext cx="862013" cy="763587"/>
            <a:chOff x="3706534" y="4093913"/>
            <a:chExt cx="861219" cy="763157"/>
          </a:xfrm>
        </p:grpSpPr>
        <p:sp>
          <p:nvSpPr>
            <p:cNvPr id="9" name="Multiply 8"/>
            <p:cNvSpPr/>
            <p:nvPr/>
          </p:nvSpPr>
          <p:spPr bwMode="auto">
            <a:xfrm>
              <a:off x="3706534" y="4384261"/>
              <a:ext cx="472639" cy="472809"/>
            </a:xfrm>
            <a:prstGeom prst="mathMultiply">
              <a:avLst/>
            </a:prstGeom>
            <a:solidFill>
              <a:srgbClr val="FF0000"/>
            </a:solidFill>
            <a:ln w="9525" cap="flat" cmpd="sng" algn="ctr">
              <a:solidFill>
                <a:srgbClr val="FFFFFF"/>
              </a:solidFill>
              <a:prstDash val="solid"/>
              <a:round/>
              <a:headEnd type="none" w="med" len="med"/>
              <a:tailEnd type="none" w="med" len="med"/>
            </a:ln>
            <a:effectLst/>
          </p:spPr>
          <p:txBody>
            <a:bodyPr/>
            <a:lstStyle/>
            <a:p>
              <a:pPr defTabSz="1028546">
                <a:defRPr/>
              </a:pPr>
              <a:endParaRPr lang="en-US">
                <a:solidFill>
                  <a:srgbClr val="FF0000"/>
                </a:solidFill>
                <a:latin typeface="Calibri"/>
                <a:ea typeface="+mn-ea"/>
                <a:cs typeface="Calibri"/>
              </a:endParaRPr>
            </a:p>
          </p:txBody>
        </p:sp>
        <p:sp>
          <p:nvSpPr>
            <p:cNvPr id="68" name="Multiply 67"/>
            <p:cNvSpPr/>
            <p:nvPr/>
          </p:nvSpPr>
          <p:spPr bwMode="auto">
            <a:xfrm>
              <a:off x="4095114" y="4093913"/>
              <a:ext cx="472639" cy="472809"/>
            </a:xfrm>
            <a:prstGeom prst="mathMultiply">
              <a:avLst/>
            </a:prstGeom>
            <a:solidFill>
              <a:srgbClr val="FF0000"/>
            </a:solidFill>
            <a:ln w="9525" cap="flat" cmpd="sng" algn="ctr">
              <a:solidFill>
                <a:srgbClr val="FFFFFF"/>
              </a:solidFill>
              <a:prstDash val="solid"/>
              <a:round/>
              <a:headEnd type="none" w="med" len="med"/>
              <a:tailEnd type="none" w="med" len="med"/>
            </a:ln>
            <a:effectLst/>
          </p:spPr>
          <p:txBody>
            <a:bodyPr/>
            <a:lstStyle/>
            <a:p>
              <a:pPr defTabSz="1028546">
                <a:defRPr/>
              </a:pPr>
              <a:endParaRPr lang="en-US">
                <a:solidFill>
                  <a:srgbClr val="FF0000"/>
                </a:solidFill>
                <a:latin typeface="Calibri"/>
                <a:ea typeface="+mn-ea"/>
                <a:cs typeface="Calibri"/>
              </a:endParaRPr>
            </a:p>
          </p:txBody>
        </p:sp>
      </p:grpSp>
      <p:grpSp>
        <p:nvGrpSpPr>
          <p:cNvPr id="30" name="Group 29"/>
          <p:cNvGrpSpPr>
            <a:grpSpLocks/>
          </p:cNvGrpSpPr>
          <p:nvPr/>
        </p:nvGrpSpPr>
        <p:grpSpPr bwMode="auto">
          <a:xfrm>
            <a:off x="2581277" y="3719513"/>
            <a:ext cx="2678113" cy="1658937"/>
            <a:chOff x="2559431" y="3699950"/>
            <a:chExt cx="2677570" cy="1659222"/>
          </a:xfrm>
        </p:grpSpPr>
        <p:sp>
          <p:nvSpPr>
            <p:cNvPr id="92" name="Multiply 91"/>
            <p:cNvSpPr/>
            <p:nvPr/>
          </p:nvSpPr>
          <p:spPr bwMode="auto">
            <a:xfrm>
              <a:off x="2559431" y="3739644"/>
              <a:ext cx="472979" cy="473156"/>
            </a:xfrm>
            <a:prstGeom prst="mathMultiply">
              <a:avLst/>
            </a:prstGeom>
            <a:solidFill>
              <a:srgbClr val="FF0000"/>
            </a:solidFill>
            <a:ln w="9525" cap="flat" cmpd="sng" algn="ctr">
              <a:solidFill>
                <a:srgbClr val="FFFFFF"/>
              </a:solidFill>
              <a:prstDash val="solid"/>
              <a:round/>
              <a:headEnd type="none" w="med" len="med"/>
              <a:tailEnd type="none" w="med" len="med"/>
            </a:ln>
            <a:effectLst/>
          </p:spPr>
          <p:txBody>
            <a:bodyPr/>
            <a:lstStyle/>
            <a:p>
              <a:pPr defTabSz="1028546">
                <a:defRPr/>
              </a:pPr>
              <a:endParaRPr lang="en-US">
                <a:solidFill>
                  <a:srgbClr val="FF0000"/>
                </a:solidFill>
                <a:latin typeface="Calibri"/>
                <a:ea typeface="+mn-ea"/>
                <a:cs typeface="Calibri"/>
              </a:endParaRPr>
            </a:p>
          </p:txBody>
        </p:sp>
        <p:sp>
          <p:nvSpPr>
            <p:cNvPr id="93" name="Multiply 92"/>
            <p:cNvSpPr/>
            <p:nvPr/>
          </p:nvSpPr>
          <p:spPr bwMode="auto">
            <a:xfrm>
              <a:off x="3051456" y="3699950"/>
              <a:ext cx="1658602" cy="1659222"/>
            </a:xfrm>
            <a:prstGeom prst="mathMultiply">
              <a:avLst/>
            </a:prstGeom>
            <a:solidFill>
              <a:srgbClr val="FF0000"/>
            </a:solidFill>
            <a:ln w="9525" cap="flat" cmpd="sng" algn="ctr">
              <a:solidFill>
                <a:srgbClr val="FFFFFF"/>
              </a:solidFill>
              <a:prstDash val="solid"/>
              <a:round/>
              <a:headEnd type="none" w="med" len="med"/>
              <a:tailEnd type="none" w="med" len="med"/>
            </a:ln>
            <a:effectLst/>
          </p:spPr>
          <p:txBody>
            <a:bodyPr/>
            <a:lstStyle/>
            <a:p>
              <a:pPr defTabSz="1028546">
                <a:defRPr/>
              </a:pPr>
              <a:endParaRPr lang="en-US">
                <a:solidFill>
                  <a:srgbClr val="FF0000"/>
                </a:solidFill>
                <a:latin typeface="Calibri"/>
                <a:ea typeface="+mn-ea"/>
                <a:cs typeface="Calibri"/>
              </a:endParaRPr>
            </a:p>
          </p:txBody>
        </p:sp>
        <p:sp>
          <p:nvSpPr>
            <p:cNvPr id="95" name="Multiply 94"/>
            <p:cNvSpPr/>
            <p:nvPr/>
          </p:nvSpPr>
          <p:spPr bwMode="auto">
            <a:xfrm>
              <a:off x="4764022" y="3922238"/>
              <a:ext cx="472979" cy="471568"/>
            </a:xfrm>
            <a:prstGeom prst="mathMultiply">
              <a:avLst/>
            </a:prstGeom>
            <a:solidFill>
              <a:srgbClr val="FF0000"/>
            </a:solidFill>
            <a:ln w="9525" cap="flat" cmpd="sng" algn="ctr">
              <a:solidFill>
                <a:srgbClr val="FFFFFF"/>
              </a:solidFill>
              <a:prstDash val="solid"/>
              <a:round/>
              <a:headEnd type="none" w="med" len="med"/>
              <a:tailEnd type="none" w="med" len="med"/>
            </a:ln>
            <a:effectLst/>
          </p:spPr>
          <p:txBody>
            <a:bodyPr/>
            <a:lstStyle/>
            <a:p>
              <a:pPr defTabSz="1028546">
                <a:defRPr/>
              </a:pPr>
              <a:endParaRPr lang="en-US">
                <a:solidFill>
                  <a:srgbClr val="FF0000"/>
                </a:solidFill>
                <a:latin typeface="Calibri"/>
                <a:ea typeface="+mn-ea"/>
                <a:cs typeface="Calibri"/>
              </a:endParaRPr>
            </a:p>
          </p:txBody>
        </p:sp>
      </p:grpSp>
      <p:grpSp>
        <p:nvGrpSpPr>
          <p:cNvPr id="18" name="Group 17"/>
          <p:cNvGrpSpPr/>
          <p:nvPr/>
        </p:nvGrpSpPr>
        <p:grpSpPr>
          <a:xfrm>
            <a:off x="1553456" y="2592388"/>
            <a:ext cx="5165208" cy="3181655"/>
            <a:chOff x="4619625" y="1103007"/>
            <a:chExt cx="5165208" cy="3181655"/>
          </a:xfrm>
        </p:grpSpPr>
        <p:grpSp>
          <p:nvGrpSpPr>
            <p:cNvPr id="10" name="Group 9"/>
            <p:cNvGrpSpPr/>
            <p:nvPr/>
          </p:nvGrpSpPr>
          <p:grpSpPr>
            <a:xfrm>
              <a:off x="5036094" y="1103007"/>
              <a:ext cx="4748739" cy="3181655"/>
              <a:chOff x="1821924" y="2693834"/>
              <a:chExt cx="4748739" cy="3181655"/>
            </a:xfrm>
          </p:grpSpPr>
          <p:pic>
            <p:nvPicPr>
              <p:cNvPr id="1026" name="Picture 2"/>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821924" y="2693834"/>
                <a:ext cx="4748739" cy="318165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5080954" y="5178098"/>
                <a:ext cx="1218748" cy="523220"/>
              </a:xfrm>
              <a:prstGeom prst="rect">
                <a:avLst/>
              </a:prstGeom>
              <a:noFill/>
            </p:spPr>
            <p:txBody>
              <a:bodyPr wrap="none" rtlCol="0">
                <a:spAutoFit/>
              </a:bodyPr>
              <a:lstStyle/>
              <a:p>
                <a:r>
                  <a:rPr lang="en-US" dirty="0" smtClean="0">
                    <a:solidFill>
                      <a:srgbClr val="FFFFFF"/>
                    </a:solidFill>
                  </a:rPr>
                  <a:t>Sea butterfly</a:t>
                </a:r>
              </a:p>
              <a:p>
                <a:r>
                  <a:rPr lang="en-US" i="1" dirty="0" err="1" smtClean="0">
                    <a:solidFill>
                      <a:srgbClr val="FFFFFF"/>
                    </a:solidFill>
                  </a:rPr>
                  <a:t>Limacina</a:t>
                </a:r>
                <a:endParaRPr lang="en-US" i="1" dirty="0">
                  <a:solidFill>
                    <a:srgbClr val="FFFFFF"/>
                  </a:solidFill>
                </a:endParaRPr>
              </a:p>
            </p:txBody>
          </p:sp>
        </p:grpSp>
        <p:cxnSp>
          <p:nvCxnSpPr>
            <p:cNvPr id="4" name="Straight Arrow Connector 3"/>
            <p:cNvCxnSpPr/>
            <p:nvPr/>
          </p:nvCxnSpPr>
          <p:spPr bwMode="auto">
            <a:xfrm flipV="1">
              <a:off x="4619625" y="3581400"/>
              <a:ext cx="1951038" cy="536121"/>
            </a:xfrm>
            <a:prstGeom prst="straightConnector1">
              <a:avLst/>
            </a:prstGeom>
            <a:solidFill>
              <a:schemeClr val="accent1"/>
            </a:solidFill>
            <a:ln w="38100" cap="flat" cmpd="sng" algn="ctr">
              <a:solidFill>
                <a:schemeClr val="tx1"/>
              </a:solidFill>
              <a:prstDash val="solid"/>
              <a:round/>
              <a:headEnd type="none" w="med" len="med"/>
              <a:tailEnd type="none"/>
            </a:ln>
            <a:effectLst/>
          </p:spPr>
        </p:cxnSp>
      </p:grpSp>
    </p:spTree>
    <p:extLst>
      <p:ext uri="{BB962C8B-B14F-4D97-AF65-F5344CB8AC3E}">
        <p14:creationId xmlns:p14="http://schemas.microsoft.com/office/powerpoint/2010/main" val="38887667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42" presetClass="path" presetSubtype="0" accel="50000" decel="50000" fill="hold" nodeType="withEffect">
                                  <p:stCondLst>
                                    <p:cond delay="0"/>
                                  </p:stCondLst>
                                  <p:childTnLst>
                                    <p:animMotion origin="layout" path="M 0.05441 -0.01264 L 0.28415 -0.18809 " pathEditMode="relative" rAng="0" ptsTypes="AA">
                                      <p:cBhvr>
                                        <p:cTn id="11" dur="500" fill="hold"/>
                                        <p:tgtEl>
                                          <p:spTgt spid="18"/>
                                        </p:tgtEl>
                                        <p:attrNameLst>
                                          <p:attrName>ppt_x</p:attrName>
                                          <p:attrName>ppt_y</p:attrName>
                                        </p:attrNameLst>
                                      </p:cBhvr>
                                      <p:rCtr x="11487" y="-8783"/>
                                    </p:animMotion>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18"/>
                                        </p:tgtEl>
                                      </p:cBhvr>
                                    </p:animEffect>
                                    <p:set>
                                      <p:cBhvr>
                                        <p:cTn id="16" dur="1" fill="hold">
                                          <p:stCondLst>
                                            <p:cond delay="499"/>
                                          </p:stCondLst>
                                        </p:cTn>
                                        <p:tgtEl>
                                          <p:spTgt spid="18"/>
                                        </p:tgtEl>
                                        <p:attrNameLst>
                                          <p:attrName>style.visibility</p:attrName>
                                        </p:attrNameLst>
                                      </p:cBhvr>
                                      <p:to>
                                        <p:strVal val="hidden"/>
                                      </p:to>
                                    </p:set>
                                  </p:childTnLst>
                                </p:cTn>
                              </p:par>
                            </p:childTnLst>
                          </p:cTn>
                        </p:par>
                        <p:par>
                          <p:cTn id="17" fill="hold">
                            <p:stCondLst>
                              <p:cond delay="500"/>
                            </p:stCondLst>
                            <p:childTnLst>
                              <p:par>
                                <p:cTn id="18" presetID="1" presetClass="entr" presetSubtype="0"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28"/>
                                        </p:tgtEl>
                                        <p:attrNameLst>
                                          <p:attrName>style.visibility</p:attrName>
                                        </p:attrNameLst>
                                      </p:cBhvr>
                                      <p:to>
                                        <p:strVal val="hidden"/>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5"/>
          <p:cNvSpPr txBox="1">
            <a:spLocks noChangeArrowheads="1"/>
          </p:cNvSpPr>
          <p:nvPr/>
        </p:nvSpPr>
        <p:spPr bwMode="auto">
          <a:xfrm>
            <a:off x="694303" y="202083"/>
            <a:ext cx="8822723" cy="1197251"/>
          </a:xfrm>
          <a:prstGeom prst="rect">
            <a:avLst/>
          </a:prstGeom>
          <a:noFill/>
          <a:ln w="9525">
            <a:noFill/>
            <a:miter lim="800000"/>
            <a:headEnd/>
            <a:tailEnd/>
          </a:ln>
        </p:spPr>
        <p:txBody>
          <a:bodyPr wrap="square" lIns="0" tIns="0" rIns="0" bIns="0" anchor="ctr" anchorCtr="1">
            <a:spAutoFit/>
          </a:bodyPr>
          <a:lstStyle/>
          <a:p>
            <a:pPr algn="ctr" eaLnBrk="0" hangingPunct="0">
              <a:lnSpc>
                <a:spcPct val="97000"/>
              </a:lnSpc>
              <a:buClr>
                <a:srgbClr val="000000"/>
              </a:buClr>
              <a:buSzPct val="100000"/>
              <a:tabLst>
                <a:tab pos="0" algn="l"/>
                <a:tab pos="503238" algn="l"/>
                <a:tab pos="1008063" algn="l"/>
                <a:tab pos="1511300" algn="l"/>
                <a:tab pos="2016125" algn="l"/>
                <a:tab pos="2520950" algn="l"/>
                <a:tab pos="3024188" algn="l"/>
                <a:tab pos="3529013" algn="l"/>
                <a:tab pos="4032250" algn="l"/>
                <a:tab pos="4537075" algn="l"/>
                <a:tab pos="5041900" algn="l"/>
                <a:tab pos="5545138" algn="l"/>
                <a:tab pos="6049963" algn="l"/>
                <a:tab pos="6553200" algn="l"/>
                <a:tab pos="7058025" algn="l"/>
                <a:tab pos="7562850" algn="l"/>
                <a:tab pos="8066088" algn="l"/>
                <a:tab pos="8570913" algn="l"/>
                <a:tab pos="9074150" algn="l"/>
                <a:tab pos="9578975" algn="l"/>
                <a:tab pos="10083800" algn="l"/>
              </a:tabLst>
            </a:pPr>
            <a:r>
              <a:rPr lang="en-GB" sz="4000" dirty="0">
                <a:solidFill>
                  <a:schemeClr val="tx2"/>
                </a:solidFill>
                <a:latin typeface="Comic Sans MS" pitchFamily="66" charset="0"/>
              </a:rPr>
              <a:t>Biodiversity </a:t>
            </a:r>
            <a:r>
              <a:rPr lang="en-GB" sz="4000" dirty="0" smtClean="0">
                <a:solidFill>
                  <a:schemeClr val="tx2"/>
                </a:solidFill>
                <a:latin typeface="Comic Sans MS" pitchFamily="66" charset="0"/>
              </a:rPr>
              <a:t>is insurance for ecosystem function</a:t>
            </a:r>
            <a:endParaRPr lang="en-GB" sz="4000" dirty="0">
              <a:solidFill>
                <a:schemeClr val="tx2"/>
              </a:solidFill>
              <a:latin typeface="Comic Sans MS" pitchFamily="66" charset="0"/>
            </a:endParaRPr>
          </a:p>
        </p:txBody>
      </p:sp>
      <p:sp>
        <p:nvSpPr>
          <p:cNvPr id="20" name="Line 6"/>
          <p:cNvSpPr>
            <a:spLocks noChangeShapeType="1"/>
          </p:cNvSpPr>
          <p:nvPr/>
        </p:nvSpPr>
        <p:spPr bwMode="auto">
          <a:xfrm>
            <a:off x="543793" y="1733229"/>
            <a:ext cx="9026525" cy="0"/>
          </a:xfrm>
          <a:prstGeom prst="line">
            <a:avLst/>
          </a:prstGeom>
          <a:noFill/>
          <a:ln w="12700">
            <a:solidFill>
              <a:srgbClr val="FF0000"/>
            </a:solidFill>
            <a:round/>
            <a:headEnd/>
            <a:tailEnd/>
          </a:ln>
          <a:effectLst/>
        </p:spPr>
        <p:txBody>
          <a:bodyPr/>
          <a:lstStyle/>
          <a:p>
            <a:endParaRPr lang="en-US"/>
          </a:p>
        </p:txBody>
      </p:sp>
      <p:sp>
        <p:nvSpPr>
          <p:cNvPr id="21" name="Text Box 20"/>
          <p:cNvSpPr txBox="1">
            <a:spLocks noChangeArrowheads="1"/>
          </p:cNvSpPr>
          <p:nvPr/>
        </p:nvSpPr>
        <p:spPr bwMode="auto">
          <a:xfrm>
            <a:off x="682741" y="2185537"/>
            <a:ext cx="8461732" cy="2871814"/>
          </a:xfrm>
          <a:prstGeom prst="rect">
            <a:avLst/>
          </a:prstGeom>
          <a:noFill/>
          <a:ln w="9525">
            <a:noFill/>
            <a:miter lim="800000"/>
            <a:headEnd/>
            <a:tailEnd/>
          </a:ln>
          <a:effectLst/>
        </p:spPr>
        <p:txBody>
          <a:bodyPr wrap="square" lIns="100840" tIns="50420" rIns="100840" bIns="50420">
            <a:spAutoFit/>
          </a:bodyPr>
          <a:lstStyle/>
          <a:p>
            <a:pPr defTabSz="1008063" eaLnBrk="1" hangingPunct="1"/>
            <a:r>
              <a:rPr lang="en-US" sz="3600" b="1" dirty="0" smtClean="0">
                <a:solidFill>
                  <a:srgbClr val="FFFFFF"/>
                </a:solidFill>
                <a:latin typeface="Comic Sans MS" pitchFamily="66" charset="0"/>
              </a:rPr>
              <a:t>Large Marine Ecosystems with lower biodiversity have:</a:t>
            </a:r>
            <a:endParaRPr lang="en-US" sz="3600" dirty="0" smtClean="0">
              <a:solidFill>
                <a:srgbClr val="00FF00"/>
              </a:solidFill>
              <a:latin typeface="Comic Sans MS" pitchFamily="66" charset="0"/>
            </a:endParaRPr>
          </a:p>
          <a:p>
            <a:pPr defTabSz="1008063" eaLnBrk="1" hangingPunct="1">
              <a:buFontTx/>
              <a:buChar char="•"/>
            </a:pPr>
            <a:r>
              <a:rPr lang="en-US" sz="3600" dirty="0" smtClean="0">
                <a:solidFill>
                  <a:srgbClr val="00FF00"/>
                </a:solidFill>
                <a:latin typeface="Comic Sans MS" pitchFamily="66" charset="0"/>
              </a:rPr>
              <a:t>   Lower catch</a:t>
            </a:r>
          </a:p>
          <a:p>
            <a:pPr defTabSz="1008063" eaLnBrk="1" hangingPunct="1">
              <a:buFontTx/>
              <a:buChar char="•"/>
            </a:pPr>
            <a:r>
              <a:rPr lang="en-US" sz="3600" dirty="0" smtClean="0">
                <a:solidFill>
                  <a:srgbClr val="00FF00"/>
                </a:solidFill>
                <a:latin typeface="Comic Sans MS" pitchFamily="66" charset="0"/>
              </a:rPr>
              <a:t>   More variable</a:t>
            </a:r>
          </a:p>
          <a:p>
            <a:pPr defTabSz="1008063" eaLnBrk="1" hangingPunct="1">
              <a:buFontTx/>
              <a:buChar char="•"/>
            </a:pPr>
            <a:r>
              <a:rPr lang="en-US" sz="3600" dirty="0">
                <a:solidFill>
                  <a:srgbClr val="00FF00"/>
                </a:solidFill>
                <a:latin typeface="Comic Sans MS" pitchFamily="66" charset="0"/>
              </a:rPr>
              <a:t> </a:t>
            </a:r>
            <a:r>
              <a:rPr lang="en-US" sz="3600" dirty="0" smtClean="0">
                <a:solidFill>
                  <a:srgbClr val="00FF00"/>
                </a:solidFill>
                <a:latin typeface="Comic Sans MS" pitchFamily="66" charset="0"/>
              </a:rPr>
              <a:t> </a:t>
            </a:r>
            <a:r>
              <a:rPr lang="en-US" sz="3600" dirty="0">
                <a:solidFill>
                  <a:srgbClr val="00FF00"/>
                </a:solidFill>
                <a:latin typeface="Comic Sans MS" pitchFamily="66" charset="0"/>
              </a:rPr>
              <a:t> </a:t>
            </a:r>
            <a:r>
              <a:rPr lang="en-US" sz="3600" dirty="0" smtClean="0">
                <a:solidFill>
                  <a:srgbClr val="00FF00"/>
                </a:solidFill>
                <a:latin typeface="Comic Sans MS" pitchFamily="66" charset="0"/>
              </a:rPr>
              <a:t>Fisheries more likely to collapse  </a:t>
            </a:r>
            <a:endParaRPr lang="en-US" sz="3600" b="1" dirty="0" smtClean="0">
              <a:solidFill>
                <a:srgbClr val="00FF00"/>
              </a:solidFill>
              <a:latin typeface="Comic Sans MS" pitchFamily="66" charset="0"/>
            </a:endParaRPr>
          </a:p>
        </p:txBody>
      </p:sp>
      <p:sp>
        <p:nvSpPr>
          <p:cNvPr id="24" name="Text Box 20"/>
          <p:cNvSpPr txBox="1">
            <a:spLocks noChangeArrowheads="1"/>
          </p:cNvSpPr>
          <p:nvPr/>
        </p:nvSpPr>
        <p:spPr bwMode="auto">
          <a:xfrm>
            <a:off x="643479" y="5783986"/>
            <a:ext cx="8670335" cy="963599"/>
          </a:xfrm>
          <a:prstGeom prst="rect">
            <a:avLst/>
          </a:prstGeom>
          <a:noFill/>
          <a:ln w="9525">
            <a:noFill/>
            <a:miter lim="800000"/>
            <a:headEnd/>
            <a:tailEnd/>
          </a:ln>
          <a:effectLst/>
        </p:spPr>
        <p:txBody>
          <a:bodyPr wrap="square" lIns="100840" tIns="50420" rIns="100840" bIns="50420">
            <a:spAutoFit/>
          </a:bodyPr>
          <a:lstStyle/>
          <a:p>
            <a:pPr marL="457200" indent="-457200" defTabSz="1008063" eaLnBrk="1" hangingPunct="1">
              <a:buFont typeface="Arial"/>
              <a:buChar char="•"/>
            </a:pPr>
            <a:r>
              <a:rPr lang="en-US" sz="2800" dirty="0">
                <a:solidFill>
                  <a:srgbClr val="FFFF00"/>
                </a:solidFill>
                <a:latin typeface="Comic Sans MS" pitchFamily="66" charset="0"/>
              </a:rPr>
              <a:t>A</a:t>
            </a:r>
            <a:r>
              <a:rPr lang="en-US" sz="2800" dirty="0" smtClean="0">
                <a:solidFill>
                  <a:srgbClr val="FFFF00"/>
                </a:solidFill>
                <a:latin typeface="Comic Sans MS" pitchFamily="66" charset="0"/>
              </a:rPr>
              <a:t>cidification/hypoxia, warming can reduce biodiversity</a:t>
            </a:r>
          </a:p>
        </p:txBody>
      </p:sp>
    </p:spTree>
    <p:extLst>
      <p:ext uri="{BB962C8B-B14F-4D97-AF65-F5344CB8AC3E}">
        <p14:creationId xmlns:p14="http://schemas.microsoft.com/office/powerpoint/2010/main" val="3160267842"/>
      </p:ext>
    </p:extLst>
  </p:cSld>
  <p:clrMapOvr>
    <a:masterClrMapping/>
  </p:clrMapOvr>
  <p:transition spd="med"/>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482" name="Picture 39" descr="lobster.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497373">
            <a:off x="3600340" y="3664202"/>
            <a:ext cx="920975" cy="92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37" descr="u1856568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534754">
            <a:off x="7369582" y="3688206"/>
            <a:ext cx="1465027" cy="170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Box 25"/>
          <p:cNvSpPr txBox="1">
            <a:spLocks noChangeArrowheads="1"/>
          </p:cNvSpPr>
          <p:nvPr/>
        </p:nvSpPr>
        <p:spPr bwMode="auto">
          <a:xfrm>
            <a:off x="512048" y="2057577"/>
            <a:ext cx="2396670"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spAutoFit/>
          </a:bodyPr>
          <a:lstStyle>
            <a:lvl1pPr defTabSz="457200" eaLnBrk="0" hangingPunct="0">
              <a:defRPr>
                <a:solidFill>
                  <a:schemeClr val="tx1"/>
                </a:solidFill>
                <a:latin typeface="Arial" charset="0"/>
                <a:ea typeface="ＭＳ Ｐゴシック" charset="0"/>
              </a:defRPr>
            </a:lvl1pPr>
            <a:lvl2pPr marL="742950" indent="-285750" defTabSz="457200" eaLnBrk="0" hangingPunct="0">
              <a:defRPr>
                <a:solidFill>
                  <a:schemeClr val="tx1"/>
                </a:solidFill>
                <a:latin typeface="Arial" charset="0"/>
                <a:ea typeface="ＭＳ Ｐゴシック" charset="0"/>
              </a:defRPr>
            </a:lvl2pPr>
            <a:lvl3pPr marL="1143000" indent="-228600" defTabSz="457200" eaLnBrk="0" hangingPunct="0">
              <a:defRPr>
                <a:solidFill>
                  <a:schemeClr val="tx1"/>
                </a:solidFill>
                <a:latin typeface="Arial" charset="0"/>
                <a:ea typeface="ＭＳ Ｐゴシック" charset="0"/>
              </a:defRPr>
            </a:lvl3pPr>
            <a:lvl4pPr marL="1600200" indent="-228600" defTabSz="457200" eaLnBrk="0" hangingPunct="0">
              <a:defRPr>
                <a:solidFill>
                  <a:schemeClr val="tx1"/>
                </a:solidFill>
                <a:latin typeface="Arial" charset="0"/>
                <a:ea typeface="ＭＳ Ｐゴシック" charset="0"/>
              </a:defRPr>
            </a:lvl4pPr>
            <a:lvl5pPr marL="2057400" indent="-228600" defTabSz="4572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a:solidFill>
                  <a:srgbClr val="000000"/>
                </a:solidFill>
                <a:latin typeface="Calibri" charset="0"/>
                <a:cs typeface="ＭＳ Ｐゴシック" charset="0"/>
              </a:rPr>
              <a:t>Rising </a:t>
            </a:r>
            <a:br>
              <a:rPr lang="en-US" sz="2200">
                <a:solidFill>
                  <a:srgbClr val="000000"/>
                </a:solidFill>
                <a:latin typeface="Calibri" charset="0"/>
                <a:cs typeface="ＭＳ Ｐゴシック" charset="0"/>
              </a:rPr>
            </a:br>
            <a:r>
              <a:rPr lang="en-US" sz="2200">
                <a:solidFill>
                  <a:srgbClr val="000000"/>
                </a:solidFill>
                <a:latin typeface="Calibri" charset="0"/>
                <a:cs typeface="ＭＳ Ｐゴシック" charset="0"/>
              </a:rPr>
              <a:t>atmospheric CO</a:t>
            </a:r>
            <a:r>
              <a:rPr lang="en-US" sz="2200" baseline="-25000">
                <a:solidFill>
                  <a:srgbClr val="000000"/>
                </a:solidFill>
                <a:latin typeface="Calibri" charset="0"/>
                <a:cs typeface="ＭＳ Ｐゴシック" charset="0"/>
              </a:rPr>
              <a:t>2</a:t>
            </a:r>
          </a:p>
        </p:txBody>
      </p:sp>
      <p:sp>
        <p:nvSpPr>
          <p:cNvPr id="7" name="Freeform 6"/>
          <p:cNvSpPr/>
          <p:nvPr/>
        </p:nvSpPr>
        <p:spPr bwMode="auto">
          <a:xfrm>
            <a:off x="1136108" y="4218032"/>
            <a:ext cx="7293130" cy="318924"/>
          </a:xfrm>
          <a:custGeom>
            <a:avLst/>
            <a:gdLst>
              <a:gd name="connsiteX0" fmla="*/ 0 w 7947330"/>
              <a:gd name="connsiteY0" fmla="*/ 259768 h 343150"/>
              <a:gd name="connsiteX1" fmla="*/ 423344 w 7947330"/>
              <a:gd name="connsiteY1" fmla="*/ 202042 h 343150"/>
              <a:gd name="connsiteX2" fmla="*/ 962146 w 7947330"/>
              <a:gd name="connsiteY2" fmla="*/ 336736 h 343150"/>
              <a:gd name="connsiteX3" fmla="*/ 1654892 w 7947330"/>
              <a:gd name="connsiteY3" fmla="*/ 182800 h 343150"/>
              <a:gd name="connsiteX4" fmla="*/ 2135965 w 7947330"/>
              <a:gd name="connsiteY4" fmla="*/ 298252 h 343150"/>
              <a:gd name="connsiteX5" fmla="*/ 2905682 w 7947330"/>
              <a:gd name="connsiteY5" fmla="*/ 105831 h 343150"/>
              <a:gd name="connsiteX6" fmla="*/ 3521456 w 7947330"/>
              <a:gd name="connsiteY6" fmla="*/ 317494 h 343150"/>
              <a:gd name="connsiteX7" fmla="*/ 4348902 w 7947330"/>
              <a:gd name="connsiteY7" fmla="*/ 105831 h 343150"/>
              <a:gd name="connsiteX8" fmla="*/ 5234077 w 7947330"/>
              <a:gd name="connsiteY8" fmla="*/ 336736 h 343150"/>
              <a:gd name="connsiteX9" fmla="*/ 6061523 w 7947330"/>
              <a:gd name="connsiteY9" fmla="*/ 67347 h 343150"/>
              <a:gd name="connsiteX10" fmla="*/ 6754269 w 7947330"/>
              <a:gd name="connsiteY10" fmla="*/ 298252 h 343150"/>
              <a:gd name="connsiteX11" fmla="*/ 7312313 w 7947330"/>
              <a:gd name="connsiteY11" fmla="*/ 9621 h 343150"/>
              <a:gd name="connsiteX12" fmla="*/ 7947330 w 7947330"/>
              <a:gd name="connsiteY12" fmla="*/ 240526 h 34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47330" h="343150">
                <a:moveTo>
                  <a:pt x="0" y="259768"/>
                </a:moveTo>
                <a:cubicBezTo>
                  <a:pt x="131493" y="224491"/>
                  <a:pt x="262986" y="189214"/>
                  <a:pt x="423344" y="202042"/>
                </a:cubicBezTo>
                <a:cubicBezTo>
                  <a:pt x="583702" y="214870"/>
                  <a:pt x="756888" y="339943"/>
                  <a:pt x="962146" y="336736"/>
                </a:cubicBezTo>
                <a:cubicBezTo>
                  <a:pt x="1167404" y="333529"/>
                  <a:pt x="1459256" y="189214"/>
                  <a:pt x="1654892" y="182800"/>
                </a:cubicBezTo>
                <a:cubicBezTo>
                  <a:pt x="1850528" y="176386"/>
                  <a:pt x="1927500" y="311080"/>
                  <a:pt x="2135965" y="298252"/>
                </a:cubicBezTo>
                <a:cubicBezTo>
                  <a:pt x="2344430" y="285424"/>
                  <a:pt x="2674767" y="102624"/>
                  <a:pt x="2905682" y="105831"/>
                </a:cubicBezTo>
                <a:cubicBezTo>
                  <a:pt x="3136597" y="109038"/>
                  <a:pt x="3280919" y="317494"/>
                  <a:pt x="3521456" y="317494"/>
                </a:cubicBezTo>
                <a:cubicBezTo>
                  <a:pt x="3761993" y="317494"/>
                  <a:pt x="4063465" y="102624"/>
                  <a:pt x="4348902" y="105831"/>
                </a:cubicBezTo>
                <a:cubicBezTo>
                  <a:pt x="4634339" y="109038"/>
                  <a:pt x="4948640" y="343150"/>
                  <a:pt x="5234077" y="336736"/>
                </a:cubicBezTo>
                <a:cubicBezTo>
                  <a:pt x="5519514" y="330322"/>
                  <a:pt x="5808158" y="73761"/>
                  <a:pt x="6061523" y="67347"/>
                </a:cubicBezTo>
                <a:cubicBezTo>
                  <a:pt x="6314888" y="60933"/>
                  <a:pt x="6545804" y="307873"/>
                  <a:pt x="6754269" y="298252"/>
                </a:cubicBezTo>
                <a:cubicBezTo>
                  <a:pt x="6962734" y="288631"/>
                  <a:pt x="7113470" y="19242"/>
                  <a:pt x="7312313" y="9621"/>
                </a:cubicBezTo>
                <a:cubicBezTo>
                  <a:pt x="7511156" y="0"/>
                  <a:pt x="7947330" y="240526"/>
                  <a:pt x="7947330" y="240526"/>
                </a:cubicBezTo>
              </a:path>
            </a:pathLst>
          </a:custGeom>
          <a:ln>
            <a:noFill/>
          </a:ln>
        </p:spPr>
        <p:style>
          <a:lnRef idx="2">
            <a:schemeClr val="accent1"/>
          </a:lnRef>
          <a:fillRef idx="0">
            <a:schemeClr val="accent1"/>
          </a:fillRef>
          <a:effectRef idx="1">
            <a:schemeClr val="accent1"/>
          </a:effectRef>
          <a:fontRef idx="minor">
            <a:schemeClr val="tx1"/>
          </a:fontRef>
        </p:style>
        <p:txBody>
          <a:bodyPr lIns="100840" tIns="50420" rIns="100840" bIns="50420" anchor="ctr"/>
          <a:lstStyle/>
          <a:p>
            <a:pPr algn="ctr" defTabSz="504200" fontAlgn="auto">
              <a:spcBef>
                <a:spcPts val="0"/>
              </a:spcBef>
              <a:spcAft>
                <a:spcPts val="0"/>
              </a:spcAft>
              <a:defRPr/>
            </a:pPr>
            <a:endParaRPr lang="en-US" dirty="0">
              <a:solidFill>
                <a:prstClr val="black"/>
              </a:solidFill>
              <a:latin typeface="Arial"/>
              <a:ea typeface="ＭＳ Ｐゴシック" charset="-128"/>
              <a:cs typeface="ＭＳ Ｐゴシック" charset="-128"/>
            </a:endParaRPr>
          </a:p>
        </p:txBody>
      </p:sp>
      <p:sp>
        <p:nvSpPr>
          <p:cNvPr id="8" name="Down Arrow 7"/>
          <p:cNvSpPr/>
          <p:nvPr/>
        </p:nvSpPr>
        <p:spPr bwMode="auto">
          <a:xfrm>
            <a:off x="1370796" y="2822310"/>
            <a:ext cx="529828" cy="1237975"/>
          </a:xfrm>
          <a:prstGeom prst="downArrow">
            <a:avLst/>
          </a:prstGeom>
          <a:solidFill>
            <a:srgbClr val="00B000"/>
          </a:solidFill>
          <a:ln>
            <a:noFill/>
          </a:ln>
        </p:spPr>
        <p:style>
          <a:lnRef idx="1">
            <a:schemeClr val="accent1"/>
          </a:lnRef>
          <a:fillRef idx="2">
            <a:schemeClr val="accent1"/>
          </a:fillRef>
          <a:effectRef idx="1">
            <a:schemeClr val="accent1"/>
          </a:effectRef>
          <a:fontRef idx="minor">
            <a:schemeClr val="dk1"/>
          </a:fontRef>
        </p:style>
        <p:txBody>
          <a:bodyPr lIns="100840" tIns="50420" rIns="100840" bIns="50420" anchor="ctr"/>
          <a:lstStyle/>
          <a:p>
            <a:pPr algn="ctr" defTabSz="504200" fontAlgn="auto">
              <a:spcBef>
                <a:spcPts val="0"/>
              </a:spcBef>
              <a:spcAft>
                <a:spcPts val="0"/>
              </a:spcAft>
              <a:defRPr/>
            </a:pPr>
            <a:endParaRPr lang="en-US" dirty="0">
              <a:solidFill>
                <a:srgbClr val="FFFFFF"/>
              </a:solidFill>
              <a:latin typeface="Arial"/>
              <a:ea typeface="ＭＳ Ｐゴシック" charset="-128"/>
              <a:cs typeface="ＭＳ Ｐゴシック" charset="-128"/>
            </a:endParaRPr>
          </a:p>
        </p:txBody>
      </p:sp>
      <p:sp>
        <p:nvSpPr>
          <p:cNvPr id="20487" name="TextBox 28"/>
          <p:cNvSpPr txBox="1">
            <a:spLocks noChangeArrowheads="1"/>
          </p:cNvSpPr>
          <p:nvPr/>
        </p:nvSpPr>
        <p:spPr bwMode="auto">
          <a:xfrm>
            <a:off x="632948" y="4159734"/>
            <a:ext cx="1884622" cy="11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spAutoFit/>
          </a:bodyPr>
          <a:lstStyle>
            <a:lvl1pPr defTabSz="457200" eaLnBrk="0" hangingPunct="0">
              <a:defRPr>
                <a:solidFill>
                  <a:schemeClr val="tx1"/>
                </a:solidFill>
                <a:latin typeface="Arial" charset="0"/>
                <a:ea typeface="ＭＳ Ｐゴシック" charset="0"/>
              </a:defRPr>
            </a:lvl1pPr>
            <a:lvl2pPr marL="742950" indent="-285750" defTabSz="457200" eaLnBrk="0" hangingPunct="0">
              <a:defRPr>
                <a:solidFill>
                  <a:schemeClr val="tx1"/>
                </a:solidFill>
                <a:latin typeface="Arial" charset="0"/>
                <a:ea typeface="ＭＳ Ｐゴシック" charset="0"/>
              </a:defRPr>
            </a:lvl2pPr>
            <a:lvl3pPr marL="1143000" indent="-228600" defTabSz="457200" eaLnBrk="0" hangingPunct="0">
              <a:defRPr>
                <a:solidFill>
                  <a:schemeClr val="tx1"/>
                </a:solidFill>
                <a:latin typeface="Arial" charset="0"/>
                <a:ea typeface="ＭＳ Ｐゴシック" charset="0"/>
              </a:defRPr>
            </a:lvl3pPr>
            <a:lvl4pPr marL="1600200" indent="-228600" defTabSz="457200" eaLnBrk="0" hangingPunct="0">
              <a:defRPr>
                <a:solidFill>
                  <a:schemeClr val="tx1"/>
                </a:solidFill>
                <a:latin typeface="Arial" charset="0"/>
                <a:ea typeface="ＭＳ Ｐゴシック" charset="0"/>
              </a:defRPr>
            </a:lvl4pPr>
            <a:lvl5pPr marL="2057400" indent="-228600" defTabSz="4572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a:solidFill>
                  <a:srgbClr val="000000"/>
                </a:solidFill>
                <a:latin typeface="Calibri" charset="0"/>
                <a:cs typeface="ＭＳ Ｐゴシック" charset="0"/>
              </a:rPr>
              <a:t>Decreasing ocean pH, Ω, [CO</a:t>
            </a:r>
            <a:r>
              <a:rPr lang="en-US" sz="2200" baseline="-25000">
                <a:solidFill>
                  <a:srgbClr val="000000"/>
                </a:solidFill>
                <a:latin typeface="Calibri" charset="0"/>
                <a:cs typeface="ＭＳ Ｐゴシック" charset="0"/>
              </a:rPr>
              <a:t>3</a:t>
            </a:r>
            <a:r>
              <a:rPr lang="en-US" sz="2200" baseline="30000">
                <a:solidFill>
                  <a:srgbClr val="000000"/>
                </a:solidFill>
                <a:latin typeface="Calibri" charset="0"/>
                <a:cs typeface="ＭＳ Ｐゴシック" charset="0"/>
              </a:rPr>
              <a:t>2-</a:t>
            </a:r>
            <a:r>
              <a:rPr lang="en-US" sz="2200">
                <a:solidFill>
                  <a:srgbClr val="000000"/>
                </a:solidFill>
                <a:latin typeface="Calibri" charset="0"/>
                <a:cs typeface="ＭＳ Ｐゴシック" charset="0"/>
              </a:rPr>
              <a:t>]</a:t>
            </a:r>
          </a:p>
        </p:txBody>
      </p:sp>
      <p:sp>
        <p:nvSpPr>
          <p:cNvPr id="10" name="Down Arrow 9"/>
          <p:cNvSpPr/>
          <p:nvPr/>
        </p:nvSpPr>
        <p:spPr bwMode="auto">
          <a:xfrm rot="16200000">
            <a:off x="2436419" y="4515994"/>
            <a:ext cx="564119" cy="455154"/>
          </a:xfrm>
          <a:prstGeom prst="downArrow">
            <a:avLst/>
          </a:prstGeom>
          <a:solidFill>
            <a:srgbClr val="00B000"/>
          </a:solidFill>
          <a:ln>
            <a:noFill/>
          </a:ln>
        </p:spPr>
        <p:style>
          <a:lnRef idx="1">
            <a:schemeClr val="accent1"/>
          </a:lnRef>
          <a:fillRef idx="2">
            <a:schemeClr val="accent1"/>
          </a:fillRef>
          <a:effectRef idx="1">
            <a:schemeClr val="accent1"/>
          </a:effectRef>
          <a:fontRef idx="minor">
            <a:schemeClr val="dk1"/>
          </a:fontRef>
        </p:style>
        <p:txBody>
          <a:bodyPr lIns="100840" tIns="50420" rIns="100840" bIns="50420" anchor="ctr"/>
          <a:lstStyle/>
          <a:p>
            <a:pPr algn="ctr" defTabSz="504200" fontAlgn="auto">
              <a:spcBef>
                <a:spcPts val="0"/>
              </a:spcBef>
              <a:spcAft>
                <a:spcPts val="0"/>
              </a:spcAft>
              <a:defRPr/>
            </a:pPr>
            <a:endParaRPr lang="en-US" dirty="0">
              <a:solidFill>
                <a:srgbClr val="FFFFFF"/>
              </a:solidFill>
              <a:latin typeface="Arial"/>
              <a:ea typeface="ＭＳ Ｐゴシック" charset="-128"/>
              <a:cs typeface="ＭＳ Ｐゴシック" charset="-128"/>
            </a:endParaRPr>
          </a:p>
        </p:txBody>
      </p:sp>
      <p:sp>
        <p:nvSpPr>
          <p:cNvPr id="20489" name="TextBox 31"/>
          <p:cNvSpPr txBox="1">
            <a:spLocks noChangeArrowheads="1"/>
          </p:cNvSpPr>
          <p:nvPr/>
        </p:nvSpPr>
        <p:spPr bwMode="auto">
          <a:xfrm>
            <a:off x="2739814" y="4600399"/>
            <a:ext cx="1884622" cy="1456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spAutoFit/>
          </a:bodyPr>
          <a:lstStyle>
            <a:lvl1pPr defTabSz="457200" eaLnBrk="0" hangingPunct="0">
              <a:defRPr>
                <a:solidFill>
                  <a:schemeClr val="tx1"/>
                </a:solidFill>
                <a:latin typeface="Arial" charset="0"/>
                <a:ea typeface="ＭＳ Ｐゴシック" charset="0"/>
              </a:defRPr>
            </a:lvl1pPr>
            <a:lvl2pPr marL="742950" indent="-285750" defTabSz="457200" eaLnBrk="0" hangingPunct="0">
              <a:defRPr>
                <a:solidFill>
                  <a:schemeClr val="tx1"/>
                </a:solidFill>
                <a:latin typeface="Arial" charset="0"/>
                <a:ea typeface="ＭＳ Ｐゴシック" charset="0"/>
              </a:defRPr>
            </a:lvl2pPr>
            <a:lvl3pPr marL="1143000" indent="-228600" defTabSz="457200" eaLnBrk="0" hangingPunct="0">
              <a:defRPr>
                <a:solidFill>
                  <a:schemeClr val="tx1"/>
                </a:solidFill>
                <a:latin typeface="Arial" charset="0"/>
                <a:ea typeface="ＭＳ Ｐゴシック" charset="0"/>
              </a:defRPr>
            </a:lvl3pPr>
            <a:lvl4pPr marL="1600200" indent="-228600" defTabSz="457200" eaLnBrk="0" hangingPunct="0">
              <a:defRPr>
                <a:solidFill>
                  <a:schemeClr val="tx1"/>
                </a:solidFill>
                <a:latin typeface="Arial" charset="0"/>
                <a:ea typeface="ＭＳ Ｐゴシック" charset="0"/>
              </a:defRPr>
            </a:lvl4pPr>
            <a:lvl5pPr marL="2057400" indent="-228600" defTabSz="4572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a:solidFill>
                  <a:srgbClr val="000000"/>
                </a:solidFill>
                <a:latin typeface="Calibri" charset="0"/>
                <a:cs typeface="ＭＳ Ｐゴシック" charset="0"/>
              </a:rPr>
              <a:t>Altered physiology, population changes</a:t>
            </a:r>
          </a:p>
        </p:txBody>
      </p:sp>
      <p:sp>
        <p:nvSpPr>
          <p:cNvPr id="20490" name="TextBox 34"/>
          <p:cNvSpPr txBox="1">
            <a:spLocks noChangeArrowheads="1"/>
          </p:cNvSpPr>
          <p:nvPr/>
        </p:nvSpPr>
        <p:spPr bwMode="auto">
          <a:xfrm>
            <a:off x="5202267" y="4600399"/>
            <a:ext cx="1884622" cy="1456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spAutoFit/>
          </a:bodyPr>
          <a:lstStyle>
            <a:lvl1pPr defTabSz="457200" eaLnBrk="0" hangingPunct="0">
              <a:defRPr>
                <a:solidFill>
                  <a:schemeClr val="tx1"/>
                </a:solidFill>
                <a:latin typeface="Arial" charset="0"/>
                <a:ea typeface="ＭＳ Ｐゴシック" charset="0"/>
              </a:defRPr>
            </a:lvl1pPr>
            <a:lvl2pPr marL="742950" indent="-285750" defTabSz="457200" eaLnBrk="0" hangingPunct="0">
              <a:defRPr>
                <a:solidFill>
                  <a:schemeClr val="tx1"/>
                </a:solidFill>
                <a:latin typeface="Arial" charset="0"/>
                <a:ea typeface="ＭＳ Ｐゴシック" charset="0"/>
              </a:defRPr>
            </a:lvl2pPr>
            <a:lvl3pPr marL="1143000" indent="-228600" defTabSz="457200" eaLnBrk="0" hangingPunct="0">
              <a:defRPr>
                <a:solidFill>
                  <a:schemeClr val="tx1"/>
                </a:solidFill>
                <a:latin typeface="Arial" charset="0"/>
                <a:ea typeface="ＭＳ Ｐゴシック" charset="0"/>
              </a:defRPr>
            </a:lvl3pPr>
            <a:lvl4pPr marL="1600200" indent="-228600" defTabSz="457200" eaLnBrk="0" hangingPunct="0">
              <a:defRPr>
                <a:solidFill>
                  <a:schemeClr val="tx1"/>
                </a:solidFill>
                <a:latin typeface="Arial" charset="0"/>
                <a:ea typeface="ＭＳ Ｐゴシック" charset="0"/>
              </a:defRPr>
            </a:lvl4pPr>
            <a:lvl5pPr marL="2057400" indent="-228600" defTabSz="4572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a:solidFill>
                  <a:srgbClr val="000000"/>
                </a:solidFill>
                <a:latin typeface="Calibri" charset="0"/>
                <a:cs typeface="ＭＳ Ｐゴシック" charset="0"/>
              </a:rPr>
              <a:t>Food web changes,</a:t>
            </a:r>
            <a:br>
              <a:rPr lang="en-US" sz="2200">
                <a:solidFill>
                  <a:srgbClr val="000000"/>
                </a:solidFill>
                <a:latin typeface="Calibri" charset="0"/>
                <a:cs typeface="ＭＳ Ｐゴシック" charset="0"/>
              </a:rPr>
            </a:br>
            <a:r>
              <a:rPr lang="en-US" sz="2200">
                <a:solidFill>
                  <a:srgbClr val="000000"/>
                </a:solidFill>
                <a:latin typeface="Calibri" charset="0"/>
                <a:cs typeface="ＭＳ Ｐゴシック" charset="0"/>
              </a:rPr>
              <a:t>ecosystem shifts</a:t>
            </a:r>
          </a:p>
        </p:txBody>
      </p:sp>
      <p:sp>
        <p:nvSpPr>
          <p:cNvPr id="20491" name="TextBox 36"/>
          <p:cNvSpPr txBox="1">
            <a:spLocks noChangeArrowheads="1"/>
          </p:cNvSpPr>
          <p:nvPr/>
        </p:nvSpPr>
        <p:spPr bwMode="auto">
          <a:xfrm>
            <a:off x="4958689" y="2439944"/>
            <a:ext cx="1882843"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spAutoFit/>
          </a:bodyPr>
          <a:lstStyle>
            <a:lvl1pPr defTabSz="457200" eaLnBrk="0" hangingPunct="0">
              <a:defRPr>
                <a:solidFill>
                  <a:schemeClr val="tx1"/>
                </a:solidFill>
                <a:latin typeface="Arial" charset="0"/>
                <a:ea typeface="ＭＳ Ｐゴシック" charset="0"/>
              </a:defRPr>
            </a:lvl1pPr>
            <a:lvl2pPr marL="742950" indent="-285750" defTabSz="457200" eaLnBrk="0" hangingPunct="0">
              <a:defRPr>
                <a:solidFill>
                  <a:schemeClr val="tx1"/>
                </a:solidFill>
                <a:latin typeface="Arial" charset="0"/>
                <a:ea typeface="ＭＳ Ｐゴシック" charset="0"/>
              </a:defRPr>
            </a:lvl2pPr>
            <a:lvl3pPr marL="1143000" indent="-228600" defTabSz="457200" eaLnBrk="0" hangingPunct="0">
              <a:defRPr>
                <a:solidFill>
                  <a:schemeClr val="tx1"/>
                </a:solidFill>
                <a:latin typeface="Arial" charset="0"/>
                <a:ea typeface="ＭＳ Ｐゴシック" charset="0"/>
              </a:defRPr>
            </a:lvl3pPr>
            <a:lvl4pPr marL="1600200" indent="-228600" defTabSz="457200" eaLnBrk="0" hangingPunct="0">
              <a:defRPr>
                <a:solidFill>
                  <a:schemeClr val="tx1"/>
                </a:solidFill>
                <a:latin typeface="Arial" charset="0"/>
                <a:ea typeface="ＭＳ Ｐゴシック" charset="0"/>
              </a:defRPr>
            </a:lvl4pPr>
            <a:lvl5pPr marL="2057400" indent="-228600" defTabSz="4572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a:solidFill>
                  <a:srgbClr val="000000"/>
                </a:solidFill>
                <a:latin typeface="Calibri" charset="0"/>
                <a:cs typeface="ＭＳ Ｐゴシック" charset="0"/>
              </a:rPr>
              <a:t>Changing benefits</a:t>
            </a:r>
          </a:p>
        </p:txBody>
      </p:sp>
      <p:pic>
        <p:nvPicPr>
          <p:cNvPr id="20492" name="Picture 38" descr="grouper.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598825" flipH="1">
            <a:off x="5451180" y="4043138"/>
            <a:ext cx="849858" cy="493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3" name="Picture 40" descr="seashell.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08718" y="3797943"/>
            <a:ext cx="627615" cy="555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4" name="Picture 41" descr="5688.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151084" y="2162171"/>
            <a:ext cx="1056099" cy="1370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5" name="TextBox 43"/>
          <p:cNvSpPr txBox="1">
            <a:spLocks noChangeArrowheads="1"/>
          </p:cNvSpPr>
          <p:nvPr/>
        </p:nvSpPr>
        <p:spPr bwMode="auto">
          <a:xfrm>
            <a:off x="7140228" y="2439944"/>
            <a:ext cx="2117533"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spAutoFit/>
          </a:bodyPr>
          <a:lstStyle>
            <a:lvl1pPr defTabSz="457200" eaLnBrk="0" hangingPunct="0">
              <a:defRPr>
                <a:solidFill>
                  <a:schemeClr val="tx1"/>
                </a:solidFill>
                <a:latin typeface="Arial" charset="0"/>
                <a:ea typeface="ＭＳ Ｐゴシック" charset="0"/>
              </a:defRPr>
            </a:lvl1pPr>
            <a:lvl2pPr marL="742950" indent="-285750" defTabSz="457200" eaLnBrk="0" hangingPunct="0">
              <a:defRPr>
                <a:solidFill>
                  <a:schemeClr val="tx1"/>
                </a:solidFill>
                <a:latin typeface="Arial" charset="0"/>
                <a:ea typeface="ＭＳ Ｐゴシック" charset="0"/>
              </a:defRPr>
            </a:lvl2pPr>
            <a:lvl3pPr marL="1143000" indent="-228600" defTabSz="457200" eaLnBrk="0" hangingPunct="0">
              <a:defRPr>
                <a:solidFill>
                  <a:schemeClr val="tx1"/>
                </a:solidFill>
                <a:latin typeface="Arial" charset="0"/>
                <a:ea typeface="ＭＳ Ｐゴシック" charset="0"/>
              </a:defRPr>
            </a:lvl3pPr>
            <a:lvl4pPr marL="1600200" indent="-228600" defTabSz="457200" eaLnBrk="0" hangingPunct="0">
              <a:defRPr>
                <a:solidFill>
                  <a:schemeClr val="tx1"/>
                </a:solidFill>
                <a:latin typeface="Arial" charset="0"/>
                <a:ea typeface="ＭＳ Ｐゴシック" charset="0"/>
              </a:defRPr>
            </a:lvl4pPr>
            <a:lvl5pPr marL="2057400" indent="-228600" defTabSz="4572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a:solidFill>
                  <a:srgbClr val="000000"/>
                </a:solidFill>
                <a:latin typeface="Calibri" charset="0"/>
                <a:cs typeface="ＭＳ Ｐゴシック" charset="0"/>
              </a:rPr>
              <a:t>Socioeconomic consequences</a:t>
            </a:r>
          </a:p>
        </p:txBody>
      </p:sp>
      <p:sp>
        <p:nvSpPr>
          <p:cNvPr id="21" name="Freeform 20"/>
          <p:cNvSpPr/>
          <p:nvPr/>
        </p:nvSpPr>
        <p:spPr bwMode="auto">
          <a:xfrm>
            <a:off x="961869" y="4389497"/>
            <a:ext cx="7478037" cy="210902"/>
          </a:xfrm>
          <a:custGeom>
            <a:avLst/>
            <a:gdLst>
              <a:gd name="connsiteX0" fmla="*/ 0 w 8774776"/>
              <a:gd name="connsiteY0" fmla="*/ 166765 h 311080"/>
              <a:gd name="connsiteX1" fmla="*/ 692745 w 8774776"/>
              <a:gd name="connsiteY1" fmla="*/ 12828 h 311080"/>
              <a:gd name="connsiteX2" fmla="*/ 1443219 w 8774776"/>
              <a:gd name="connsiteY2" fmla="*/ 243733 h 311080"/>
              <a:gd name="connsiteX3" fmla="*/ 2309151 w 8774776"/>
              <a:gd name="connsiteY3" fmla="*/ 12828 h 311080"/>
              <a:gd name="connsiteX4" fmla="*/ 3021140 w 8774776"/>
              <a:gd name="connsiteY4" fmla="*/ 243733 h 311080"/>
              <a:gd name="connsiteX5" fmla="*/ 3848586 w 8774776"/>
              <a:gd name="connsiteY5" fmla="*/ 12828 h 311080"/>
              <a:gd name="connsiteX6" fmla="*/ 4560574 w 8774776"/>
              <a:gd name="connsiteY6" fmla="*/ 224491 h 311080"/>
              <a:gd name="connsiteX7" fmla="*/ 5253320 w 8774776"/>
              <a:gd name="connsiteY7" fmla="*/ 32070 h 311080"/>
              <a:gd name="connsiteX8" fmla="*/ 6061523 w 8774776"/>
              <a:gd name="connsiteY8" fmla="*/ 262975 h 311080"/>
              <a:gd name="connsiteX9" fmla="*/ 6985183 w 8774776"/>
              <a:gd name="connsiteY9" fmla="*/ 51312 h 311080"/>
              <a:gd name="connsiteX10" fmla="*/ 7697172 w 8774776"/>
              <a:gd name="connsiteY10" fmla="*/ 301459 h 311080"/>
              <a:gd name="connsiteX11" fmla="*/ 8351431 w 8774776"/>
              <a:gd name="connsiteY11" fmla="*/ 109038 h 311080"/>
              <a:gd name="connsiteX12" fmla="*/ 8774776 w 8774776"/>
              <a:gd name="connsiteY12" fmla="*/ 243733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74776" h="311080">
                <a:moveTo>
                  <a:pt x="0" y="166765"/>
                </a:moveTo>
                <a:cubicBezTo>
                  <a:pt x="226104" y="83382"/>
                  <a:pt x="452209" y="0"/>
                  <a:pt x="692745" y="12828"/>
                </a:cubicBezTo>
                <a:cubicBezTo>
                  <a:pt x="933281" y="25656"/>
                  <a:pt x="1173818" y="243733"/>
                  <a:pt x="1443219" y="243733"/>
                </a:cubicBezTo>
                <a:cubicBezTo>
                  <a:pt x="1712620" y="243733"/>
                  <a:pt x="2046164" y="12828"/>
                  <a:pt x="2309151" y="12828"/>
                </a:cubicBezTo>
                <a:cubicBezTo>
                  <a:pt x="2572138" y="12828"/>
                  <a:pt x="2764568" y="243733"/>
                  <a:pt x="3021140" y="243733"/>
                </a:cubicBezTo>
                <a:cubicBezTo>
                  <a:pt x="3277712" y="243733"/>
                  <a:pt x="3592014" y="16035"/>
                  <a:pt x="3848586" y="12828"/>
                </a:cubicBezTo>
                <a:cubicBezTo>
                  <a:pt x="4105158" y="9621"/>
                  <a:pt x="4326452" y="221284"/>
                  <a:pt x="4560574" y="224491"/>
                </a:cubicBezTo>
                <a:cubicBezTo>
                  <a:pt x="4794696" y="227698"/>
                  <a:pt x="5003162" y="25656"/>
                  <a:pt x="5253320" y="32070"/>
                </a:cubicBezTo>
                <a:cubicBezTo>
                  <a:pt x="5503478" y="38484"/>
                  <a:pt x="5772879" y="259768"/>
                  <a:pt x="6061523" y="262975"/>
                </a:cubicBezTo>
                <a:cubicBezTo>
                  <a:pt x="6350167" y="266182"/>
                  <a:pt x="6712575" y="44898"/>
                  <a:pt x="6985183" y="51312"/>
                </a:cubicBezTo>
                <a:cubicBezTo>
                  <a:pt x="7257791" y="57726"/>
                  <a:pt x="7469464" y="291838"/>
                  <a:pt x="7697172" y="301459"/>
                </a:cubicBezTo>
                <a:cubicBezTo>
                  <a:pt x="7924880" y="311080"/>
                  <a:pt x="8171830" y="118659"/>
                  <a:pt x="8351431" y="109038"/>
                </a:cubicBezTo>
                <a:cubicBezTo>
                  <a:pt x="8531032" y="99417"/>
                  <a:pt x="8774776" y="243733"/>
                  <a:pt x="8774776" y="243733"/>
                </a:cubicBezTo>
              </a:path>
            </a:pathLst>
          </a:custGeom>
          <a:ln>
            <a:noFill/>
          </a:ln>
        </p:spPr>
        <p:style>
          <a:lnRef idx="2">
            <a:schemeClr val="accent1"/>
          </a:lnRef>
          <a:fillRef idx="0">
            <a:schemeClr val="accent1"/>
          </a:fillRef>
          <a:effectRef idx="1">
            <a:schemeClr val="accent1"/>
          </a:effectRef>
          <a:fontRef idx="minor">
            <a:schemeClr val="tx1"/>
          </a:fontRef>
        </p:style>
        <p:txBody>
          <a:bodyPr lIns="100840" tIns="50420" rIns="100840" bIns="50420" anchor="ctr"/>
          <a:lstStyle/>
          <a:p>
            <a:pPr algn="ctr" defTabSz="504200" fontAlgn="auto">
              <a:spcBef>
                <a:spcPts val="0"/>
              </a:spcBef>
              <a:spcAft>
                <a:spcPts val="0"/>
              </a:spcAft>
              <a:defRPr/>
            </a:pPr>
            <a:endParaRPr lang="en-US" dirty="0">
              <a:solidFill>
                <a:prstClr val="black"/>
              </a:solidFill>
              <a:latin typeface="Arial"/>
              <a:ea typeface="ＭＳ Ｐゴシック" charset="-128"/>
              <a:cs typeface="ＭＳ Ｐゴシック" charset="-128"/>
            </a:endParaRPr>
          </a:p>
        </p:txBody>
      </p:sp>
      <p:sp>
        <p:nvSpPr>
          <p:cNvPr id="22" name="Freeform 21"/>
          <p:cNvSpPr/>
          <p:nvPr/>
        </p:nvSpPr>
        <p:spPr>
          <a:xfrm>
            <a:off x="620504" y="3334989"/>
            <a:ext cx="8914616" cy="368649"/>
          </a:xfrm>
          <a:custGeom>
            <a:avLst/>
            <a:gdLst>
              <a:gd name="connsiteX0" fmla="*/ 0 w 8551334"/>
              <a:gd name="connsiteY0" fmla="*/ 290688 h 383821"/>
              <a:gd name="connsiteX1" fmla="*/ 728134 w 8551334"/>
              <a:gd name="connsiteY1" fmla="*/ 138288 h 383821"/>
              <a:gd name="connsiteX2" fmla="*/ 1354667 w 8551334"/>
              <a:gd name="connsiteY2" fmla="*/ 307621 h 383821"/>
              <a:gd name="connsiteX3" fmla="*/ 2218267 w 8551334"/>
              <a:gd name="connsiteY3" fmla="*/ 87488 h 383821"/>
              <a:gd name="connsiteX4" fmla="*/ 2963334 w 8551334"/>
              <a:gd name="connsiteY4" fmla="*/ 239888 h 383821"/>
              <a:gd name="connsiteX5" fmla="*/ 3996267 w 8551334"/>
              <a:gd name="connsiteY5" fmla="*/ 19755 h 383821"/>
              <a:gd name="connsiteX6" fmla="*/ 5080000 w 8551334"/>
              <a:gd name="connsiteY6" fmla="*/ 358421 h 383821"/>
              <a:gd name="connsiteX7" fmla="*/ 5740400 w 8551334"/>
              <a:gd name="connsiteY7" fmla="*/ 172155 h 383821"/>
              <a:gd name="connsiteX8" fmla="*/ 6536267 w 8551334"/>
              <a:gd name="connsiteY8" fmla="*/ 358421 h 383821"/>
              <a:gd name="connsiteX9" fmla="*/ 7128934 w 8551334"/>
              <a:gd name="connsiteY9" fmla="*/ 155221 h 383821"/>
              <a:gd name="connsiteX10" fmla="*/ 8500534 w 8551334"/>
              <a:gd name="connsiteY10" fmla="*/ 341488 h 383821"/>
              <a:gd name="connsiteX11" fmla="*/ 8500534 w 8551334"/>
              <a:gd name="connsiteY11" fmla="*/ 341488 h 383821"/>
              <a:gd name="connsiteX12" fmla="*/ 8551334 w 8551334"/>
              <a:gd name="connsiteY12" fmla="*/ 341488 h 383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51334" h="383821">
                <a:moveTo>
                  <a:pt x="0" y="290688"/>
                </a:moveTo>
                <a:cubicBezTo>
                  <a:pt x="251178" y="213077"/>
                  <a:pt x="502356" y="135466"/>
                  <a:pt x="728134" y="138288"/>
                </a:cubicBezTo>
                <a:cubicBezTo>
                  <a:pt x="953912" y="141110"/>
                  <a:pt x="1106312" y="316088"/>
                  <a:pt x="1354667" y="307621"/>
                </a:cubicBezTo>
                <a:cubicBezTo>
                  <a:pt x="1603022" y="299154"/>
                  <a:pt x="1950156" y="98777"/>
                  <a:pt x="2218267" y="87488"/>
                </a:cubicBezTo>
                <a:cubicBezTo>
                  <a:pt x="2486378" y="76199"/>
                  <a:pt x="2667001" y="251177"/>
                  <a:pt x="2963334" y="239888"/>
                </a:cubicBezTo>
                <a:cubicBezTo>
                  <a:pt x="3259667" y="228599"/>
                  <a:pt x="3643489" y="0"/>
                  <a:pt x="3996267" y="19755"/>
                </a:cubicBezTo>
                <a:cubicBezTo>
                  <a:pt x="4349045" y="39510"/>
                  <a:pt x="4789311" y="333021"/>
                  <a:pt x="5080000" y="358421"/>
                </a:cubicBezTo>
                <a:cubicBezTo>
                  <a:pt x="5370689" y="383821"/>
                  <a:pt x="5497689" y="172155"/>
                  <a:pt x="5740400" y="172155"/>
                </a:cubicBezTo>
                <a:cubicBezTo>
                  <a:pt x="5983111" y="172155"/>
                  <a:pt x="6304845" y="361243"/>
                  <a:pt x="6536267" y="358421"/>
                </a:cubicBezTo>
                <a:cubicBezTo>
                  <a:pt x="6767689" y="355599"/>
                  <a:pt x="6801556" y="158043"/>
                  <a:pt x="7128934" y="155221"/>
                </a:cubicBezTo>
                <a:cubicBezTo>
                  <a:pt x="7456312" y="152399"/>
                  <a:pt x="8500534" y="341488"/>
                  <a:pt x="8500534" y="341488"/>
                </a:cubicBezTo>
                <a:lnTo>
                  <a:pt x="8500534" y="341488"/>
                </a:lnTo>
                <a:lnTo>
                  <a:pt x="8551334" y="341488"/>
                </a:lnTo>
              </a:path>
            </a:pathLst>
          </a:custGeom>
          <a:noFill/>
          <a:ln>
            <a:solidFill>
              <a:srgbClr val="3366CC"/>
            </a:solidFill>
          </a:ln>
          <a:effectLst/>
        </p:spPr>
        <p:style>
          <a:lnRef idx="2">
            <a:schemeClr val="accent1"/>
          </a:lnRef>
          <a:fillRef idx="0">
            <a:schemeClr val="accent1"/>
          </a:fillRef>
          <a:effectRef idx="1">
            <a:schemeClr val="accent1"/>
          </a:effectRef>
          <a:fontRef idx="minor">
            <a:schemeClr val="tx1"/>
          </a:fontRef>
        </p:style>
        <p:txBody>
          <a:bodyPr lIns="100840" tIns="50420" rIns="100840" bIns="50420" anchor="ctr"/>
          <a:lstStyle/>
          <a:p>
            <a:pPr algn="ctr" defTabSz="504200" fontAlgn="auto">
              <a:spcBef>
                <a:spcPts val="0"/>
              </a:spcBef>
              <a:spcAft>
                <a:spcPts val="0"/>
              </a:spcAft>
              <a:defRPr/>
            </a:pPr>
            <a:endParaRPr lang="en-US" dirty="0">
              <a:solidFill>
                <a:prstClr val="black"/>
              </a:solidFill>
              <a:latin typeface="Arial"/>
              <a:ea typeface="ＭＳ Ｐゴシック" charset="-128"/>
              <a:cs typeface="ＭＳ Ｐゴシック" charset="-128"/>
            </a:endParaRPr>
          </a:p>
        </p:txBody>
      </p:sp>
      <p:pic>
        <p:nvPicPr>
          <p:cNvPr id="20498" name="Picture 22" descr="divercartoon.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859500" y="4218032"/>
            <a:ext cx="1251673" cy="219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9" name="Title 25"/>
          <p:cNvSpPr>
            <a:spLocks noGrp="1"/>
          </p:cNvSpPr>
          <p:nvPr>
            <p:ph type="title"/>
          </p:nvPr>
        </p:nvSpPr>
        <p:spPr/>
        <p:txBody>
          <a:bodyPr/>
          <a:lstStyle/>
          <a:p>
            <a:pPr eaLnBrk="1" hangingPunct="1"/>
            <a:r>
              <a:rPr lang="en-US" dirty="0">
                <a:solidFill>
                  <a:srgbClr val="0000FF"/>
                </a:solidFill>
                <a:latin typeface="Arial" charset="0"/>
                <a:ea typeface="ＭＳ Ｐゴシック" charset="0"/>
                <a:cs typeface="ＭＳ Ｐゴシック" charset="0"/>
              </a:rPr>
              <a:t>A worrisome storyline</a:t>
            </a:r>
          </a:p>
        </p:txBody>
      </p:sp>
      <p:sp>
        <p:nvSpPr>
          <p:cNvPr id="27" name="Down Arrow 26"/>
          <p:cNvSpPr/>
          <p:nvPr/>
        </p:nvSpPr>
        <p:spPr bwMode="auto">
          <a:xfrm rot="16200000">
            <a:off x="4564618" y="4560575"/>
            <a:ext cx="564119" cy="455154"/>
          </a:xfrm>
          <a:prstGeom prst="downArrow">
            <a:avLst/>
          </a:prstGeom>
          <a:solidFill>
            <a:srgbClr val="00B000"/>
          </a:solidFill>
          <a:ln>
            <a:noFill/>
          </a:ln>
        </p:spPr>
        <p:style>
          <a:lnRef idx="1">
            <a:schemeClr val="accent1"/>
          </a:lnRef>
          <a:fillRef idx="2">
            <a:schemeClr val="accent1"/>
          </a:fillRef>
          <a:effectRef idx="1">
            <a:schemeClr val="accent1"/>
          </a:effectRef>
          <a:fontRef idx="minor">
            <a:schemeClr val="dk1"/>
          </a:fontRef>
        </p:style>
        <p:txBody>
          <a:bodyPr lIns="100840" tIns="50420" rIns="100840" bIns="50420" anchor="ctr"/>
          <a:lstStyle/>
          <a:p>
            <a:pPr algn="ctr" defTabSz="504200" fontAlgn="auto">
              <a:spcBef>
                <a:spcPts val="0"/>
              </a:spcBef>
              <a:spcAft>
                <a:spcPts val="0"/>
              </a:spcAft>
              <a:defRPr/>
            </a:pPr>
            <a:endParaRPr lang="en-US" dirty="0">
              <a:solidFill>
                <a:srgbClr val="FFFFFF"/>
              </a:solidFill>
              <a:latin typeface="Arial"/>
              <a:ea typeface="ＭＳ Ｐゴシック" charset="-128"/>
              <a:cs typeface="ＭＳ Ｐゴシック" charset="-128"/>
            </a:endParaRPr>
          </a:p>
        </p:txBody>
      </p:sp>
      <p:sp>
        <p:nvSpPr>
          <p:cNvPr id="28" name="Down Arrow 27"/>
          <p:cNvSpPr/>
          <p:nvPr/>
        </p:nvSpPr>
        <p:spPr bwMode="auto">
          <a:xfrm rot="10800000">
            <a:off x="5662756" y="3204676"/>
            <a:ext cx="584943" cy="637849"/>
          </a:xfrm>
          <a:prstGeom prst="downArrow">
            <a:avLst/>
          </a:prstGeom>
          <a:solidFill>
            <a:srgbClr val="00B000"/>
          </a:solidFill>
          <a:ln>
            <a:noFill/>
          </a:ln>
        </p:spPr>
        <p:style>
          <a:lnRef idx="1">
            <a:schemeClr val="accent1"/>
          </a:lnRef>
          <a:fillRef idx="2">
            <a:schemeClr val="accent1"/>
          </a:fillRef>
          <a:effectRef idx="1">
            <a:schemeClr val="accent1"/>
          </a:effectRef>
          <a:fontRef idx="minor">
            <a:schemeClr val="dk1"/>
          </a:fontRef>
        </p:style>
        <p:txBody>
          <a:bodyPr lIns="100840" tIns="50420" rIns="100840" bIns="50420" anchor="ctr"/>
          <a:lstStyle/>
          <a:p>
            <a:pPr algn="ctr" defTabSz="504200" fontAlgn="auto">
              <a:spcBef>
                <a:spcPts val="0"/>
              </a:spcBef>
              <a:spcAft>
                <a:spcPts val="0"/>
              </a:spcAft>
              <a:defRPr/>
            </a:pPr>
            <a:endParaRPr lang="en-US" dirty="0">
              <a:solidFill>
                <a:srgbClr val="FFFFFF"/>
              </a:solidFill>
              <a:latin typeface="Arial"/>
              <a:ea typeface="ＭＳ Ｐゴシック" charset="-128"/>
              <a:cs typeface="ＭＳ Ｐゴシック" charset="-128"/>
            </a:endParaRPr>
          </a:p>
        </p:txBody>
      </p:sp>
      <p:sp>
        <p:nvSpPr>
          <p:cNvPr id="29" name="Down Arrow 28"/>
          <p:cNvSpPr/>
          <p:nvPr/>
        </p:nvSpPr>
        <p:spPr bwMode="auto">
          <a:xfrm rot="16200000">
            <a:off x="6631448" y="2594732"/>
            <a:ext cx="562404" cy="455154"/>
          </a:xfrm>
          <a:prstGeom prst="downArrow">
            <a:avLst/>
          </a:prstGeom>
          <a:solidFill>
            <a:srgbClr val="00B000"/>
          </a:solidFill>
          <a:ln>
            <a:noFill/>
          </a:ln>
        </p:spPr>
        <p:style>
          <a:lnRef idx="1">
            <a:schemeClr val="accent1"/>
          </a:lnRef>
          <a:fillRef idx="2">
            <a:schemeClr val="accent1"/>
          </a:fillRef>
          <a:effectRef idx="1">
            <a:schemeClr val="accent1"/>
          </a:effectRef>
          <a:fontRef idx="minor">
            <a:schemeClr val="dk1"/>
          </a:fontRef>
        </p:style>
        <p:txBody>
          <a:bodyPr lIns="100840" tIns="50420" rIns="100840" bIns="50420" anchor="ctr"/>
          <a:lstStyle/>
          <a:p>
            <a:pPr algn="ctr" defTabSz="504200" fontAlgn="auto">
              <a:spcBef>
                <a:spcPts val="0"/>
              </a:spcBef>
              <a:spcAft>
                <a:spcPts val="0"/>
              </a:spcAft>
              <a:defRPr/>
            </a:pPr>
            <a:endParaRPr lang="en-US" dirty="0">
              <a:solidFill>
                <a:srgbClr val="FFFFFF"/>
              </a:solidFill>
              <a:latin typeface="Arial"/>
              <a:ea typeface="ＭＳ Ｐゴシック" charset="-128"/>
              <a:cs typeface="ＭＳ Ｐゴシック" charset="-128"/>
            </a:endParaRPr>
          </a:p>
        </p:txBody>
      </p:sp>
      <p:sp>
        <p:nvSpPr>
          <p:cNvPr id="20503" name="Textfeld 22"/>
          <p:cNvSpPr txBox="1">
            <a:spLocks noChangeArrowheads="1"/>
          </p:cNvSpPr>
          <p:nvPr/>
        </p:nvSpPr>
        <p:spPr bwMode="auto">
          <a:xfrm>
            <a:off x="7150894" y="7000905"/>
            <a:ext cx="1729708" cy="317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de-DE">
                <a:solidFill>
                  <a:srgbClr val="000000"/>
                </a:solidFill>
              </a:rPr>
              <a:t>After Sarah Cooley</a:t>
            </a:r>
          </a:p>
        </p:txBody>
      </p:sp>
      <p:grpSp>
        <p:nvGrpSpPr>
          <p:cNvPr id="2" name="Gruppieren 29"/>
          <p:cNvGrpSpPr>
            <a:grpSpLocks/>
          </p:cNvGrpSpPr>
          <p:nvPr/>
        </p:nvGrpSpPr>
        <p:grpSpPr bwMode="auto">
          <a:xfrm>
            <a:off x="2115754" y="6188163"/>
            <a:ext cx="3651899" cy="625846"/>
            <a:chOff x="1888366" y="5730070"/>
            <a:chExt cx="3261057" cy="579154"/>
          </a:xfrm>
        </p:grpSpPr>
        <p:sp>
          <p:nvSpPr>
            <p:cNvPr id="24" name="Down Arrow 26"/>
            <p:cNvSpPr/>
            <p:nvPr/>
          </p:nvSpPr>
          <p:spPr bwMode="auto">
            <a:xfrm rot="16200000">
              <a:off x="1830571" y="5787865"/>
              <a:ext cx="522032" cy="406441"/>
            </a:xfrm>
            <a:prstGeom prst="downArrow">
              <a:avLst/>
            </a:prstGeom>
            <a:solidFill>
              <a:srgbClr val="FF0000"/>
            </a:solidFill>
            <a:ln>
              <a:solidFill>
                <a:srgbClr val="FF0000"/>
              </a:solidFill>
            </a:ln>
          </p:spPr>
          <p:style>
            <a:lnRef idx="1">
              <a:schemeClr val="accent1"/>
            </a:lnRef>
            <a:fillRef idx="2">
              <a:schemeClr val="accent1"/>
            </a:fillRef>
            <a:effectRef idx="1">
              <a:schemeClr val="accent1"/>
            </a:effectRef>
            <a:fontRef idx="minor">
              <a:schemeClr val="dk1"/>
            </a:fontRef>
          </p:style>
          <p:txBody>
            <a:bodyPr anchor="ctr"/>
            <a:lstStyle/>
            <a:p>
              <a:pPr algn="ctr" defTabSz="504200" fontAlgn="auto">
                <a:spcBef>
                  <a:spcPts val="0"/>
                </a:spcBef>
                <a:spcAft>
                  <a:spcPts val="0"/>
                </a:spcAft>
                <a:defRPr/>
              </a:pPr>
              <a:endParaRPr lang="en-US" dirty="0">
                <a:solidFill>
                  <a:srgbClr val="FFFFFF"/>
                </a:solidFill>
                <a:latin typeface="Arial"/>
                <a:ea typeface="ＭＳ Ｐゴシック" charset="-128"/>
                <a:cs typeface="ＭＳ Ｐゴシック" charset="-128"/>
              </a:endParaRPr>
            </a:p>
          </p:txBody>
        </p:sp>
        <p:sp>
          <p:nvSpPr>
            <p:cNvPr id="20506" name="Rechteck 24"/>
            <p:cNvSpPr>
              <a:spLocks noChangeArrowheads="1"/>
            </p:cNvSpPr>
            <p:nvPr/>
          </p:nvSpPr>
          <p:spPr bwMode="auto">
            <a:xfrm>
              <a:off x="2586653" y="5810113"/>
              <a:ext cx="1333888" cy="284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000000"/>
                  </a:solidFill>
                  <a:latin typeface="Calibri" charset="0"/>
                  <a:cs typeface="ＭＳ Ｐゴシック" charset="0"/>
                </a:rPr>
                <a:t>Rising uncertainty</a:t>
              </a:r>
              <a:endParaRPr lang="de-DE"/>
            </a:p>
          </p:txBody>
        </p:sp>
        <p:sp>
          <p:nvSpPr>
            <p:cNvPr id="26" name="Down Arrow 26"/>
            <p:cNvSpPr/>
            <p:nvPr/>
          </p:nvSpPr>
          <p:spPr bwMode="auto">
            <a:xfrm rot="16200000">
              <a:off x="4685187" y="5844987"/>
              <a:ext cx="522032" cy="406441"/>
            </a:xfrm>
            <a:prstGeom prst="downArrow">
              <a:avLst/>
            </a:prstGeom>
            <a:solidFill>
              <a:srgbClr val="FF0000"/>
            </a:solidFill>
            <a:ln>
              <a:solidFill>
                <a:srgbClr val="FF0000"/>
              </a:solidFill>
            </a:ln>
          </p:spPr>
          <p:style>
            <a:lnRef idx="1">
              <a:schemeClr val="accent1"/>
            </a:lnRef>
            <a:fillRef idx="2">
              <a:schemeClr val="accent1"/>
            </a:fillRef>
            <a:effectRef idx="1">
              <a:schemeClr val="accent1"/>
            </a:effectRef>
            <a:fontRef idx="minor">
              <a:schemeClr val="dk1"/>
            </a:fontRef>
          </p:style>
          <p:txBody>
            <a:bodyPr anchor="ctr"/>
            <a:lstStyle/>
            <a:p>
              <a:pPr algn="ctr" defTabSz="504200" fontAlgn="auto">
                <a:spcBef>
                  <a:spcPts val="0"/>
                </a:spcBef>
                <a:spcAft>
                  <a:spcPts val="0"/>
                </a:spcAft>
                <a:defRPr/>
              </a:pPr>
              <a:endParaRPr lang="en-US" dirty="0">
                <a:solidFill>
                  <a:srgbClr val="FFFFFF"/>
                </a:solidFill>
                <a:latin typeface="Arial"/>
                <a:ea typeface="ＭＳ Ｐゴシック" charset="-128"/>
                <a:cs typeface="ＭＳ Ｐゴシック" charset="-128"/>
              </a:endParaRPr>
            </a:p>
          </p:txBody>
        </p:sp>
      </p:grpSp>
    </p:spTree>
    <p:extLst>
      <p:ext uri="{BB962C8B-B14F-4D97-AF65-F5344CB8AC3E}">
        <p14:creationId xmlns:p14="http://schemas.microsoft.com/office/powerpoint/2010/main" val="74933996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ChangeArrowheads="1"/>
          </p:cNvSpPr>
          <p:nvPr/>
        </p:nvSpPr>
        <p:spPr bwMode="auto">
          <a:xfrm>
            <a:off x="459064" y="91351"/>
            <a:ext cx="5364024" cy="623134"/>
          </a:xfrm>
          <a:prstGeom prst="rect">
            <a:avLst/>
          </a:prstGeom>
          <a:noFill/>
          <a:ln w="9525">
            <a:noFill/>
            <a:miter lim="800000"/>
            <a:headEnd/>
            <a:tailEnd/>
          </a:ln>
        </p:spPr>
        <p:txBody>
          <a:bodyPr wrap="square" lIns="98948" tIns="49474" rIns="98948" bIns="49474">
            <a:spAutoFit/>
          </a:bodyPr>
          <a:lstStyle/>
          <a:p>
            <a:pPr defTabSz="989037"/>
            <a:r>
              <a:rPr lang="en-US" altLang="ja-JP" sz="3400" dirty="0">
                <a:solidFill>
                  <a:srgbClr val="FFFF99"/>
                </a:solidFill>
                <a:latin typeface="Comic Sans MS" pitchFamily="66" charset="0"/>
                <a:ea typeface="ＭＳ Ｐゴシック" charset="-128"/>
              </a:rPr>
              <a:t>Summary points</a:t>
            </a:r>
            <a:endParaRPr lang="en-US" sz="2700" dirty="0">
              <a:solidFill>
                <a:srgbClr val="FFFF99"/>
              </a:solidFill>
              <a:latin typeface="Comic Sans MS" pitchFamily="66" charset="0"/>
            </a:endParaRPr>
          </a:p>
        </p:txBody>
      </p:sp>
      <p:sp>
        <p:nvSpPr>
          <p:cNvPr id="25603" name="Line 4"/>
          <p:cNvSpPr>
            <a:spLocks noChangeShapeType="1"/>
          </p:cNvSpPr>
          <p:nvPr/>
        </p:nvSpPr>
        <p:spPr bwMode="auto">
          <a:xfrm>
            <a:off x="373994" y="763117"/>
            <a:ext cx="9026525" cy="0"/>
          </a:xfrm>
          <a:prstGeom prst="line">
            <a:avLst/>
          </a:prstGeom>
          <a:noFill/>
          <a:ln w="19050">
            <a:solidFill>
              <a:srgbClr val="CC3300"/>
            </a:solidFill>
            <a:round/>
            <a:headEnd/>
            <a:tailEnd/>
          </a:ln>
        </p:spPr>
        <p:txBody>
          <a:bodyPr lIns="87915" tIns="43957" rIns="87915" bIns="43957"/>
          <a:lstStyle/>
          <a:p>
            <a:endParaRPr lang="en-US"/>
          </a:p>
        </p:txBody>
      </p:sp>
      <p:sp>
        <p:nvSpPr>
          <p:cNvPr id="11" name="TextBox 10"/>
          <p:cNvSpPr txBox="1"/>
          <p:nvPr/>
        </p:nvSpPr>
        <p:spPr>
          <a:xfrm>
            <a:off x="459063" y="869610"/>
            <a:ext cx="8481936" cy="5228642"/>
          </a:xfrm>
          <a:prstGeom prst="rect">
            <a:avLst/>
          </a:prstGeom>
          <a:noFill/>
        </p:spPr>
        <p:txBody>
          <a:bodyPr wrap="square" lIns="87915" tIns="43957" rIns="87915" bIns="43957">
            <a:spAutoFit/>
          </a:bodyPr>
          <a:lstStyle/>
          <a:p>
            <a:pPr eaLnBrk="0" hangingPunct="0">
              <a:defRPr/>
            </a:pPr>
            <a:r>
              <a:rPr lang="en-US" sz="2700" b="1" dirty="0">
                <a:solidFill>
                  <a:srgbClr val="FFFFFF"/>
                </a:solidFill>
                <a:latin typeface="Comic Sans MS" pitchFamily="66" charset="0"/>
              </a:rPr>
              <a:t>What we know:</a:t>
            </a:r>
            <a:r>
              <a:rPr lang="en-US" sz="2300" dirty="0">
                <a:solidFill>
                  <a:srgbClr val="FFFFFF"/>
                </a:solidFill>
                <a:latin typeface="Comic Sans MS" pitchFamily="66" charset="0"/>
              </a:rPr>
              <a:t> </a:t>
            </a:r>
            <a:endParaRPr lang="en-US" sz="2300" dirty="0">
              <a:solidFill>
                <a:srgbClr val="00FF00"/>
              </a:solidFill>
              <a:latin typeface="Comic Sans MS" pitchFamily="66" charset="0"/>
            </a:endParaRPr>
          </a:p>
          <a:p>
            <a:pPr>
              <a:buFont typeface="Arial" pitchFamily="34" charset="0"/>
              <a:buChar char="•"/>
              <a:defRPr/>
            </a:pPr>
            <a:r>
              <a:rPr lang="en-US" sz="2300" dirty="0">
                <a:solidFill>
                  <a:srgbClr val="00FF00"/>
                </a:solidFill>
                <a:latin typeface="Comic Sans MS" pitchFamily="66" charset="0"/>
              </a:rPr>
              <a:t>    Carbon dioxide emissions causing ocean change</a:t>
            </a:r>
          </a:p>
          <a:p>
            <a:pPr>
              <a:buFont typeface="Arial" pitchFamily="34" charset="0"/>
              <a:buChar char="•"/>
              <a:defRPr/>
            </a:pPr>
            <a:r>
              <a:rPr lang="en-US" sz="2300" dirty="0">
                <a:solidFill>
                  <a:srgbClr val="00FF00"/>
                </a:solidFill>
                <a:latin typeface="Comic Sans MS" pitchFamily="66" charset="0"/>
              </a:rPr>
              <a:t>    Warming, hypoxia, acidification</a:t>
            </a:r>
          </a:p>
          <a:p>
            <a:pPr>
              <a:buFont typeface="Arial" pitchFamily="34" charset="0"/>
              <a:buChar char="•"/>
              <a:defRPr/>
            </a:pPr>
            <a:r>
              <a:rPr lang="en-US" sz="2300" dirty="0">
                <a:solidFill>
                  <a:srgbClr val="00FF00"/>
                </a:solidFill>
                <a:latin typeface="Comic Sans MS" pitchFamily="66" charset="0"/>
              </a:rPr>
              <a:t>    Stressful for many organisms (winners and losers)</a:t>
            </a:r>
          </a:p>
          <a:p>
            <a:pPr>
              <a:defRPr/>
            </a:pPr>
            <a:r>
              <a:rPr lang="en-US" sz="2300" dirty="0">
                <a:solidFill>
                  <a:srgbClr val="00FF00"/>
                </a:solidFill>
                <a:latin typeface="Comic Sans MS" pitchFamily="66" charset="0"/>
              </a:rPr>
              <a:t> </a:t>
            </a:r>
            <a:endParaRPr lang="en-US" sz="2300" b="1" dirty="0">
              <a:solidFill>
                <a:srgbClr val="00FF00"/>
              </a:solidFill>
              <a:latin typeface="Comic Sans MS" pitchFamily="66" charset="0"/>
            </a:endParaRPr>
          </a:p>
          <a:p>
            <a:pPr>
              <a:defRPr/>
            </a:pPr>
            <a:r>
              <a:rPr lang="en-US" sz="2700" b="1" dirty="0">
                <a:solidFill>
                  <a:srgbClr val="FFFFFF"/>
                </a:solidFill>
                <a:latin typeface="Comic Sans MS" pitchFamily="66" charset="0"/>
              </a:rPr>
              <a:t>What we expect:</a:t>
            </a:r>
            <a:endParaRPr lang="en-US" sz="2700" b="1" dirty="0">
              <a:solidFill>
                <a:srgbClr val="00FF00"/>
              </a:solidFill>
              <a:latin typeface="Comic Sans MS" pitchFamily="66" charset="0"/>
            </a:endParaRPr>
          </a:p>
          <a:p>
            <a:pPr eaLnBrk="0" hangingPunct="0">
              <a:buFont typeface="Arial" pitchFamily="34" charset="0"/>
              <a:buChar char="•"/>
              <a:defRPr/>
            </a:pPr>
            <a:r>
              <a:rPr lang="en-US" sz="2300" dirty="0">
                <a:solidFill>
                  <a:srgbClr val="00FF00"/>
                </a:solidFill>
                <a:latin typeface="Comic Sans MS" pitchFamily="66" charset="0"/>
              </a:rPr>
              <a:t>    Food webs and fisheries will be affected</a:t>
            </a:r>
            <a:br>
              <a:rPr lang="en-US" sz="2300" dirty="0">
                <a:solidFill>
                  <a:srgbClr val="00FF00"/>
                </a:solidFill>
                <a:latin typeface="Comic Sans MS" pitchFamily="66" charset="0"/>
              </a:rPr>
            </a:br>
            <a:endParaRPr lang="en-US" sz="2300" dirty="0">
              <a:solidFill>
                <a:srgbClr val="FFFFFF"/>
              </a:solidFill>
              <a:latin typeface="Comic Sans MS" pitchFamily="66" charset="0"/>
            </a:endParaRPr>
          </a:p>
          <a:p>
            <a:pPr eaLnBrk="0" hangingPunct="0">
              <a:defRPr/>
            </a:pPr>
            <a:r>
              <a:rPr lang="en-US" sz="2700" b="1" dirty="0">
                <a:solidFill>
                  <a:srgbClr val="FFFFFF"/>
                </a:solidFill>
                <a:latin typeface="Comic Sans MS" pitchFamily="66" charset="0"/>
              </a:rPr>
              <a:t>What we don’t know:</a:t>
            </a:r>
            <a:endParaRPr lang="en-US" sz="2300" dirty="0">
              <a:solidFill>
                <a:srgbClr val="00FF00"/>
              </a:solidFill>
              <a:latin typeface="Comic Sans MS" pitchFamily="66" charset="0"/>
            </a:endParaRPr>
          </a:p>
          <a:p>
            <a:pPr eaLnBrk="0" hangingPunct="0">
              <a:buFont typeface="Arial" pitchFamily="34" charset="0"/>
              <a:buChar char="•"/>
              <a:defRPr/>
            </a:pPr>
            <a:r>
              <a:rPr lang="en-US" sz="2300" dirty="0">
                <a:solidFill>
                  <a:srgbClr val="00FF00"/>
                </a:solidFill>
                <a:latin typeface="Comic Sans MS" pitchFamily="66" charset="0"/>
              </a:rPr>
              <a:t>     Long term effects</a:t>
            </a:r>
          </a:p>
          <a:p>
            <a:pPr eaLnBrk="0" hangingPunct="0">
              <a:buFont typeface="Arial" pitchFamily="34" charset="0"/>
              <a:buChar char="•"/>
              <a:defRPr/>
            </a:pPr>
            <a:r>
              <a:rPr lang="en-US" sz="2300" dirty="0">
                <a:solidFill>
                  <a:srgbClr val="00FF00"/>
                </a:solidFill>
                <a:latin typeface="Comic Sans MS" pitchFamily="66" charset="0"/>
              </a:rPr>
              <a:t>     Sensitive life stages</a:t>
            </a:r>
          </a:p>
          <a:p>
            <a:pPr eaLnBrk="0" hangingPunct="0">
              <a:buFont typeface="Arial" pitchFamily="34" charset="0"/>
              <a:buChar char="•"/>
              <a:defRPr/>
            </a:pPr>
            <a:r>
              <a:rPr lang="en-US" sz="2300" dirty="0">
                <a:solidFill>
                  <a:srgbClr val="00FF00"/>
                </a:solidFill>
                <a:latin typeface="Comic Sans MS" pitchFamily="66" charset="0"/>
              </a:rPr>
              <a:t>     Acclimation and adaptation </a:t>
            </a:r>
          </a:p>
          <a:p>
            <a:pPr>
              <a:buFont typeface="Arial" pitchFamily="34" charset="0"/>
              <a:buChar char="•"/>
              <a:defRPr/>
            </a:pPr>
            <a:r>
              <a:rPr lang="en-US" sz="2300" dirty="0">
                <a:solidFill>
                  <a:srgbClr val="00FF00"/>
                </a:solidFill>
                <a:latin typeface="Comic Sans MS" pitchFamily="66" charset="0"/>
              </a:rPr>
              <a:t>     Multiple Stressors</a:t>
            </a:r>
          </a:p>
          <a:p>
            <a:pPr eaLnBrk="0" hangingPunct="0">
              <a:buFont typeface="Arial" pitchFamily="34" charset="0"/>
              <a:buChar char="•"/>
              <a:defRPr/>
            </a:pPr>
            <a:r>
              <a:rPr lang="en-US" sz="2300" dirty="0">
                <a:solidFill>
                  <a:srgbClr val="00FF00"/>
                </a:solidFill>
                <a:latin typeface="Comic Sans MS" pitchFamily="66" charset="0"/>
              </a:rPr>
              <a:t>     Ecosystem tipping points?</a:t>
            </a:r>
          </a:p>
        </p:txBody>
      </p:sp>
    </p:spTree>
    <p:extLst>
      <p:ext uri="{BB962C8B-B14F-4D97-AF65-F5344CB8AC3E}">
        <p14:creationId xmlns:p14="http://schemas.microsoft.com/office/powerpoint/2010/main" val="2100606802"/>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092" y="904265"/>
            <a:ext cx="10298207" cy="8946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8" name="Rectangle 3"/>
          <p:cNvSpPr>
            <a:spLocks noChangeArrowheads="1"/>
          </p:cNvSpPr>
          <p:nvPr/>
        </p:nvSpPr>
        <p:spPr bwMode="auto">
          <a:xfrm>
            <a:off x="278902" y="6863682"/>
            <a:ext cx="17040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dirty="0" err="1">
                <a:solidFill>
                  <a:srgbClr val="000000"/>
                </a:solidFill>
                <a:latin typeface="Calibri"/>
                <a:cs typeface="Calibri"/>
              </a:rPr>
              <a:t>ian.umces.edu</a:t>
            </a:r>
            <a:r>
              <a:rPr lang="en-US" dirty="0">
                <a:solidFill>
                  <a:srgbClr val="000000"/>
                </a:solidFill>
                <a:latin typeface="Calibri"/>
                <a:cs typeface="Calibri"/>
              </a:rPr>
              <a:t>/press</a:t>
            </a:r>
          </a:p>
        </p:txBody>
      </p:sp>
      <p:sp>
        <p:nvSpPr>
          <p:cNvPr id="4" name="Rectangle 3"/>
          <p:cNvSpPr>
            <a:spLocks noChangeArrowheads="1"/>
          </p:cNvSpPr>
          <p:nvPr/>
        </p:nvSpPr>
        <p:spPr bwMode="auto">
          <a:xfrm>
            <a:off x="244762" y="76960"/>
            <a:ext cx="98807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3600" dirty="0" smtClean="0">
                <a:latin typeface="Calibri"/>
                <a:cs typeface="Calibri"/>
              </a:rPr>
              <a:t>Ecosystem-based management of marine resources</a:t>
            </a:r>
            <a:endParaRPr lang="en-US" sz="3600" dirty="0">
              <a:latin typeface="Calibri"/>
              <a:cs typeface="Calibri"/>
            </a:endParaRPr>
          </a:p>
        </p:txBody>
      </p:sp>
      <p:pic>
        <p:nvPicPr>
          <p:cNvPr id="2" name="Picture 1"/>
          <p:cNvPicPr>
            <a:picLocks noChangeAspect="1"/>
          </p:cNvPicPr>
          <p:nvPr/>
        </p:nvPicPr>
        <p:blipFill>
          <a:blip r:embed="rId3"/>
          <a:stretch>
            <a:fillRect/>
          </a:stretch>
        </p:blipFill>
        <p:spPr>
          <a:xfrm>
            <a:off x="4373104" y="812684"/>
            <a:ext cx="4267200" cy="6350000"/>
          </a:xfrm>
          <a:prstGeom prst="rect">
            <a:avLst/>
          </a:prstGeom>
        </p:spPr>
      </p:pic>
    </p:spTree>
    <p:extLst>
      <p:ext uri="{BB962C8B-B14F-4D97-AF65-F5344CB8AC3E}">
        <p14:creationId xmlns:p14="http://schemas.microsoft.com/office/powerpoint/2010/main" val="38880322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7626" name="Picture 10" descr="toyota_volta"/>
          <p:cNvPicPr>
            <a:picLocks noChangeAspect="1" noChangeArrowheads="1"/>
          </p:cNvPicPr>
          <p:nvPr/>
        </p:nvPicPr>
        <p:blipFill>
          <a:blip r:embed="rId3" cstate="print"/>
          <a:srcRect/>
          <a:stretch>
            <a:fillRect/>
          </a:stretch>
        </p:blipFill>
        <p:spPr bwMode="auto">
          <a:xfrm>
            <a:off x="6470376" y="1047443"/>
            <a:ext cx="1714892" cy="1089473"/>
          </a:xfrm>
          <a:prstGeom prst="rect">
            <a:avLst/>
          </a:prstGeom>
          <a:noFill/>
        </p:spPr>
      </p:pic>
      <p:pic>
        <p:nvPicPr>
          <p:cNvPr id="1007628" name="Picture 12" descr="Photo"/>
          <p:cNvPicPr>
            <a:picLocks noChangeAspect="1" noChangeArrowheads="1"/>
          </p:cNvPicPr>
          <p:nvPr/>
        </p:nvPicPr>
        <p:blipFill>
          <a:blip r:embed="rId4" cstate="print"/>
          <a:srcRect/>
          <a:stretch>
            <a:fillRect/>
          </a:stretch>
        </p:blipFill>
        <p:spPr bwMode="auto">
          <a:xfrm>
            <a:off x="8269357" y="1054425"/>
            <a:ext cx="1750806" cy="1127503"/>
          </a:xfrm>
          <a:prstGeom prst="rect">
            <a:avLst/>
          </a:prstGeom>
          <a:noFill/>
        </p:spPr>
      </p:pic>
      <p:pic>
        <p:nvPicPr>
          <p:cNvPr id="1007624" name="Picture 8" descr="prius"/>
          <p:cNvPicPr>
            <a:picLocks noChangeAspect="1" noChangeArrowheads="1"/>
          </p:cNvPicPr>
          <p:nvPr/>
        </p:nvPicPr>
        <p:blipFill>
          <a:blip r:embed="rId5" cstate="print"/>
          <a:srcRect/>
          <a:stretch>
            <a:fillRect/>
          </a:stretch>
        </p:blipFill>
        <p:spPr bwMode="auto">
          <a:xfrm>
            <a:off x="4323524" y="1043610"/>
            <a:ext cx="2054378" cy="1084097"/>
          </a:xfrm>
          <a:prstGeom prst="rect">
            <a:avLst/>
          </a:prstGeom>
          <a:noFill/>
        </p:spPr>
      </p:pic>
      <p:sp>
        <p:nvSpPr>
          <p:cNvPr id="11" name="TextBox 10"/>
          <p:cNvSpPr txBox="1"/>
          <p:nvPr/>
        </p:nvSpPr>
        <p:spPr>
          <a:xfrm>
            <a:off x="387627" y="1093307"/>
            <a:ext cx="3458816" cy="984871"/>
          </a:xfrm>
          <a:prstGeom prst="rect">
            <a:avLst/>
          </a:prstGeom>
          <a:noFill/>
        </p:spPr>
        <p:txBody>
          <a:bodyPr wrap="square" lIns="91426" tIns="45713" rIns="91426" bIns="45713" rtlCol="0">
            <a:spAutoFit/>
          </a:bodyPr>
          <a:lstStyle/>
          <a:p>
            <a:r>
              <a:rPr lang="en-US" sz="2900" dirty="0">
                <a:solidFill>
                  <a:srgbClr val="FFFFFF"/>
                </a:solidFill>
                <a:latin typeface="Comic Sans MS" pitchFamily="66" charset="0"/>
              </a:rPr>
              <a:t>High-efficiency cars and trucks</a:t>
            </a:r>
          </a:p>
        </p:txBody>
      </p:sp>
      <p:pic>
        <p:nvPicPr>
          <p:cNvPr id="13" name="Picture 8" descr="FWEPS%2520fig%25202">
            <a:hlinkClick r:id="rId6"/>
          </p:cNvPr>
          <p:cNvPicPr>
            <a:picLocks noChangeAspect="1" noChangeArrowheads="1"/>
          </p:cNvPicPr>
          <p:nvPr/>
        </p:nvPicPr>
        <p:blipFill>
          <a:blip r:embed="rId7" cstate="print"/>
          <a:srcRect/>
          <a:stretch>
            <a:fillRect/>
          </a:stretch>
        </p:blipFill>
        <p:spPr bwMode="auto">
          <a:xfrm>
            <a:off x="6142384" y="2341282"/>
            <a:ext cx="1680864" cy="1326259"/>
          </a:xfrm>
          <a:prstGeom prst="rect">
            <a:avLst/>
          </a:prstGeom>
          <a:noFill/>
        </p:spPr>
      </p:pic>
      <p:pic>
        <p:nvPicPr>
          <p:cNvPr id="14" name="Picture 22" descr="OPIllus"/>
          <p:cNvPicPr>
            <a:picLocks noChangeAspect="1" noChangeArrowheads="1"/>
          </p:cNvPicPr>
          <p:nvPr/>
        </p:nvPicPr>
        <p:blipFill>
          <a:blip r:embed="rId8" cstate="print"/>
          <a:srcRect/>
          <a:stretch>
            <a:fillRect/>
          </a:stretch>
        </p:blipFill>
        <p:spPr bwMode="auto">
          <a:xfrm>
            <a:off x="3677478" y="2325756"/>
            <a:ext cx="2130299" cy="1282147"/>
          </a:xfrm>
          <a:prstGeom prst="rect">
            <a:avLst/>
          </a:prstGeom>
          <a:noFill/>
        </p:spPr>
      </p:pic>
      <p:pic>
        <p:nvPicPr>
          <p:cNvPr id="15" name="Picture 24" descr="wave_energy"/>
          <p:cNvPicPr>
            <a:picLocks noChangeAspect="1" noChangeArrowheads="1"/>
          </p:cNvPicPr>
          <p:nvPr/>
        </p:nvPicPr>
        <p:blipFill>
          <a:blip r:embed="rId9" cstate="print"/>
          <a:srcRect/>
          <a:stretch>
            <a:fillRect/>
          </a:stretch>
        </p:blipFill>
        <p:spPr bwMode="auto">
          <a:xfrm>
            <a:off x="7911550" y="2332915"/>
            <a:ext cx="2089469" cy="1348232"/>
          </a:xfrm>
          <a:prstGeom prst="rect">
            <a:avLst/>
          </a:prstGeom>
          <a:noFill/>
        </p:spPr>
      </p:pic>
      <p:sp>
        <p:nvSpPr>
          <p:cNvPr id="16" name="TextBox 15"/>
          <p:cNvSpPr txBox="1"/>
          <p:nvPr/>
        </p:nvSpPr>
        <p:spPr>
          <a:xfrm>
            <a:off x="301489" y="2607366"/>
            <a:ext cx="3395870" cy="830983"/>
          </a:xfrm>
          <a:prstGeom prst="rect">
            <a:avLst/>
          </a:prstGeom>
          <a:noFill/>
        </p:spPr>
        <p:txBody>
          <a:bodyPr wrap="square" lIns="91426" tIns="45713" rIns="91426" bIns="45713" rtlCol="0">
            <a:spAutoFit/>
          </a:bodyPr>
          <a:lstStyle/>
          <a:p>
            <a:r>
              <a:rPr lang="en-US" sz="2400" dirty="0">
                <a:solidFill>
                  <a:srgbClr val="FFFFFF"/>
                </a:solidFill>
                <a:latin typeface="Comic Sans MS" pitchFamily="66" charset="0"/>
              </a:rPr>
              <a:t>Wave and Tidal Energy</a:t>
            </a:r>
          </a:p>
        </p:txBody>
      </p:sp>
      <p:pic>
        <p:nvPicPr>
          <p:cNvPr id="17" name="Picture 24" descr="venturieclectic1_1">
            <a:hlinkClick r:id="rId10"/>
          </p:cNvPr>
          <p:cNvPicPr>
            <a:picLocks noChangeAspect="1" noChangeArrowheads="1"/>
          </p:cNvPicPr>
          <p:nvPr/>
        </p:nvPicPr>
        <p:blipFill>
          <a:blip r:embed="rId11" cstate="print"/>
          <a:srcRect/>
          <a:stretch>
            <a:fillRect/>
          </a:stretch>
        </p:blipFill>
        <p:spPr bwMode="auto">
          <a:xfrm>
            <a:off x="5973417" y="3916020"/>
            <a:ext cx="1958011" cy="1411356"/>
          </a:xfrm>
          <a:prstGeom prst="rect">
            <a:avLst/>
          </a:prstGeom>
          <a:noFill/>
        </p:spPr>
      </p:pic>
      <p:pic>
        <p:nvPicPr>
          <p:cNvPr id="18" name="Picture 12" descr="hut">
            <a:hlinkClick r:id="rId12"/>
          </p:cNvPr>
          <p:cNvPicPr>
            <a:picLocks noChangeAspect="1" noChangeArrowheads="1"/>
          </p:cNvPicPr>
          <p:nvPr/>
        </p:nvPicPr>
        <p:blipFill>
          <a:blip r:embed="rId13" cstate="print"/>
          <a:srcRect/>
          <a:stretch>
            <a:fillRect/>
          </a:stretch>
        </p:blipFill>
        <p:spPr bwMode="auto">
          <a:xfrm>
            <a:off x="8030817" y="3906084"/>
            <a:ext cx="2012038" cy="1411352"/>
          </a:xfrm>
          <a:prstGeom prst="rect">
            <a:avLst/>
          </a:prstGeom>
          <a:noFill/>
        </p:spPr>
      </p:pic>
      <p:pic>
        <p:nvPicPr>
          <p:cNvPr id="19" name="Picture 22" descr="bike_sm">
            <a:hlinkClick r:id="rId14"/>
          </p:cNvPr>
          <p:cNvPicPr>
            <a:picLocks noChangeAspect="1" noChangeArrowheads="1"/>
          </p:cNvPicPr>
          <p:nvPr/>
        </p:nvPicPr>
        <p:blipFill>
          <a:blip r:embed="rId15" cstate="print"/>
          <a:srcRect/>
          <a:stretch>
            <a:fillRect/>
          </a:stretch>
        </p:blipFill>
        <p:spPr bwMode="auto">
          <a:xfrm>
            <a:off x="3602834" y="3943050"/>
            <a:ext cx="2251314" cy="1394263"/>
          </a:xfrm>
          <a:prstGeom prst="rect">
            <a:avLst/>
          </a:prstGeom>
          <a:noFill/>
        </p:spPr>
      </p:pic>
      <p:sp>
        <p:nvSpPr>
          <p:cNvPr id="20" name="TextBox 19"/>
          <p:cNvSpPr txBox="1"/>
          <p:nvPr/>
        </p:nvSpPr>
        <p:spPr>
          <a:xfrm>
            <a:off x="324678" y="4131366"/>
            <a:ext cx="3422374" cy="830983"/>
          </a:xfrm>
          <a:prstGeom prst="rect">
            <a:avLst/>
          </a:prstGeom>
          <a:noFill/>
        </p:spPr>
        <p:txBody>
          <a:bodyPr wrap="square" lIns="91426" tIns="45713" rIns="91426" bIns="45713" rtlCol="0">
            <a:spAutoFit/>
          </a:bodyPr>
          <a:lstStyle/>
          <a:p>
            <a:r>
              <a:rPr lang="en-US" sz="2400" dirty="0">
                <a:solidFill>
                  <a:srgbClr val="FFFFFF"/>
                </a:solidFill>
                <a:latin typeface="Comic Sans MS" pitchFamily="66" charset="0"/>
              </a:rPr>
              <a:t>Photovoltaic Energy</a:t>
            </a:r>
          </a:p>
          <a:p>
            <a:r>
              <a:rPr lang="en-US" sz="2400" dirty="0">
                <a:solidFill>
                  <a:srgbClr val="FFFFFF"/>
                </a:solidFill>
                <a:latin typeface="Comic Sans MS" pitchFamily="66" charset="0"/>
              </a:rPr>
              <a:t>(Solar)</a:t>
            </a:r>
          </a:p>
        </p:txBody>
      </p:sp>
      <p:sp>
        <p:nvSpPr>
          <p:cNvPr id="21" name="TextBox 20"/>
          <p:cNvSpPr txBox="1"/>
          <p:nvPr/>
        </p:nvSpPr>
        <p:spPr>
          <a:xfrm>
            <a:off x="278295" y="6042993"/>
            <a:ext cx="2812774" cy="461651"/>
          </a:xfrm>
          <a:prstGeom prst="rect">
            <a:avLst/>
          </a:prstGeom>
          <a:noFill/>
        </p:spPr>
        <p:txBody>
          <a:bodyPr wrap="square" lIns="91426" tIns="45713" rIns="91426" bIns="45713" rtlCol="0">
            <a:spAutoFit/>
          </a:bodyPr>
          <a:lstStyle/>
          <a:p>
            <a:r>
              <a:rPr lang="en-US" sz="2400" dirty="0">
                <a:solidFill>
                  <a:srgbClr val="FFFFFF"/>
                </a:solidFill>
                <a:latin typeface="Comic Sans MS" pitchFamily="66" charset="0"/>
              </a:rPr>
              <a:t>Wind Power</a:t>
            </a:r>
          </a:p>
        </p:txBody>
      </p:sp>
      <p:pic>
        <p:nvPicPr>
          <p:cNvPr id="22" name="Picture 9" descr="600-wind"/>
          <p:cNvPicPr>
            <a:picLocks noChangeAspect="1" noChangeArrowheads="1"/>
          </p:cNvPicPr>
          <p:nvPr/>
        </p:nvPicPr>
        <p:blipFill>
          <a:blip r:embed="rId16" cstate="print"/>
          <a:srcRect/>
          <a:stretch>
            <a:fillRect/>
          </a:stretch>
        </p:blipFill>
        <p:spPr bwMode="auto">
          <a:xfrm>
            <a:off x="4488612" y="5546037"/>
            <a:ext cx="3339158" cy="1610139"/>
          </a:xfrm>
          <a:prstGeom prst="rect">
            <a:avLst/>
          </a:prstGeom>
          <a:noFill/>
        </p:spPr>
      </p:pic>
      <p:pic>
        <p:nvPicPr>
          <p:cNvPr id="23" name="Picture 13" descr="Turbine Freeway Structure 2"/>
          <p:cNvPicPr>
            <a:picLocks noChangeAspect="1" noChangeArrowheads="1"/>
          </p:cNvPicPr>
          <p:nvPr/>
        </p:nvPicPr>
        <p:blipFill>
          <a:blip r:embed="rId17" cstate="print"/>
          <a:srcRect/>
          <a:stretch>
            <a:fillRect/>
          </a:stretch>
        </p:blipFill>
        <p:spPr bwMode="auto">
          <a:xfrm>
            <a:off x="2274710" y="5546037"/>
            <a:ext cx="2250944" cy="1558531"/>
          </a:xfrm>
          <a:prstGeom prst="rect">
            <a:avLst/>
          </a:prstGeom>
          <a:noFill/>
        </p:spPr>
      </p:pic>
      <p:pic>
        <p:nvPicPr>
          <p:cNvPr id="24" name="Picture 15" descr="Skywindpower"/>
          <p:cNvPicPr>
            <a:picLocks noChangeAspect="1" noChangeArrowheads="1"/>
          </p:cNvPicPr>
          <p:nvPr/>
        </p:nvPicPr>
        <p:blipFill>
          <a:blip r:embed="rId18" cstate="print"/>
          <a:srcRect/>
          <a:stretch>
            <a:fillRect/>
          </a:stretch>
        </p:blipFill>
        <p:spPr bwMode="auto">
          <a:xfrm>
            <a:off x="7812156" y="5578651"/>
            <a:ext cx="2267540" cy="1577527"/>
          </a:xfrm>
          <a:prstGeom prst="rect">
            <a:avLst/>
          </a:prstGeom>
          <a:noFill/>
        </p:spPr>
      </p:pic>
      <p:sp>
        <p:nvSpPr>
          <p:cNvPr id="25" name="Rectangle 2"/>
          <p:cNvSpPr txBox="1">
            <a:spLocks noChangeArrowheads="1"/>
          </p:cNvSpPr>
          <p:nvPr/>
        </p:nvSpPr>
        <p:spPr>
          <a:xfrm>
            <a:off x="315421" y="1"/>
            <a:ext cx="9215437" cy="1235075"/>
          </a:xfrm>
          <a:prstGeom prst="rect">
            <a:avLst/>
          </a:prstGeom>
        </p:spPr>
        <p:txBody>
          <a:bodyPr lIns="100824" tIns="50413" rIns="100824" bIns="50413"/>
          <a:lstStyle/>
          <a:p>
            <a:pPr algn="ctr" defTabSz="1028546">
              <a:defRPr/>
            </a:pPr>
            <a:r>
              <a:rPr lang="en-US" sz="5000" kern="0" dirty="0">
                <a:latin typeface="Comic Sans MS" pitchFamily="66" charset="0"/>
                <a:ea typeface="+mj-ea"/>
                <a:cs typeface="+mj-cs"/>
              </a:rPr>
              <a:t>Reasons for Hope?</a:t>
            </a:r>
          </a:p>
        </p:txBody>
      </p:sp>
      <p:cxnSp>
        <p:nvCxnSpPr>
          <p:cNvPr id="26" name="Straight Connector 25"/>
          <p:cNvCxnSpPr/>
          <p:nvPr/>
        </p:nvCxnSpPr>
        <p:spPr bwMode="auto">
          <a:xfrm>
            <a:off x="583343" y="899237"/>
            <a:ext cx="9047747" cy="1588"/>
          </a:xfrm>
          <a:prstGeom prst="line">
            <a:avLst/>
          </a:prstGeom>
          <a:solidFill>
            <a:schemeClr val="accent1"/>
          </a:solidFill>
          <a:ln w="12700" cap="flat" cmpd="sng" algn="ctr">
            <a:solidFill>
              <a:srgbClr val="FF0000"/>
            </a:solidFill>
            <a:prstDash val="solid"/>
            <a:round/>
            <a:headEnd type="none" w="med" len="med"/>
            <a:tailEnd type="none" w="med" len="med"/>
          </a:ln>
          <a:effectLst/>
        </p:spPr>
      </p:cxnSp>
    </p:spTree>
    <p:extLst>
      <p:ext uri="{BB962C8B-B14F-4D97-AF65-F5344CB8AC3E}">
        <p14:creationId xmlns:p14="http://schemas.microsoft.com/office/powerpoint/2010/main" val="5970370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41737" y="2170066"/>
            <a:ext cx="7452447" cy="500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5" name="TextBox 4"/>
          <p:cNvSpPr txBox="1">
            <a:spLocks noChangeArrowheads="1"/>
          </p:cNvSpPr>
          <p:nvPr/>
        </p:nvSpPr>
        <p:spPr bwMode="auto">
          <a:xfrm>
            <a:off x="3865690" y="1595367"/>
            <a:ext cx="6242060" cy="52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3" rIns="91426" bIns="45713">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r>
              <a:rPr lang="en-US" sz="2800" dirty="0" smtClean="0">
                <a:latin typeface="Comic Sans MS"/>
                <a:cs typeface="Comic Sans MS"/>
              </a:rPr>
              <a:t>The oceans – love them or lose them</a:t>
            </a:r>
          </a:p>
        </p:txBody>
      </p:sp>
      <p:sp>
        <p:nvSpPr>
          <p:cNvPr id="2" name="TextBox 1"/>
          <p:cNvSpPr txBox="1"/>
          <p:nvPr/>
        </p:nvSpPr>
        <p:spPr>
          <a:xfrm>
            <a:off x="282218" y="254026"/>
            <a:ext cx="3624457" cy="2246755"/>
          </a:xfrm>
          <a:prstGeom prst="rect">
            <a:avLst/>
          </a:prstGeom>
          <a:noFill/>
        </p:spPr>
        <p:txBody>
          <a:bodyPr wrap="none" lIns="91426" tIns="45713" rIns="91426" bIns="45713" rtlCol="0">
            <a:spAutoFit/>
          </a:bodyPr>
          <a:lstStyle/>
          <a:p>
            <a:r>
              <a:rPr lang="en-US" sz="2000" dirty="0">
                <a:latin typeface="Comic Sans MS"/>
                <a:cs typeface="Comic Sans MS"/>
              </a:rPr>
              <a:t>Significant Contributions by:</a:t>
            </a:r>
            <a:endParaRPr lang="en-US" sz="2000" dirty="0">
              <a:solidFill>
                <a:srgbClr val="FFFFFF"/>
              </a:solidFill>
              <a:latin typeface="Comic Sans MS"/>
              <a:cs typeface="Comic Sans MS"/>
            </a:endParaRPr>
          </a:p>
          <a:p>
            <a:r>
              <a:rPr lang="en-US" sz="2000" dirty="0">
                <a:solidFill>
                  <a:srgbClr val="FFFFFF"/>
                </a:solidFill>
                <a:latin typeface="Comic Sans MS"/>
                <a:cs typeface="Comic Sans MS"/>
              </a:rPr>
              <a:t>Kurt Buck</a:t>
            </a:r>
          </a:p>
          <a:p>
            <a:r>
              <a:rPr lang="en-US" sz="2000" dirty="0">
                <a:solidFill>
                  <a:srgbClr val="FFFFFF"/>
                </a:solidFill>
                <a:latin typeface="Comic Sans MS"/>
                <a:cs typeface="Comic Sans MS"/>
              </a:rPr>
              <a:t>Chris </a:t>
            </a:r>
            <a:r>
              <a:rPr lang="en-US" sz="2000" dirty="0" err="1">
                <a:solidFill>
                  <a:srgbClr val="FFFFFF"/>
                </a:solidFill>
                <a:latin typeface="Comic Sans MS"/>
                <a:cs typeface="Comic Sans MS"/>
              </a:rPr>
              <a:t>Lovera</a:t>
            </a:r>
            <a:endParaRPr lang="en-US" sz="2000" dirty="0">
              <a:solidFill>
                <a:srgbClr val="FFFFFF"/>
              </a:solidFill>
              <a:latin typeface="Comic Sans MS"/>
              <a:cs typeface="Comic Sans MS"/>
            </a:endParaRPr>
          </a:p>
          <a:p>
            <a:r>
              <a:rPr lang="en-US" sz="2000" dirty="0">
                <a:solidFill>
                  <a:srgbClr val="FFFFFF"/>
                </a:solidFill>
                <a:latin typeface="Comic Sans MS"/>
                <a:cs typeface="Comic Sans MS"/>
              </a:rPr>
              <a:t>Eric Pane</a:t>
            </a:r>
          </a:p>
          <a:p>
            <a:r>
              <a:rPr lang="en-US" sz="2000" dirty="0" err="1">
                <a:solidFill>
                  <a:srgbClr val="FFFFFF"/>
                </a:solidFill>
                <a:latin typeface="Comic Sans MS"/>
                <a:cs typeface="Comic Sans MS"/>
              </a:rPr>
              <a:t>Josi</a:t>
            </a:r>
            <a:r>
              <a:rPr lang="en-US" sz="2000" dirty="0">
                <a:solidFill>
                  <a:srgbClr val="FFFFFF"/>
                </a:solidFill>
                <a:latin typeface="Comic Sans MS"/>
                <a:cs typeface="Comic Sans MS"/>
              </a:rPr>
              <a:t> Taylor</a:t>
            </a:r>
          </a:p>
          <a:p>
            <a:r>
              <a:rPr lang="en-US" sz="2000" dirty="0">
                <a:solidFill>
                  <a:srgbClr val="FFFFFF"/>
                </a:solidFill>
                <a:latin typeface="Comic Sans MS"/>
                <a:cs typeface="Comic Sans MS"/>
              </a:rPr>
              <a:t>Patrick Whaling</a:t>
            </a:r>
          </a:p>
          <a:p>
            <a:r>
              <a:rPr lang="en-US" sz="2000" dirty="0">
                <a:solidFill>
                  <a:srgbClr val="FFFFFF"/>
                </a:solidFill>
                <a:latin typeface="Comic Sans MS"/>
                <a:cs typeface="Comic Sans MS"/>
              </a:rPr>
              <a:t>MBARI</a:t>
            </a:r>
          </a:p>
        </p:txBody>
      </p:sp>
    </p:spTree>
    <p:extLst>
      <p:ext uri="{BB962C8B-B14F-4D97-AF65-F5344CB8AC3E}">
        <p14:creationId xmlns:p14="http://schemas.microsoft.com/office/powerpoint/2010/main" val="3977554501"/>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Beach Tmp 04">
  <a:themeElements>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fontScheme name="Beach Tmp 04">
      <a:majorFont>
        <a:latin typeface="Looseprint"/>
        <a:ea typeface=""/>
        <a:cs typeface=""/>
      </a:majorFont>
      <a:minorFont>
        <a:latin typeface="Looseprin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287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287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fontScheme name="Beach Tmp 04">
    <a:majorFont>
      <a:latin typeface="Looseprint"/>
      <a:ea typeface=""/>
      <a:cs typeface=""/>
    </a:majorFont>
    <a:minorFont>
      <a:latin typeface="Looseprin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fontScheme name="Beach Tmp 04">
    <a:majorFont>
      <a:latin typeface="Looseprint"/>
      <a:ea typeface=""/>
      <a:cs typeface=""/>
    </a:majorFont>
    <a:minorFont>
      <a:latin typeface="Looseprin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21249</TotalTime>
  <Words>2138</Words>
  <Application>Microsoft Office PowerPoint</Application>
  <PresentationFormat>Custom</PresentationFormat>
  <Paragraphs>488</Paragraphs>
  <Slides>55</Slides>
  <Notes>39</Notes>
  <HiddenSlides>0</HiddenSlides>
  <MMClips>4</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55</vt:i4>
      </vt:variant>
    </vt:vector>
  </HeadingPairs>
  <TitlesOfParts>
    <vt:vector size="59" baseType="lpstr">
      <vt:lpstr>Beach Tmp 04</vt:lpstr>
      <vt:lpstr>Image</vt:lpstr>
      <vt:lpstr>SPW 10.0 Graph</vt:lpstr>
      <vt:lpstr>SPW 9.0 Graph</vt:lpstr>
      <vt:lpstr>PowerPoint Presentation</vt:lpstr>
      <vt:lpstr>CO2 emissions are rising rapidly</vt:lpstr>
      <vt:lpstr>PowerPoint Presentation</vt:lpstr>
      <vt:lpstr>PowerPoint Presentation</vt:lpstr>
      <vt:lpstr>PowerPoint Presentation</vt:lpstr>
      <vt:lpstr>Oxygen levels in many ocean areas is declining (hypoxia)</vt:lpstr>
      <vt:lpstr>PowerPoint Presentation</vt:lpstr>
      <vt:lpstr>PowerPoint Presentation</vt:lpstr>
      <vt:lpstr>PowerPoint Presentation</vt:lpstr>
      <vt:lpstr>Environmental Stress, Ecosystems, and Society</vt:lpstr>
      <vt:lpstr>PowerPoint Presentation</vt:lpstr>
      <vt:lpstr>Warming</vt:lpstr>
      <vt:lpstr>Changes in intertidal animals over 75 years</vt:lpstr>
      <vt:lpstr>PowerPoint Presentation</vt:lpstr>
      <vt:lpstr>California Marine Populations Shifting Northward</vt:lpstr>
      <vt:lpstr>Hypoxia (low oxygen levels)</vt:lpstr>
      <vt:lpstr>PowerPoint Presentation</vt:lpstr>
      <vt:lpstr>PowerPoint Presentation</vt:lpstr>
      <vt:lpstr>PowerPoint Presentation</vt:lpstr>
      <vt:lpstr>PowerPoint Presentation</vt:lpstr>
      <vt:lpstr>Expansion, intensification of hypoxic zones likely to affect urchins and other deep-sea animals</vt:lpstr>
      <vt:lpstr>Ocean Acidification</vt:lpstr>
      <vt:lpstr>PowerPoint Presentation</vt:lpstr>
      <vt:lpstr>PowerPoint Presentation</vt:lpstr>
      <vt:lpstr>PowerPoint Presentation</vt:lpstr>
      <vt:lpstr>PowerPoint Presentation</vt:lpstr>
      <vt:lpstr>Ocean chemistry and the future of coral reefs?</vt:lpstr>
      <vt:lpstr>PowerPoint Presentation</vt:lpstr>
      <vt:lpstr>Ocean change is difficult for deep-sea animals</vt:lpstr>
      <vt:lpstr>PowerPoint Presentation</vt:lpstr>
      <vt:lpstr>PowerPoint Presentation</vt:lpstr>
      <vt:lpstr>PowerPoint Presentation</vt:lpstr>
      <vt:lpstr>PowerPoint Presentation</vt:lpstr>
      <vt:lpstr>PowerPoint Presentation</vt:lpstr>
      <vt:lpstr>PowerPoint Presentation</vt:lpstr>
      <vt:lpstr>Lower Production in 2005 &amp; 2006 due to Weak Springtime Upwelling </vt:lpstr>
      <vt:lpstr>PowerPoint Presentation</vt:lpstr>
      <vt:lpstr>Oxygen is decreasing in deep Monterey Bay waters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worrisome storyline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DETERMINING THE EFFECTS OF CO2 OCEAN DISPOSAL ON DEEP-SEA ORGANISMS</dc:title>
  <dc:creator>mario</dc:creator>
  <dc:description>Template Design from_x000d_Digital Artware™ vol. 1_x000d_©1998 Vicious Fishes Software™</dc:description>
  <cp:lastModifiedBy>Barry, Jim</cp:lastModifiedBy>
  <cp:revision>946</cp:revision>
  <cp:lastPrinted>2000-01-13T23:37:11Z</cp:lastPrinted>
  <dcterms:created xsi:type="dcterms:W3CDTF">2010-11-09T00:57:46Z</dcterms:created>
  <dcterms:modified xsi:type="dcterms:W3CDTF">2011-08-17T16:44:56Z</dcterms:modified>
</cp:coreProperties>
</file>